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"/>
  </p:notesMasterIdLst>
  <p:handoutMasterIdLst>
    <p:handoutMasterId r:id="rId13"/>
  </p:handoutMasterIdLst>
  <p:sldIdLst>
    <p:sldId id="267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09C9A15-DBF4-4F8C-BF52-B4A891BF0AE4}">
          <p14:sldIdLst>
            <p14:sldId id="267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8000"/>
    <a:srgbClr val="A50021"/>
    <a:srgbClr val="0000CC"/>
    <a:srgbClr val="6600CC"/>
    <a:srgbClr val="FA044A"/>
    <a:srgbClr val="CC99FF"/>
    <a:srgbClr val="9966FF"/>
    <a:srgbClr val="6666FF"/>
    <a:srgbClr val="0033C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1"/>
  </p:normalViewPr>
  <p:slideViewPr>
    <p:cSldViewPr>
      <p:cViewPr>
        <p:scale>
          <a:sx n="80" d="100"/>
          <a:sy n="80" d="100"/>
        </p:scale>
        <p:origin x="-462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-202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820EA-07EF-48FF-AA8B-23280D42F305}" type="datetimeFigureOut">
              <a:rPr lang="th-TH" smtClean="0"/>
              <a:t>12/03/62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F0158-79BC-4FC3-99E1-8C5B955E73D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3588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FC9FC-40E3-4A1D-8A39-940B74FA046B}" type="datetimeFigureOut">
              <a:rPr lang="th-TH" smtClean="0"/>
              <a:t>12/03/62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95845B-6C82-491D-A832-05183DDE1D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4121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 rotWithShape="1">
          <a:gsLst>
            <a:gs pos="0">
              <a:srgbClr val="CC99FF"/>
            </a:gs>
            <a:gs pos="25000">
              <a:srgbClr val="CC99FF"/>
            </a:gs>
            <a:gs pos="100000">
              <a:srgbClr val="9966FF"/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12/03/62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12/03/62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‹#›</a:t>
            </a:fld>
            <a:endParaRPr kumimoji="0" lang="en-US" dirty="0"/>
          </a:p>
        </p:txBody>
      </p:sp>
      <p:pic>
        <p:nvPicPr>
          <p:cNvPr id="7" name="Picture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671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12/03/62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12/03/62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12/03/62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12/03/62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12/03/62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12/03/62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6EE6-9F8B-4EC6-9DE9-BA39DB622264}" type="datetimeFigureOut">
              <a:rPr lang="th-TH" smtClean="0"/>
              <a:t>12/03/62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rgbClr val="6600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A044A">
                  <a:shade val="30000"/>
                  <a:satMod val="115000"/>
                </a:srgbClr>
              </a:gs>
              <a:gs pos="50000">
                <a:srgbClr val="FA044A">
                  <a:shade val="67500"/>
                  <a:satMod val="115000"/>
                </a:srgbClr>
              </a:gs>
              <a:gs pos="100000">
                <a:srgbClr val="FA044A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E726EE6-9F8B-4EC6-9DE9-BA39DB622264}" type="datetimeFigureOut">
              <a:rPr lang="th-TH" smtClean="0"/>
              <a:t>12/03/62</a:t>
            </a:fld>
            <a:endParaRPr lang="th-TH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6685AA-755F-495B-B840-12012CFAC409}" type="slidenum">
              <a:rPr lang="th-TH" smtClean="0"/>
              <a:t>‹#›</a:t>
            </a:fld>
            <a:endParaRPr lang="th-TH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Picture 13"/>
          <p:cNvPicPr/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671" cy="576064"/>
          </a:xfrm>
          <a:prstGeom prst="rect">
            <a:avLst/>
          </a:prstGeom>
        </p:spPr>
      </p:pic>
      <p:grpSp>
        <p:nvGrpSpPr>
          <p:cNvPr id="15" name="Group 14"/>
          <p:cNvGrpSpPr/>
          <p:nvPr userDrawn="1"/>
        </p:nvGrpSpPr>
        <p:grpSpPr>
          <a:xfrm>
            <a:off x="0" y="6589220"/>
            <a:ext cx="9144000" cy="268780"/>
            <a:chOff x="0" y="4218582"/>
            <a:chExt cx="9144000" cy="537560"/>
          </a:xfrm>
        </p:grpSpPr>
        <p:sp>
          <p:nvSpPr>
            <p:cNvPr id="16" name="Round Same Side Corner Rectangle 15"/>
            <p:cNvSpPr/>
            <p:nvPr/>
          </p:nvSpPr>
          <p:spPr>
            <a:xfrm rot="10800000">
              <a:off x="1489304" y="4218583"/>
              <a:ext cx="1541613" cy="537559"/>
            </a:xfrm>
            <a:prstGeom prst="round2SameRect">
              <a:avLst/>
            </a:prstGeom>
            <a:solidFill>
              <a:srgbClr val="66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" name="Round Same Side Corner Rectangle 16"/>
            <p:cNvSpPr/>
            <p:nvPr/>
          </p:nvSpPr>
          <p:spPr>
            <a:xfrm rot="10800000">
              <a:off x="0" y="4218583"/>
              <a:ext cx="1475656" cy="537559"/>
            </a:xfrm>
            <a:prstGeom prst="round2SameRect">
              <a:avLst/>
            </a:prstGeom>
            <a:solidFill>
              <a:srgbClr val="FA0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9" name="Round Same Side Corner Rectangle 18"/>
            <p:cNvSpPr/>
            <p:nvPr/>
          </p:nvSpPr>
          <p:spPr>
            <a:xfrm rot="10800000">
              <a:off x="4552833" y="4218583"/>
              <a:ext cx="1541613" cy="537559"/>
            </a:xfrm>
            <a:prstGeom prst="round2SameRect">
              <a:avLst/>
            </a:prstGeom>
            <a:solidFill>
              <a:srgbClr val="66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0" name="Round Same Side Corner Rectangle 19"/>
            <p:cNvSpPr/>
            <p:nvPr/>
          </p:nvSpPr>
          <p:spPr>
            <a:xfrm rot="10800000">
              <a:off x="3063529" y="4218583"/>
              <a:ext cx="1475656" cy="537559"/>
            </a:xfrm>
            <a:prstGeom prst="round2SameRect">
              <a:avLst/>
            </a:prstGeom>
            <a:solidFill>
              <a:srgbClr val="FA0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1" name="Round Same Side Corner Rectangle 20"/>
            <p:cNvSpPr/>
            <p:nvPr/>
          </p:nvSpPr>
          <p:spPr>
            <a:xfrm rot="10800000">
              <a:off x="7602387" y="4218582"/>
              <a:ext cx="1541613" cy="537559"/>
            </a:xfrm>
            <a:prstGeom prst="round2SameRect">
              <a:avLst/>
            </a:prstGeom>
            <a:solidFill>
              <a:srgbClr val="66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3" name="Round Same Side Corner Rectangle 22"/>
            <p:cNvSpPr/>
            <p:nvPr/>
          </p:nvSpPr>
          <p:spPr>
            <a:xfrm rot="10800000">
              <a:off x="6113083" y="4218582"/>
              <a:ext cx="1475656" cy="537559"/>
            </a:xfrm>
            <a:prstGeom prst="round2SameRect">
              <a:avLst/>
            </a:prstGeom>
            <a:solidFill>
              <a:srgbClr val="FA0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411760" y="2276872"/>
            <a:ext cx="4536504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4800" b="1" dirty="0">
                <a:latin typeface="TH SarabunPSK" charset="0"/>
                <a:ea typeface="TH SarabunPSK" charset="0"/>
                <a:cs typeface="TH SarabunPSK" charset="0"/>
              </a:rPr>
              <a:t>กิจกรรมที่  5</a:t>
            </a:r>
          </a:p>
          <a:p>
            <a:pPr algn="ctr"/>
            <a:r>
              <a:rPr lang="th-TH" sz="4800" b="1" dirty="0">
                <a:latin typeface="TH SarabunPSK" charset="0"/>
                <a:ea typeface="TH SarabunPSK" charset="0"/>
                <a:cs typeface="TH SarabunPSK" charset="0"/>
              </a:rPr>
              <a:t>ยังจำฉันได้หรือเปล่า</a:t>
            </a:r>
          </a:p>
          <a:p>
            <a:r>
              <a:rPr lang="th-TH" sz="4800" dirty="0">
                <a:latin typeface="TH Niramit AS" charset="0"/>
                <a:ea typeface="TH Niramit AS" charset="0"/>
                <a:cs typeface="TH Niramit AS" charset="0"/>
              </a:rPr>
              <a:t/>
            </a:r>
            <a:br>
              <a:rPr lang="th-TH" sz="4800" dirty="0">
                <a:latin typeface="TH Niramit AS" charset="0"/>
                <a:ea typeface="TH Niramit AS" charset="0"/>
                <a:cs typeface="TH Niramit AS" charset="0"/>
              </a:rPr>
            </a:br>
            <a:endParaRPr lang="th-TH" sz="4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Niramit AS" charset="0"/>
              <a:ea typeface="TH Niramit AS" charset="0"/>
              <a:cs typeface="TH Niramit A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32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3822" y="332656"/>
            <a:ext cx="8229600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 smtClean="0">
                <a:latin typeface="TH SarabunPSK" charset="0"/>
                <a:ea typeface="TH SarabunPSK" charset="0"/>
                <a:cs typeface="TH SarabunPSK" charset="0"/>
              </a:rPr>
              <a:t>  </a:t>
            </a:r>
          </a:p>
          <a:p>
            <a:pPr marL="0" indent="0">
              <a:buNone/>
            </a:pPr>
            <a:endParaRPr lang="th-TH" sz="4000" b="1" dirty="0">
              <a:latin typeface="TH SarabunPSK" charset="0"/>
              <a:ea typeface="TH SarabunPSK" charset="0"/>
              <a:cs typeface="TH SarabunPSK" charset="0"/>
            </a:endParaRPr>
          </a:p>
          <a:p>
            <a:pPr marL="0" indent="0">
              <a:buNone/>
            </a:pPr>
            <a:r>
              <a:rPr lang="th-TH" sz="4000" b="1" dirty="0" smtClean="0">
                <a:latin typeface="TH SarabunPSK" charset="0"/>
                <a:ea typeface="TH SarabunPSK" charset="0"/>
                <a:cs typeface="TH SarabunPSK" charset="0"/>
              </a:rPr>
              <a:t>    </a:t>
            </a:r>
          </a:p>
          <a:p>
            <a:pPr marL="0" indent="0">
              <a:buNone/>
            </a:pPr>
            <a:r>
              <a:rPr lang="th-TH" sz="4000" b="1" dirty="0">
                <a:solidFill>
                  <a:schemeClr val="tx2">
                    <a:lumMod val="75000"/>
                  </a:schemeClr>
                </a:solidFill>
                <a:latin typeface="TH SarabunPSK" charset="0"/>
                <a:ea typeface="TH SarabunPSK" charset="0"/>
                <a:cs typeface="TH SarabunPSK" charset="0"/>
              </a:rPr>
              <a:t> </a:t>
            </a:r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latin typeface="TH SarabunPSK" charset="0"/>
                <a:ea typeface="TH SarabunPSK" charset="0"/>
                <a:cs typeface="TH SarabunPSK" charset="0"/>
              </a:rPr>
              <a:t>  ผู้เรียนและผู้สอนร่วมกันสรุปสิ่งที่ได้จากการทำกิจกรรม</a:t>
            </a:r>
            <a:endParaRPr lang="en-US" sz="4000" b="1" dirty="0" smtClean="0">
              <a:solidFill>
                <a:schemeClr val="tx2">
                  <a:lumMod val="75000"/>
                </a:schemeClr>
              </a:solidFill>
              <a:latin typeface="TH SarabunPSK" charset="0"/>
              <a:ea typeface="TH SarabunPSK" charset="0"/>
              <a:cs typeface="TH SarabunPSK" charset="0"/>
            </a:endParaRPr>
          </a:p>
          <a:p>
            <a:pPr marL="0" indent="0">
              <a:buNone/>
            </a:pPr>
            <a:endParaRPr lang="en-US" sz="4000" b="1" dirty="0">
              <a:latin typeface="TH SarabunPSK" charset="0"/>
              <a:ea typeface="TH SarabunPSK" charset="0"/>
              <a:cs typeface="TH SarabunPSK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85" y="2539296"/>
            <a:ext cx="551073" cy="68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2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208" y="1205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>
                <a:latin typeface="TH SarabunPSK" charset="0"/>
                <a:ea typeface="TH SarabunPSK" charset="0"/>
                <a:cs typeface="TH SarabunPSK" charset="0"/>
              </a:rPr>
              <a:t>ทบทวนความรู้เดิม/สำรวจความรู้ก่อน</a:t>
            </a:r>
            <a:br>
              <a:rPr lang="th-TH" b="1">
                <a:latin typeface="TH SarabunPSK" charset="0"/>
                <a:ea typeface="TH SarabunPSK" charset="0"/>
                <a:cs typeface="TH SarabunPSK" charset="0"/>
              </a:rPr>
            </a:b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060848"/>
            <a:ext cx="7704856" cy="2880320"/>
          </a:xfrm>
        </p:spPr>
        <p:txBody>
          <a:bodyPr>
            <a:noAutofit/>
          </a:bodyPr>
          <a:lstStyle/>
          <a:p>
            <a:pPr fontAlgn="base">
              <a:buFont typeface="Wingdings" charset="2"/>
              <a:buChar char="q"/>
            </a:pPr>
            <a:r>
              <a:rPr lang="th-TH" sz="3600" dirty="0" smtClean="0">
                <a:latin typeface="TH SarabunPSK" charset="0"/>
                <a:ea typeface="TH SarabunPSK" charset="0"/>
                <a:cs typeface="TH SarabunPSK" charset="0"/>
              </a:rPr>
              <a:t> ไอ</a:t>
            </a:r>
            <a:r>
              <a:rPr lang="th-TH" sz="3600" dirty="0">
                <a:latin typeface="TH SarabunPSK" charset="0"/>
                <a:ea typeface="TH SarabunPSK" charset="0"/>
                <a:cs typeface="TH SarabunPSK" charset="0"/>
              </a:rPr>
              <a:t>ดีอีหรือเครื่องมือที่ใช้เขียนโปรแกรมภาษาไพ</a:t>
            </a:r>
            <a:r>
              <a:rPr lang="th-TH" sz="3600" dirty="0" smtClean="0">
                <a:latin typeface="TH SarabunPSK" charset="0"/>
                <a:ea typeface="TH SarabunPSK" charset="0"/>
                <a:cs typeface="TH SarabunPSK" charset="0"/>
              </a:rPr>
              <a:t>ทอน</a:t>
            </a:r>
          </a:p>
          <a:p>
            <a:pPr>
              <a:buFont typeface="Wingdings" charset="2"/>
              <a:buChar char="q"/>
            </a:pPr>
            <a:r>
              <a:rPr lang="th-TH" sz="3600" dirty="0" smtClean="0">
                <a:latin typeface="TH SarabunPSK" charset="0"/>
                <a:ea typeface="TH SarabunPSK" charset="0"/>
                <a:cs typeface="TH SarabunPSK" charset="0"/>
              </a:rPr>
              <a:t> การ</a:t>
            </a:r>
            <a:r>
              <a:rPr lang="th-TH" sz="3600" dirty="0">
                <a:latin typeface="TH SarabunPSK" charset="0"/>
                <a:ea typeface="TH SarabunPSK" charset="0"/>
                <a:cs typeface="TH SarabunPSK" charset="0"/>
              </a:rPr>
              <a:t>ใช้งานไพทอนในโหมดอิมมีเดียทและโหมดสคริปต์</a:t>
            </a:r>
          </a:p>
          <a:p>
            <a:pPr>
              <a:buFont typeface="Wingdings" charset="2"/>
              <a:buChar char="q"/>
            </a:pPr>
            <a:r>
              <a:rPr lang="th-TH" sz="3600" dirty="0" smtClean="0">
                <a:latin typeface="TH SarabunPSK" charset="0"/>
                <a:ea typeface="TH SarabunPSK" charset="0"/>
                <a:cs typeface="TH SarabunPSK" charset="0"/>
              </a:rPr>
              <a:t> คำสั่ง</a:t>
            </a:r>
            <a:r>
              <a:rPr lang="th-TH" sz="3600" dirty="0">
                <a:latin typeface="TH SarabunPSK" charset="0"/>
                <a:ea typeface="TH SarabunPSK" charset="0"/>
                <a:cs typeface="TH SarabunPSK" charset="0"/>
              </a:rPr>
              <a:t>ที่ใช้ในการแสดงผล รับข้อมูล กำหนดตัวแปร </a:t>
            </a:r>
            <a:endParaRPr lang="th-TH" sz="3600" dirty="0" smtClean="0">
              <a:latin typeface="TH SarabunPSK" charset="0"/>
              <a:ea typeface="TH SarabunPSK" charset="0"/>
              <a:cs typeface="TH SarabunPSK" charset="0"/>
            </a:endParaRPr>
          </a:p>
          <a:p>
            <a:pPr marL="0" indent="0">
              <a:buNone/>
            </a:pPr>
            <a:r>
              <a:rPr lang="th-TH" sz="3600" dirty="0" smtClean="0">
                <a:latin typeface="TH SarabunPSK" charset="0"/>
                <a:ea typeface="TH SarabunPSK" charset="0"/>
                <a:cs typeface="TH SarabunPSK" charset="0"/>
              </a:rPr>
              <a:t>     การ</a:t>
            </a:r>
            <a:r>
              <a:rPr lang="th-TH" sz="3600" dirty="0">
                <a:latin typeface="TH SarabunPSK" charset="0"/>
                <a:ea typeface="TH SarabunPSK" charset="0"/>
                <a:cs typeface="TH SarabunPSK" charset="0"/>
              </a:rPr>
              <a:t>ทำงานแบบมีทางเลือกและวนซ้ำ</a:t>
            </a:r>
          </a:p>
          <a:p>
            <a:pPr marL="0" indent="0">
              <a:buNone/>
            </a:pPr>
            <a:r>
              <a:rPr lang="th-TH" sz="3600" dirty="0">
                <a:latin typeface="TH SarabunPSK" charset="0"/>
                <a:ea typeface="TH SarabunPSK" charset="0"/>
                <a:cs typeface="TH SarabunPSK" charset="0"/>
              </a:rPr>
              <a:t/>
            </a:r>
            <a:br>
              <a:rPr lang="th-TH" sz="3600" dirty="0">
                <a:latin typeface="TH SarabunPSK" charset="0"/>
                <a:ea typeface="TH SarabunPSK" charset="0"/>
                <a:cs typeface="TH SarabunPSK" charset="0"/>
              </a:rPr>
            </a:br>
            <a:endParaRPr lang="th-TH" sz="3600" dirty="0">
              <a:latin typeface="TH SarabunPSK" charset="0"/>
              <a:ea typeface="TH SarabunPSK" charset="0"/>
              <a:cs typeface="TH SarabunPS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36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hape 72"/>
          <p:cNvSpPr txBox="1">
            <a:spLocks/>
          </p:cNvSpPr>
          <p:nvPr/>
        </p:nvSpPr>
        <p:spPr>
          <a:xfrm>
            <a:off x="323528" y="855249"/>
            <a:ext cx="8520600" cy="572700"/>
          </a:xfrm>
          <a:prstGeom prst="rect">
            <a:avLst/>
          </a:prstGeom>
        </p:spPr>
        <p:txBody>
          <a:bodyPr vert="horz" wrap="square" lIns="91425" tIns="91425" rIns="91425" bIns="91425" anchor="t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charset="0"/>
                <a:ea typeface="TH SarabunPSK" charset="0"/>
                <a:cs typeface="TH SarabunPSK" charset="0"/>
              </a:rPr>
              <a:t>เครื่องมือพัฒนาโปรแกรม</a:t>
            </a:r>
            <a:endParaRPr lang="th-TH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charset="0"/>
              <a:ea typeface="TH SarabunPSK" charset="0"/>
              <a:cs typeface="TH SarabunPSK" charset="0"/>
            </a:endParaRPr>
          </a:p>
          <a:p>
            <a:r>
              <a:rPr lang="th-TH" sz="2400" dirty="0" smtClean="0">
                <a:latin typeface="TH SarabunPSK" charset="0"/>
                <a:ea typeface="TH SarabunPSK" charset="0"/>
                <a:cs typeface="TH SarabunPSK" charset="0"/>
              </a:rPr>
              <a:t>	</a:t>
            </a:r>
            <a:endParaRPr lang="th-TH" sz="3600" dirty="0">
              <a:latin typeface="TH SarabunPSK" charset="0"/>
              <a:ea typeface="TH SarabunPSK" charset="0"/>
              <a:cs typeface="TH SarabunPSK" charset="0"/>
              <a:sym typeface="TH SarabunPSK"/>
            </a:endParaRPr>
          </a:p>
        </p:txBody>
      </p:sp>
      <p:pic>
        <p:nvPicPr>
          <p:cNvPr id="5" name="Shape 73"/>
          <p:cNvPicPr preferRelativeResize="0"/>
          <p:nvPr/>
        </p:nvPicPr>
        <p:blipFill rotWithShape="1">
          <a:blip r:embed="rId2">
            <a:alphaModFix/>
          </a:blip>
          <a:srcRect t="4187"/>
          <a:stretch/>
        </p:blipFill>
        <p:spPr>
          <a:xfrm>
            <a:off x="1043608" y="1951292"/>
            <a:ext cx="6779096" cy="428479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allout: Line 1">
            <a:extLst>
              <a:ext uri="{FF2B5EF4-FFF2-40B4-BE49-F238E27FC236}">
                <a16:creationId xmlns:a16="http://schemas.microsoft.com/office/drawing/2014/main" xmlns="" id="{CC45CC1E-78C4-436A-A702-A823826B957A}"/>
              </a:ext>
            </a:extLst>
          </p:cNvPr>
          <p:cNvSpPr/>
          <p:nvPr/>
        </p:nvSpPr>
        <p:spPr>
          <a:xfrm>
            <a:off x="3837608" y="5055379"/>
            <a:ext cx="2532409" cy="985422"/>
          </a:xfrm>
          <a:prstGeom prst="borderCallout1">
            <a:avLst>
              <a:gd name="adj1" fmla="val 49519"/>
              <a:gd name="adj2" fmla="val -542"/>
              <a:gd name="adj3" fmla="val 552"/>
              <a:gd name="adj4" fmla="val -175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tx1"/>
              </a:solidFill>
              <a:latin typeface="TH SarabunPSK" charset="0"/>
              <a:ea typeface="TH SarabunPSK" charset="0"/>
              <a:cs typeface="TH SarabunPSK" charset="0"/>
              <a:sym typeface="TH SarabunPSK"/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  <a:latin typeface="TH SarabunPSK" charset="0"/>
                <a:ea typeface="TH SarabunPSK" charset="0"/>
                <a:cs typeface="TH SarabunPSK" charset="0"/>
                <a:sym typeface="TH SarabunPSK"/>
              </a:rPr>
              <a:t>1.</a:t>
            </a:r>
            <a:r>
              <a:rPr lang="en-GB" sz="2000" b="1" dirty="0" err="1">
                <a:solidFill>
                  <a:schemeClr val="tx1"/>
                </a:solidFill>
                <a:latin typeface="TH SarabunPSK" charset="0"/>
                <a:ea typeface="TH SarabunPSK" charset="0"/>
                <a:cs typeface="TH SarabunPSK" charset="0"/>
                <a:sym typeface="TH SarabunPSK"/>
              </a:rPr>
              <a:t>หมวดโต้ตอบหรือโหมดอิมมีเดียท</a:t>
            </a:r>
            <a:r>
              <a:rPr lang="en-GB" sz="2000" b="1" dirty="0">
                <a:solidFill>
                  <a:schemeClr val="tx1"/>
                </a:solidFill>
                <a:latin typeface="TH SarabunPSK" charset="0"/>
                <a:ea typeface="TH SarabunPSK" charset="0"/>
                <a:cs typeface="TH SarabunPSK" charset="0"/>
                <a:sym typeface="TH SarabunPSK"/>
              </a:rPr>
              <a:t> (immediate mode</a:t>
            </a:r>
            <a:r>
              <a:rPr lang="en-GB" b="1" dirty="0">
                <a:solidFill>
                  <a:schemeClr val="tx1"/>
                </a:solidFill>
                <a:latin typeface="TH SarabunPSK" charset="0"/>
                <a:ea typeface="TH SarabunPSK" charset="0"/>
                <a:cs typeface="TH SarabunPSK" charset="0"/>
                <a:sym typeface="TH SarabunPSK"/>
              </a:rPr>
              <a:t>)</a:t>
            </a:r>
          </a:p>
          <a:p>
            <a:pPr algn="ctr"/>
            <a:endParaRPr lang="th-TH" dirty="0">
              <a:solidFill>
                <a:schemeClr val="tx1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sp>
        <p:nvSpPr>
          <p:cNvPr id="7" name="Callout: Line 4">
            <a:extLst>
              <a:ext uri="{FF2B5EF4-FFF2-40B4-BE49-F238E27FC236}">
                <a16:creationId xmlns:a16="http://schemas.microsoft.com/office/drawing/2014/main" xmlns="" id="{0D7F40A3-F4D2-4E20-8EFF-3C069865735B}"/>
              </a:ext>
            </a:extLst>
          </p:cNvPr>
          <p:cNvSpPr/>
          <p:nvPr/>
        </p:nvSpPr>
        <p:spPr>
          <a:xfrm>
            <a:off x="5279001" y="2234171"/>
            <a:ext cx="2308195" cy="781235"/>
          </a:xfrm>
          <a:prstGeom prst="borderCallout1">
            <a:avLst>
              <a:gd name="adj1" fmla="val 47148"/>
              <a:gd name="adj2" fmla="val -901"/>
              <a:gd name="adj3" fmla="val 105682"/>
              <a:gd name="adj4" fmla="val -198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schemeClr val="tx1"/>
                </a:solidFill>
                <a:latin typeface="TH SarabunPSK" charset="0"/>
                <a:ea typeface="TH SarabunPSK" charset="0"/>
                <a:cs typeface="TH SarabunPSK" charset="0"/>
              </a:rPr>
              <a:t>2. โหมดสคริปต์ (</a:t>
            </a:r>
            <a:r>
              <a:rPr lang="en-US" sz="1800" b="1" dirty="0">
                <a:solidFill>
                  <a:schemeClr val="tx1"/>
                </a:solidFill>
                <a:latin typeface="TH SarabunPSK" charset="0"/>
                <a:ea typeface="TH SarabunPSK" charset="0"/>
                <a:cs typeface="TH SarabunPSK" charset="0"/>
              </a:rPr>
              <a:t>script mode) </a:t>
            </a:r>
          </a:p>
        </p:txBody>
      </p:sp>
    </p:spTree>
    <p:extLst>
      <p:ext uri="{BB962C8B-B14F-4D97-AF65-F5344CB8AC3E}">
        <p14:creationId xmlns:p14="http://schemas.microsoft.com/office/powerpoint/2010/main" val="285070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rmAutofit/>
          </a:bodyPr>
          <a:lstStyle/>
          <a:p>
            <a:r>
              <a:rPr lang="th-TH" sz="4800" b="1" dirty="0">
                <a:latin typeface="TH SarabunPSK" charset="0"/>
                <a:ea typeface="TH SarabunPSK" charset="0"/>
                <a:cs typeface="TH SarabunPSK" charset="0"/>
              </a:rPr>
              <a:t>ตัว</a:t>
            </a:r>
            <a:r>
              <a:rPr lang="th-TH" sz="4800" b="1" dirty="0" smtClean="0">
                <a:latin typeface="TH SarabunPSK" charset="0"/>
                <a:ea typeface="TH SarabunPSK" charset="0"/>
                <a:cs typeface="TH SarabunPSK" charset="0"/>
              </a:rPr>
              <a:t>อย่างโปรแกรม</a:t>
            </a:r>
            <a:endParaRPr lang="en-US" sz="4800" b="1" dirty="0">
              <a:latin typeface="TH SarabunPSK" charset="0"/>
              <a:ea typeface="TH SarabunPSK" charset="0"/>
              <a:cs typeface="TH SarabunPSK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61149" y="1700808"/>
            <a:ext cx="6048672" cy="2592288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t"/>
            <a:r>
              <a:rPr lang="th-TH" dirty="0" smtClean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totalPrice</a:t>
            </a:r>
            <a:r>
              <a:rPr lang="en-US" dirty="0" smtClean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= </a:t>
            </a:r>
            <a:r>
              <a:rPr lang="en-US" dirty="0" err="1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(input('</a:t>
            </a:r>
            <a:r>
              <a:rPr lang="th-TH" dirty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ค่าอาหารทั้งหมด '))</a:t>
            </a:r>
            <a:endParaRPr lang="th-TH" dirty="0">
              <a:latin typeface="TH SarabunPSK" charset="0"/>
              <a:ea typeface="TH SarabunPSK" charset="0"/>
              <a:cs typeface="TH SarabunPSK" charset="0"/>
            </a:endParaRPr>
          </a:p>
          <a:p>
            <a:pPr fontAlgn="t"/>
            <a:r>
              <a:rPr lang="th-TH" dirty="0" smtClean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number </a:t>
            </a:r>
            <a:r>
              <a:rPr lang="en-US" dirty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= </a:t>
            </a:r>
            <a:r>
              <a:rPr lang="en-US" dirty="0" err="1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(input('</a:t>
            </a:r>
            <a:r>
              <a:rPr lang="th-TH" dirty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จำนวนผู้รับประทานอาหาร '))</a:t>
            </a:r>
            <a:endParaRPr lang="th-TH" dirty="0">
              <a:latin typeface="TH SarabunPSK" charset="0"/>
              <a:ea typeface="TH SarabunPSK" charset="0"/>
              <a:cs typeface="TH SarabunPSK" charset="0"/>
            </a:endParaRPr>
          </a:p>
          <a:p>
            <a:pPr fontAlgn="t"/>
            <a:r>
              <a:rPr lang="th-TH" dirty="0" smtClean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avg</a:t>
            </a:r>
            <a:r>
              <a:rPr lang="en-US" dirty="0" smtClean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= </a:t>
            </a:r>
            <a:r>
              <a:rPr lang="en-US" dirty="0" err="1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totalPrice</a:t>
            </a:r>
            <a:r>
              <a:rPr lang="en-US" dirty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/number</a:t>
            </a:r>
            <a:endParaRPr lang="en-US" dirty="0">
              <a:latin typeface="TH SarabunPSK" charset="0"/>
              <a:ea typeface="TH SarabunPSK" charset="0"/>
              <a:cs typeface="TH SarabunPSK" charset="0"/>
            </a:endParaRPr>
          </a:p>
          <a:p>
            <a:pPr fontAlgn="t"/>
            <a:r>
              <a:rPr lang="th-TH" dirty="0" smtClean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print </a:t>
            </a:r>
            <a:r>
              <a:rPr lang="en-US" dirty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('</a:t>
            </a:r>
            <a:r>
              <a:rPr lang="th-TH" dirty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จ่ายค่าอาหารคนละ', </a:t>
            </a:r>
            <a:r>
              <a:rPr lang="en-US" dirty="0" err="1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avg</a:t>
            </a:r>
            <a:r>
              <a:rPr lang="en-US" dirty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, '</a:t>
            </a:r>
            <a:r>
              <a:rPr lang="th-TH" dirty="0">
                <a:solidFill>
                  <a:srgbClr val="000000"/>
                </a:solidFill>
                <a:latin typeface="TH SarabunPSK" charset="0"/>
                <a:ea typeface="TH SarabunPSK" charset="0"/>
                <a:cs typeface="TH SarabunPSK" charset="0"/>
              </a:rPr>
              <a:t>บาท')</a:t>
            </a:r>
            <a:endParaRPr lang="th-TH" dirty="0">
              <a:latin typeface="TH SarabunPSK" charset="0"/>
              <a:ea typeface="TH SarabunPSK" charset="0"/>
              <a:cs typeface="TH SarabunPSK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744" y="4446240"/>
            <a:ext cx="51845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H SarabunPSK" charset="0"/>
                <a:ea typeface="TH SarabunPSK" charset="0"/>
                <a:cs typeface="TH SarabunPSK" charset="0"/>
              </a:rPr>
              <a:t>ให้นักเรียนเขียนโปรแกรมในโหมด</a:t>
            </a:r>
          </a:p>
          <a:p>
            <a:pPr marL="457200" indent="-457200">
              <a:buFont typeface="Wingdings" charset="2"/>
              <a:buChar char="q"/>
            </a:pPr>
            <a:r>
              <a:rPr lang="en-GB" b="1" dirty="0" err="1" smtClean="0">
                <a:solidFill>
                  <a:srgbClr val="0000CC"/>
                </a:solidFill>
                <a:latin typeface="TH SarabunPSK" charset="0"/>
                <a:ea typeface="TH SarabunPSK" charset="0"/>
                <a:cs typeface="TH SarabunPSK" charset="0"/>
                <a:sym typeface="TH SarabunPSK"/>
              </a:rPr>
              <a:t>โหมดอิม</a:t>
            </a:r>
            <a:r>
              <a:rPr lang="en-GB" b="1" dirty="0" err="1">
                <a:solidFill>
                  <a:srgbClr val="0000CC"/>
                </a:solidFill>
                <a:latin typeface="TH SarabunPSK" charset="0"/>
                <a:ea typeface="TH SarabunPSK" charset="0"/>
                <a:cs typeface="TH SarabunPSK" charset="0"/>
                <a:sym typeface="TH SarabunPSK"/>
              </a:rPr>
              <a:t>มีเดียท</a:t>
            </a:r>
            <a:r>
              <a:rPr lang="en-GB" b="1" dirty="0">
                <a:solidFill>
                  <a:srgbClr val="0000CC"/>
                </a:solidFill>
                <a:latin typeface="TH SarabunPSK" charset="0"/>
                <a:ea typeface="TH SarabunPSK" charset="0"/>
                <a:cs typeface="TH SarabunPSK" charset="0"/>
                <a:sym typeface="TH SarabunPSK"/>
              </a:rPr>
              <a:t> (immediate mode</a:t>
            </a:r>
            <a:r>
              <a:rPr lang="en-GB" b="1" dirty="0" smtClean="0">
                <a:solidFill>
                  <a:srgbClr val="0000CC"/>
                </a:solidFill>
                <a:latin typeface="TH SarabunPSK" charset="0"/>
                <a:ea typeface="TH SarabunPSK" charset="0"/>
                <a:cs typeface="TH SarabunPSK" charset="0"/>
                <a:sym typeface="TH SarabunPSK"/>
              </a:rPr>
              <a:t>)</a:t>
            </a:r>
            <a:endParaRPr lang="th-TH" b="1" dirty="0" smtClean="0">
              <a:solidFill>
                <a:srgbClr val="0000CC"/>
              </a:solidFill>
              <a:latin typeface="TH SarabunPSK" charset="0"/>
              <a:ea typeface="TH SarabunPSK" charset="0"/>
              <a:cs typeface="TH SarabunPSK" charset="0"/>
              <a:sym typeface="TH SarabunPSK"/>
            </a:endParaRPr>
          </a:p>
          <a:p>
            <a:pPr marL="457200" indent="-457200">
              <a:buFont typeface="Wingdings" charset="2"/>
              <a:buChar char="q"/>
            </a:pPr>
            <a:r>
              <a:rPr lang="th-TH" b="1" dirty="0" smtClean="0">
                <a:solidFill>
                  <a:srgbClr val="0000CC"/>
                </a:solidFill>
                <a:latin typeface="TH SarabunPSK" charset="0"/>
                <a:ea typeface="TH SarabunPSK" charset="0"/>
                <a:cs typeface="TH SarabunPSK" charset="0"/>
              </a:rPr>
              <a:t> </a:t>
            </a:r>
            <a:r>
              <a:rPr lang="th-TH" b="1" dirty="0">
                <a:solidFill>
                  <a:srgbClr val="0000CC"/>
                </a:solidFill>
                <a:latin typeface="TH SarabunPSK" charset="0"/>
                <a:ea typeface="TH SarabunPSK" charset="0"/>
                <a:cs typeface="TH SarabunPSK" charset="0"/>
              </a:rPr>
              <a:t>โหมดสคริปต์ (</a:t>
            </a:r>
            <a:r>
              <a:rPr lang="en-US" b="1" dirty="0">
                <a:solidFill>
                  <a:srgbClr val="0000CC"/>
                </a:solidFill>
                <a:latin typeface="TH SarabunPSK" charset="0"/>
                <a:ea typeface="TH SarabunPSK" charset="0"/>
                <a:cs typeface="TH SarabunPSK" charset="0"/>
              </a:rPr>
              <a:t>script mode)</a:t>
            </a:r>
            <a:endParaRPr lang="th-TH" b="1" dirty="0" smtClean="0">
              <a:solidFill>
                <a:srgbClr val="0000CC"/>
              </a:solidFill>
              <a:latin typeface="TH SarabunPSK" charset="0"/>
              <a:ea typeface="TH SarabunPSK" charset="0"/>
              <a:cs typeface="TH SarabunPSK" charset="0"/>
              <a:sym typeface="TH SarabunPSK"/>
            </a:endParaRPr>
          </a:p>
          <a:p>
            <a:r>
              <a:rPr lang="th-TH" b="1" dirty="0">
                <a:latin typeface="TH SarabunPSK" charset="0"/>
                <a:ea typeface="TH SarabunPSK" charset="0"/>
                <a:cs typeface="TH SarabunPSK" charset="0"/>
                <a:sym typeface="TH SarabunPSK"/>
              </a:rPr>
              <a:t>	</a:t>
            </a:r>
            <a:endParaRPr lang="en-GB" b="1" dirty="0">
              <a:latin typeface="TH SarabunPSK" charset="0"/>
              <a:ea typeface="TH SarabunPSK" charset="0"/>
              <a:cs typeface="TH SarabunPSK" charset="0"/>
              <a:sym typeface="TH SarabunPSK"/>
            </a:endParaRPr>
          </a:p>
          <a:p>
            <a:endParaRPr lang="en-US" dirty="0">
              <a:latin typeface="TH SarabunPSK" charset="0"/>
              <a:ea typeface="TH SarabunPSK" charset="0"/>
              <a:cs typeface="TH SarabunPS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01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l" rtl="0">
              <a:spcBef>
                <a:spcPct val="0"/>
              </a:spcBef>
            </a:pPr>
            <a:r>
              <a:rPr lang="th-TH" sz="4800" b="1" dirty="0" smtClean="0">
                <a:solidFill>
                  <a:srgbClr val="0000CC"/>
                </a:solidFill>
                <a:latin typeface="TH SarabunPSK" charset="0"/>
                <a:ea typeface="TH SarabunPSK" charset="0"/>
                <a:cs typeface="TH SarabunPSK" charset="0"/>
              </a:rPr>
              <a:t>ร่วมกันอภิปรายประเด็นต่อไปนี้</a:t>
            </a:r>
            <a:r>
              <a:rPr lang="th-TH" sz="2400" dirty="0" smtClean="0">
                <a:latin typeface="TH SarabunPSK" charset="0"/>
                <a:ea typeface="TH SarabunPSK" charset="0"/>
                <a:cs typeface="TH SarabunPSK" charset="0"/>
              </a:rPr>
              <a:t/>
            </a:r>
            <a:br>
              <a:rPr lang="th-TH" sz="2400" dirty="0" smtClean="0">
                <a:latin typeface="TH SarabunPSK" charset="0"/>
                <a:ea typeface="TH SarabunPSK" charset="0"/>
                <a:cs typeface="TH SarabunPSK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864" y="2167728"/>
            <a:ext cx="6480720" cy="2861672"/>
          </a:xfrm>
        </p:spPr>
        <p:txBody>
          <a:bodyPr/>
          <a:lstStyle/>
          <a:p>
            <a:pPr fontAlgn="base"/>
            <a:r>
              <a:rPr lang="th-TH" sz="2800" dirty="0" smtClean="0">
                <a:latin typeface="TH SarabunPSK" charset="0"/>
                <a:ea typeface="TH SarabunPSK" charset="0"/>
                <a:cs typeface="TH SarabunPSK" charset="0"/>
              </a:rPr>
              <a:t>นักเรียน</a:t>
            </a:r>
            <a:r>
              <a:rPr lang="th-TH" sz="2800" dirty="0">
                <a:latin typeface="TH SarabunPSK" charset="0"/>
                <a:ea typeface="TH SarabunPSK" charset="0"/>
                <a:cs typeface="TH SarabunPSK" charset="0"/>
              </a:rPr>
              <a:t>มีวิธีการรันโปรแกรมอย่างไร</a:t>
            </a:r>
          </a:p>
          <a:p>
            <a:pPr fontAlgn="base"/>
            <a:r>
              <a:rPr lang="th-TH" sz="2800" dirty="0">
                <a:latin typeface="TH SarabunPSK" charset="0"/>
                <a:ea typeface="TH SarabunPSK" charset="0"/>
                <a:cs typeface="TH SarabunPSK" charset="0"/>
              </a:rPr>
              <a:t>ทราบได้อย่างไรว่ามีข้อผิดพลาดในการเขียนโปรแกรม</a:t>
            </a:r>
          </a:p>
          <a:p>
            <a:pPr fontAlgn="base"/>
            <a:r>
              <a:rPr lang="th-TH" sz="2800" dirty="0">
                <a:latin typeface="TH SarabunPSK" charset="0"/>
                <a:ea typeface="TH SarabunPSK" charset="0"/>
                <a:cs typeface="TH SarabunPSK" charset="0"/>
              </a:rPr>
              <a:t>เมื่อใดที่นักเรียนต้องใช้งานตัวแปร และใช้อย่างไร</a:t>
            </a:r>
          </a:p>
          <a:p>
            <a:pPr fontAlgn="base"/>
            <a:r>
              <a:rPr lang="th-TH" sz="2800" dirty="0">
                <a:latin typeface="TH SarabunPSK" charset="0"/>
                <a:ea typeface="TH SarabunPSK" charset="0"/>
                <a:cs typeface="TH SarabunPSK" charset="0"/>
              </a:rPr>
              <a:t>คำสั่ง if-else ใช้งานอย่างไร </a:t>
            </a:r>
          </a:p>
          <a:p>
            <a:pPr fontAlgn="base"/>
            <a:r>
              <a:rPr lang="th-TH" sz="2800" dirty="0">
                <a:latin typeface="TH SarabunPSK" charset="0"/>
                <a:ea typeface="TH SarabunPSK" charset="0"/>
                <a:cs typeface="TH SarabunPSK" charset="0"/>
              </a:rPr>
              <a:t>ใช้ไพทอนวาดรูปได้อย่างไร</a:t>
            </a:r>
          </a:p>
          <a:p>
            <a:endParaRPr lang="en-US" dirty="0">
              <a:latin typeface="TH SarabunPSK" charset="0"/>
              <a:ea typeface="TH SarabunPSK" charset="0"/>
              <a:cs typeface="TH SarabunPSK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492896"/>
            <a:ext cx="2710524" cy="22113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66263" y="4838963"/>
            <a:ext cx="10711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Openclipart.or</a:t>
            </a:r>
            <a:r>
              <a:rPr lang="en-US" sz="1000" dirty="0"/>
              <a:t>g</a:t>
            </a:r>
            <a:endParaRPr lang="th-TH" sz="1000" dirty="0"/>
          </a:p>
        </p:txBody>
      </p:sp>
    </p:spTree>
    <p:extLst>
      <p:ext uri="{BB962C8B-B14F-4D97-AF65-F5344CB8AC3E}">
        <p14:creationId xmlns:p14="http://schemas.microsoft.com/office/powerpoint/2010/main" val="50757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3600" b="1" dirty="0" smtClean="0">
              <a:latin typeface="TH SarabunPSK" charset="0"/>
              <a:ea typeface="TH SarabunPSK" charset="0"/>
              <a:cs typeface="TH SarabunPSK" charset="0"/>
            </a:endParaRPr>
          </a:p>
          <a:p>
            <a:pPr marL="0" indent="0" algn="ctr">
              <a:buNone/>
            </a:pPr>
            <a:r>
              <a:rPr lang="th-TH" sz="3600" b="1" dirty="0" smtClean="0">
                <a:latin typeface="TH SarabunPSK" charset="0"/>
                <a:ea typeface="TH SarabunPSK" charset="0"/>
                <a:cs typeface="TH SarabunPSK" charset="0"/>
              </a:rPr>
              <a:t> ทำ</a:t>
            </a:r>
            <a:r>
              <a:rPr lang="th-TH" sz="3600" b="1" dirty="0">
                <a:latin typeface="TH SarabunPSK" charset="0"/>
                <a:ea typeface="TH SarabunPSK" charset="0"/>
                <a:cs typeface="TH SarabunPSK" charset="0"/>
              </a:rPr>
              <a:t>ใบกิจกรรมที่ 5.1 </a:t>
            </a:r>
            <a:r>
              <a:rPr lang="th-TH" sz="3600" dirty="0">
                <a:latin typeface="TH SarabunPSK" charset="0"/>
                <a:ea typeface="TH SarabunPSK" charset="0"/>
                <a:cs typeface="TH SarabunPSK" charset="0"/>
              </a:rPr>
              <a:t>เรื่อง </a:t>
            </a:r>
            <a:r>
              <a:rPr lang="th-TH" sz="3600" dirty="0">
                <a:solidFill>
                  <a:schemeClr val="tx2">
                    <a:lumMod val="75000"/>
                  </a:schemeClr>
                </a:solidFill>
                <a:latin typeface="TH SarabunPSK" charset="0"/>
                <a:ea typeface="TH SarabunPSK" charset="0"/>
                <a:cs typeface="TH SarabunPSK" charset="0"/>
              </a:rPr>
              <a:t>ยังจำได้ไหม จำได้หรือเปล่า </a:t>
            </a:r>
            <a:endParaRPr lang="en-US" sz="3600" dirty="0">
              <a:solidFill>
                <a:schemeClr val="tx2">
                  <a:lumMod val="75000"/>
                </a:schemeClr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pic>
        <p:nvPicPr>
          <p:cNvPr id="4" name="Picture 2" descr="C:\Users\tkron\Downloads\pic-actPowerCSM1\bee-forestgreen-300px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92896"/>
            <a:ext cx="754174" cy="754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27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 txBox="1">
            <a:spLocks noGrp="1"/>
          </p:cNvSpPr>
          <p:nvPr>
            <p:ph idx="1"/>
          </p:nvPr>
        </p:nvSpPr>
        <p:spPr>
          <a:xfrm>
            <a:off x="107504" y="2302402"/>
            <a:ext cx="5122912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203200" dist="152400" dir="192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th-TH" sz="2400" b="1" dirty="0" smtClean="0">
                <a:solidFill>
                  <a:schemeClr val="bg1"/>
                </a:solidFill>
                <a:latin typeface="TH SarabunPSK" charset="0"/>
                <a:ea typeface="TH SarabunPSK" charset="0"/>
                <a:cs typeface="TH SarabunPSK" charset="0"/>
              </a:rPr>
              <a:t>การวิเคราะห์และกำหนดรายละเอียดของปัญหา</a:t>
            </a:r>
            <a:endParaRPr lang="th-TH" sz="2400" b="1" dirty="0">
              <a:solidFill>
                <a:schemeClr val="bg1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>
                <a:latin typeface="TH SarabunPSK" charset="0"/>
                <a:ea typeface="TH SarabunPSK" charset="0"/>
                <a:cs typeface="TH SarabunPSK" charset="0"/>
              </a:rPr>
              <a:t>ขั้นตอน</a:t>
            </a:r>
            <a:r>
              <a:rPr lang="th-TH" b="1" dirty="0">
                <a:latin typeface="TH SarabunPSK" charset="0"/>
                <a:ea typeface="TH SarabunPSK" charset="0"/>
                <a:cs typeface="TH SarabunPSK" charset="0"/>
              </a:rPr>
              <a:t>การ</a:t>
            </a:r>
            <a:r>
              <a:rPr lang="th-TH" b="1" dirty="0" smtClean="0">
                <a:latin typeface="TH SarabunPSK" charset="0"/>
                <a:ea typeface="TH SarabunPSK" charset="0"/>
                <a:cs typeface="TH SarabunPSK" charset="0"/>
              </a:rPr>
              <a:t>แก้ปัญหา</a:t>
            </a:r>
            <a:endParaRPr lang="en-US" b="1" dirty="0">
              <a:latin typeface="TH SarabunPSK" charset="0"/>
              <a:ea typeface="TH SarabunPSK" charset="0"/>
              <a:cs typeface="TH SarabunPSK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1761" y="3284984"/>
            <a:ext cx="396044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203200" dist="152400" dir="192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TH SarabunPSK" charset="0"/>
                <a:ea typeface="TH SarabunPSK" charset="0"/>
                <a:cs typeface="TH SarabunPSK" charset="0"/>
              </a:rPr>
              <a:t>การวางแผนการแก้ปัญหา</a:t>
            </a:r>
            <a:endParaRPr lang="th-TH" b="1" dirty="0">
              <a:solidFill>
                <a:schemeClr val="bg1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7905" y="4319518"/>
            <a:ext cx="396044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203200" dist="152400" dir="192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TH SarabunPSK" charset="0"/>
                <a:ea typeface="TH SarabunPSK" charset="0"/>
                <a:cs typeface="TH SarabunPSK" charset="0"/>
              </a:rPr>
              <a:t>การดำเนินการแก้ปัญหา</a:t>
            </a:r>
            <a:endParaRPr lang="th-TH" b="1" dirty="0">
              <a:solidFill>
                <a:schemeClr val="bg1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9536" y="5354052"/>
            <a:ext cx="3960440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203200" dist="152400" dir="192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TH SarabunPSK" charset="0"/>
                <a:ea typeface="TH SarabunPSK" charset="0"/>
                <a:cs typeface="TH SarabunPSK" charset="0"/>
              </a:rPr>
              <a:t>การตรวจสอบและประเมินผล</a:t>
            </a:r>
            <a:endParaRPr lang="th-TH" b="1" dirty="0">
              <a:solidFill>
                <a:schemeClr val="bg1"/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905753" y="2794844"/>
            <a:ext cx="0" cy="490140"/>
          </a:xfrm>
          <a:prstGeom prst="straightConnector1">
            <a:avLst/>
          </a:prstGeom>
          <a:ln w="5715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932041" y="3808204"/>
            <a:ext cx="0" cy="490140"/>
          </a:xfrm>
          <a:prstGeom prst="straightConnector1">
            <a:avLst/>
          </a:prstGeom>
          <a:ln w="5715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932041" y="4842738"/>
            <a:ext cx="0" cy="490140"/>
          </a:xfrm>
          <a:prstGeom prst="straightConnector1">
            <a:avLst/>
          </a:prstGeom>
          <a:ln w="5715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>
            <a:stCxn id="9" idx="1"/>
          </p:cNvCxnSpPr>
          <p:nvPr/>
        </p:nvCxnSpPr>
        <p:spPr>
          <a:xfrm rot="10800000">
            <a:off x="1835697" y="2794844"/>
            <a:ext cx="2880320" cy="2820818"/>
          </a:xfrm>
          <a:prstGeom prst="bentConnector3">
            <a:avLst>
              <a:gd name="adj1" fmla="val 100001"/>
            </a:avLst>
          </a:prstGeom>
          <a:ln w="5715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3158727" y="3775322"/>
            <a:ext cx="9118" cy="1840340"/>
          </a:xfrm>
          <a:prstGeom prst="straightConnector1">
            <a:avLst/>
          </a:prstGeom>
          <a:ln w="5715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4283969" y="4842738"/>
            <a:ext cx="0" cy="772924"/>
          </a:xfrm>
          <a:prstGeom prst="straightConnector1">
            <a:avLst/>
          </a:prstGeom>
          <a:ln w="5715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892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8850" y="3710900"/>
            <a:ext cx="8229600" cy="951384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th-TH" sz="3600" b="1" dirty="0" smtClean="0">
              <a:latin typeface="TH SarabunPSK" charset="0"/>
              <a:ea typeface="TH SarabunPSK" charset="0"/>
              <a:cs typeface="TH SarabunPSK" charset="0"/>
            </a:endParaRPr>
          </a:p>
          <a:p>
            <a:pPr marL="0" indent="0">
              <a:buNone/>
            </a:pPr>
            <a:r>
              <a:rPr lang="th-TH" sz="3600" b="1" dirty="0">
                <a:latin typeface="TH SarabunPSK" charset="0"/>
                <a:ea typeface="TH SarabunPSK" charset="0"/>
                <a:cs typeface="TH SarabunPSK" charset="0"/>
              </a:rPr>
              <a:t> </a:t>
            </a:r>
            <a:r>
              <a:rPr lang="th-TH" sz="3600" b="1" dirty="0" smtClean="0">
                <a:latin typeface="TH SarabunPSK" charset="0"/>
                <a:ea typeface="TH SarabunPSK" charset="0"/>
                <a:cs typeface="TH SarabunPSK" charset="0"/>
              </a:rPr>
              <a:t>      แบ่งกลุ่ม</a:t>
            </a:r>
            <a:r>
              <a:rPr lang="th-TH" sz="3600" b="1" dirty="0">
                <a:latin typeface="TH SarabunPSK" charset="0"/>
                <a:ea typeface="TH SarabunPSK" charset="0"/>
                <a:cs typeface="TH SarabunPSK" charset="0"/>
              </a:rPr>
              <a:t>ผู้เรียน กลุ่มละ </a:t>
            </a:r>
            <a:r>
              <a:rPr lang="th-TH" sz="3600" b="1" dirty="0" smtClean="0">
                <a:latin typeface="TH SarabunPSK" charset="0"/>
                <a:ea typeface="TH SarabunPSK" charset="0"/>
                <a:cs typeface="TH SarabunPSK" charset="0"/>
              </a:rPr>
              <a:t>4 คน</a:t>
            </a:r>
            <a:endParaRPr lang="en-US" sz="3600" b="1" dirty="0">
              <a:latin typeface="TH SarabunPSK" charset="0"/>
              <a:ea typeface="TH SarabunPSK" charset="0"/>
              <a:cs typeface="TH SarabunPSK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691680" y="2265759"/>
            <a:ext cx="1248678" cy="1841354"/>
            <a:chOff x="971600" y="2636912"/>
            <a:chExt cx="1248678" cy="1841354"/>
          </a:xfrm>
          <a:solidFill>
            <a:srgbClr val="A50021"/>
          </a:solidFill>
        </p:grpSpPr>
        <p:sp>
          <p:nvSpPr>
            <p:cNvPr id="5" name="Round Same Side Corner Rectangle 4"/>
            <p:cNvSpPr/>
            <p:nvPr/>
          </p:nvSpPr>
          <p:spPr>
            <a:xfrm>
              <a:off x="971600" y="3420151"/>
              <a:ext cx="1248678" cy="1058115"/>
            </a:xfrm>
            <a:prstGeom prst="round2SameRect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1227434" y="2636912"/>
              <a:ext cx="678607" cy="680377"/>
            </a:xfrm>
            <a:prstGeom prst="ellipse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250460" y="2285032"/>
            <a:ext cx="1248678" cy="1841354"/>
            <a:chOff x="971600" y="2636912"/>
            <a:chExt cx="1248678" cy="1841354"/>
          </a:xfrm>
        </p:grpSpPr>
        <p:sp>
          <p:nvSpPr>
            <p:cNvPr id="9" name="Round Same Side Corner Rectangle 8"/>
            <p:cNvSpPr/>
            <p:nvPr/>
          </p:nvSpPr>
          <p:spPr>
            <a:xfrm>
              <a:off x="971600" y="3420151"/>
              <a:ext cx="1248678" cy="1058115"/>
            </a:xfrm>
            <a:prstGeom prst="round2Same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1227434" y="2636912"/>
              <a:ext cx="678607" cy="680377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754972" y="2265759"/>
            <a:ext cx="1248678" cy="1841354"/>
            <a:chOff x="971600" y="2636912"/>
            <a:chExt cx="1248678" cy="1841354"/>
          </a:xfrm>
          <a:solidFill>
            <a:srgbClr val="FFC000"/>
          </a:solidFill>
        </p:grpSpPr>
        <p:sp>
          <p:nvSpPr>
            <p:cNvPr id="12" name="Round Same Side Corner Rectangle 11"/>
            <p:cNvSpPr/>
            <p:nvPr/>
          </p:nvSpPr>
          <p:spPr>
            <a:xfrm>
              <a:off x="971600" y="3420151"/>
              <a:ext cx="1248678" cy="1058115"/>
            </a:xfrm>
            <a:prstGeom prst="round2SameRect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1227434" y="2636912"/>
              <a:ext cx="678607" cy="680377"/>
            </a:xfrm>
            <a:prstGeom prst="ellipse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259484" y="2285032"/>
            <a:ext cx="1248678" cy="1841354"/>
            <a:chOff x="971600" y="2636912"/>
            <a:chExt cx="1248678" cy="1841354"/>
          </a:xfrm>
          <a:solidFill>
            <a:srgbClr val="808000"/>
          </a:solidFill>
        </p:grpSpPr>
        <p:sp>
          <p:nvSpPr>
            <p:cNvPr id="15" name="Round Same Side Corner Rectangle 14"/>
            <p:cNvSpPr/>
            <p:nvPr/>
          </p:nvSpPr>
          <p:spPr>
            <a:xfrm>
              <a:off x="971600" y="3420151"/>
              <a:ext cx="1248678" cy="1058115"/>
            </a:xfrm>
            <a:prstGeom prst="round2SameRect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1227434" y="2636912"/>
              <a:ext cx="678607" cy="680377"/>
            </a:xfrm>
            <a:prstGeom prst="ellipse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051720" y="4950970"/>
            <a:ext cx="55742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latin typeface="TH SarabunPSK" charset="0"/>
                <a:ea typeface="TH SarabunPSK" charset="0"/>
                <a:cs typeface="TH SarabunPSK" charset="0"/>
              </a:rPr>
              <a:t>ทำใบกิจกรรมที่ 5.2 เรื่อง </a:t>
            </a:r>
            <a:r>
              <a:rPr lang="th-TH" sz="4000" b="1" dirty="0">
                <a:solidFill>
                  <a:schemeClr val="tx2">
                    <a:lumMod val="75000"/>
                  </a:schemeClr>
                </a:solidFill>
                <a:latin typeface="TH SarabunPSK" charset="0"/>
                <a:ea typeface="TH SarabunPSK" charset="0"/>
                <a:cs typeface="TH SarabunPSK" charset="0"/>
              </a:rPr>
              <a:t>จำได้แค่ไหน</a:t>
            </a:r>
            <a:endParaRPr lang="en-US" sz="4000" b="1" dirty="0">
              <a:solidFill>
                <a:schemeClr val="tx2">
                  <a:lumMod val="75000"/>
                </a:schemeClr>
              </a:solidFill>
              <a:latin typeface="TH SarabunPSK" charset="0"/>
              <a:ea typeface="TH SarabunPSK" charset="0"/>
              <a:cs typeface="TH SarabunPSK" charset="0"/>
            </a:endParaRPr>
          </a:p>
        </p:txBody>
      </p:sp>
      <p:pic>
        <p:nvPicPr>
          <p:cNvPr id="18" name="Picture 2" descr="C:\Users\tkron\Downloads\pic-actPowerCSM1\bee-forestgreen-300px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686" y="4873223"/>
            <a:ext cx="860033" cy="860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402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426" y="1484784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th-TH" b="1" dirty="0" smtClean="0">
                <a:latin typeface="TH SarabunPSK" charset="0"/>
                <a:ea typeface="TH SarabunPSK" charset="0"/>
                <a:cs typeface="TH SarabunPSK" charset="0"/>
              </a:rPr>
              <a:t>	</a:t>
            </a:r>
          </a:p>
          <a:p>
            <a:pPr marL="0" indent="0">
              <a:buNone/>
            </a:pPr>
            <a:r>
              <a:rPr lang="th-TH" sz="4000" b="1" dirty="0" smtClean="0">
                <a:solidFill>
                  <a:schemeClr val="bg2">
                    <a:lumMod val="25000"/>
                  </a:schemeClr>
                </a:solidFill>
                <a:latin typeface="TH SarabunPSK" charset="0"/>
                <a:ea typeface="TH SarabunPSK" charset="0"/>
                <a:cs typeface="TH SarabunPSK" charset="0"/>
              </a:rPr>
              <a:t>ผู้สอน</a:t>
            </a:r>
            <a:r>
              <a:rPr lang="th-TH" sz="4000" b="1" dirty="0">
                <a:solidFill>
                  <a:schemeClr val="bg2">
                    <a:lumMod val="25000"/>
                  </a:schemeClr>
                </a:solidFill>
                <a:latin typeface="TH SarabunPSK" charset="0"/>
                <a:ea typeface="TH SarabunPSK" charset="0"/>
                <a:cs typeface="TH SarabunPSK" charset="0"/>
              </a:rPr>
              <a:t>ให้ผู้เรียนแต่ละกลุ่มผลัดกันตรวจ </a:t>
            </a:r>
          </a:p>
          <a:p>
            <a:pPr marL="0" indent="0">
              <a:buNone/>
            </a:pPr>
            <a:r>
              <a:rPr lang="th-TH" sz="2800" b="1" dirty="0" smtClean="0">
                <a:latin typeface="TH SarabunPSK" charset="0"/>
                <a:ea typeface="TH SarabunPSK" charset="0"/>
                <a:cs typeface="TH SarabunPSK" charset="0"/>
              </a:rPr>
              <a:t>	ข้อ 1 </a:t>
            </a:r>
            <a:r>
              <a:rPr lang="th-TH" sz="2800" dirty="0">
                <a:latin typeface="TH SarabunPSK" charset="0"/>
                <a:ea typeface="TH SarabunPSK" charset="0"/>
                <a:cs typeface="TH SarabunPSK" charset="0"/>
              </a:rPr>
              <a:t>ให้ผู้เรียนคิดชุดข้อมูลทดสอบเพื่อตรวจสอบโปรแกรมกลุ่มของ</a:t>
            </a:r>
            <a:r>
              <a:rPr lang="th-TH" sz="2800" dirty="0" smtClean="0">
                <a:latin typeface="TH SarabunPSK" charset="0"/>
                <a:ea typeface="TH SarabunPSK" charset="0"/>
                <a:cs typeface="TH SarabunPSK" charset="0"/>
              </a:rPr>
              <a:t>เพื่อน</a:t>
            </a:r>
          </a:p>
          <a:p>
            <a:pPr marL="0" indent="0">
              <a:buNone/>
            </a:pPr>
            <a:r>
              <a:rPr lang="th-TH" b="1" dirty="0" smtClean="0">
                <a:latin typeface="TH SarabunPSK" charset="0"/>
                <a:ea typeface="TH SarabunPSK" charset="0"/>
                <a:cs typeface="TH SarabunPSK" charset="0"/>
              </a:rPr>
              <a:t>	ข้อ </a:t>
            </a:r>
            <a:r>
              <a:rPr lang="th-TH" b="1" dirty="0">
                <a:latin typeface="TH SarabunPSK" charset="0"/>
                <a:ea typeface="TH SarabunPSK" charset="0"/>
                <a:cs typeface="TH SarabunPSK" charset="0"/>
              </a:rPr>
              <a:t>2 และ 3 </a:t>
            </a:r>
            <a:r>
              <a:rPr lang="th-TH" b="1" dirty="0" smtClean="0">
                <a:latin typeface="TH SarabunPSK" charset="0"/>
                <a:ea typeface="TH SarabunPSK" charset="0"/>
                <a:cs typeface="TH SarabunPSK" charset="0"/>
              </a:rPr>
              <a:t> </a:t>
            </a:r>
            <a:r>
              <a:rPr lang="th-TH" dirty="0" smtClean="0">
                <a:latin typeface="TH SarabunPSK" charset="0"/>
                <a:ea typeface="TH SarabunPSK" charset="0"/>
                <a:cs typeface="TH SarabunPSK" charset="0"/>
              </a:rPr>
              <a:t>ให้</a:t>
            </a:r>
            <a:r>
              <a:rPr lang="th-TH" dirty="0">
                <a:latin typeface="TH SarabunPSK" charset="0"/>
                <a:ea typeface="TH SarabunPSK" charset="0"/>
                <a:cs typeface="TH SarabunPSK" charset="0"/>
              </a:rPr>
              <a:t>ใช้ชุดข้อมูลทดสอบในวิธีการตรวจสอบข้อมูลที่ผู้เรียนเตรียมไว้</a:t>
            </a:r>
            <a:endParaRPr lang="en-US" b="1" dirty="0">
              <a:latin typeface="TH SarabunPSK" charset="0"/>
              <a:ea typeface="TH SarabunPSK" charset="0"/>
              <a:cs typeface="TH SarabunPS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19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2339</TotalTime>
  <Words>244</Words>
  <Application>Microsoft Office PowerPoint</Application>
  <PresentationFormat>On-screen Show (4:3)</PresentationFormat>
  <Paragraphs>48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PowerPoint Presentation</vt:lpstr>
      <vt:lpstr>ทบทวนความรู้เดิม/สำรวจความรู้ก่อน </vt:lpstr>
      <vt:lpstr>PowerPoint Presentation</vt:lpstr>
      <vt:lpstr>ตัวอย่างโปรแกรม</vt:lpstr>
      <vt:lpstr>ร่วมกันอภิปรายประเด็นต่อไปนี้ </vt:lpstr>
      <vt:lpstr>PowerPoint Presentation</vt:lpstr>
      <vt:lpstr>ขั้นตอนการแก้ปัญหา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แนวคิดเชิงนามธรรม</dc:title>
  <dc:creator>Tassanee Krongtong</dc:creator>
  <cp:lastModifiedBy>Tassanee Krongtong</cp:lastModifiedBy>
  <cp:revision>203</cp:revision>
  <dcterms:created xsi:type="dcterms:W3CDTF">2017-10-16T06:48:49Z</dcterms:created>
  <dcterms:modified xsi:type="dcterms:W3CDTF">2019-03-12T01:48:54Z</dcterms:modified>
</cp:coreProperties>
</file>