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2"/>
  </p:notesMasterIdLst>
  <p:handoutMasterIdLst>
    <p:handoutMasterId r:id="rId43"/>
  </p:handoutMasterIdLst>
  <p:sldIdLst>
    <p:sldId id="267" r:id="rId2"/>
    <p:sldId id="285" r:id="rId3"/>
    <p:sldId id="271" r:id="rId4"/>
    <p:sldId id="286" r:id="rId5"/>
    <p:sldId id="287" r:id="rId6"/>
    <p:sldId id="288" r:id="rId7"/>
    <p:sldId id="272" r:id="rId8"/>
    <p:sldId id="290" r:id="rId9"/>
    <p:sldId id="291" r:id="rId10"/>
    <p:sldId id="292" r:id="rId11"/>
    <p:sldId id="293" r:id="rId12"/>
    <p:sldId id="323" r:id="rId13"/>
    <p:sldId id="294" r:id="rId14"/>
    <p:sldId id="275" r:id="rId15"/>
    <p:sldId id="276" r:id="rId16"/>
    <p:sldId id="277" r:id="rId17"/>
    <p:sldId id="330" r:id="rId18"/>
    <p:sldId id="311" r:id="rId19"/>
    <p:sldId id="324" r:id="rId20"/>
    <p:sldId id="325" r:id="rId21"/>
    <p:sldId id="326" r:id="rId22"/>
    <p:sldId id="327" r:id="rId23"/>
    <p:sldId id="328" r:id="rId24"/>
    <p:sldId id="312" r:id="rId25"/>
    <p:sldId id="329" r:id="rId26"/>
    <p:sldId id="315" r:id="rId27"/>
    <p:sldId id="313" r:id="rId28"/>
    <p:sldId id="316" r:id="rId29"/>
    <p:sldId id="317" r:id="rId30"/>
    <p:sldId id="318" r:id="rId31"/>
    <p:sldId id="336" r:id="rId32"/>
    <p:sldId id="331" r:id="rId33"/>
    <p:sldId id="319" r:id="rId34"/>
    <p:sldId id="333" r:id="rId35"/>
    <p:sldId id="334" r:id="rId36"/>
    <p:sldId id="335" r:id="rId37"/>
    <p:sldId id="283" r:id="rId38"/>
    <p:sldId id="284" r:id="rId39"/>
    <p:sldId id="320" r:id="rId40"/>
    <p:sldId id="322" r:id="rId41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09C9A15-DBF4-4F8C-BF52-B4A891BF0AE4}">
          <p14:sldIdLst>
            <p14:sldId id="267"/>
            <p14:sldId id="285"/>
            <p14:sldId id="271"/>
            <p14:sldId id="286"/>
            <p14:sldId id="287"/>
            <p14:sldId id="288"/>
            <p14:sldId id="272"/>
            <p14:sldId id="290"/>
            <p14:sldId id="291"/>
            <p14:sldId id="292"/>
            <p14:sldId id="293"/>
            <p14:sldId id="323"/>
            <p14:sldId id="294"/>
            <p14:sldId id="275"/>
            <p14:sldId id="276"/>
            <p14:sldId id="277"/>
            <p14:sldId id="330"/>
            <p14:sldId id="311"/>
            <p14:sldId id="324"/>
            <p14:sldId id="325"/>
            <p14:sldId id="326"/>
            <p14:sldId id="327"/>
            <p14:sldId id="328"/>
            <p14:sldId id="312"/>
            <p14:sldId id="329"/>
            <p14:sldId id="315"/>
            <p14:sldId id="313"/>
            <p14:sldId id="316"/>
            <p14:sldId id="317"/>
            <p14:sldId id="318"/>
            <p14:sldId id="336"/>
            <p14:sldId id="331"/>
            <p14:sldId id="319"/>
            <p14:sldId id="333"/>
            <p14:sldId id="334"/>
            <p14:sldId id="335"/>
            <p14:sldId id="283"/>
            <p14:sldId id="284"/>
            <p14:sldId id="320"/>
            <p14:sldId id="322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A044A"/>
    <a:srgbClr val="CC99FF"/>
    <a:srgbClr val="6600CC"/>
    <a:srgbClr val="9966FF"/>
    <a:srgbClr val="6666FF"/>
    <a:srgbClr val="0033CC"/>
    <a:srgbClr val="A50021"/>
    <a:srgbClr val="CC0000"/>
    <a:srgbClr val="8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16" autoAdjust="0"/>
    <p:restoredTop sz="94660"/>
  </p:normalViewPr>
  <p:slideViewPr>
    <p:cSldViewPr>
      <p:cViewPr>
        <p:scale>
          <a:sx n="80" d="100"/>
          <a:sy n="80" d="100"/>
        </p:scale>
        <p:origin x="-1248" y="-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-202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127E90-293F-4D96-838D-CFD9F3F42445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th-TH"/>
        </a:p>
      </dgm:t>
    </dgm:pt>
    <dgm:pt modelId="{77C8B7B5-7EDF-4ADF-B493-C980B3DBC194}">
      <dgm:prSet phldrT="[Text]" custT="1"/>
      <dgm:spPr/>
      <dgm:t>
        <a:bodyPr/>
        <a:lstStyle/>
        <a:p>
          <a:r>
            <a:rPr lang="th-TH" sz="3200" b="1" dirty="0" err="1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สมาร์ทโฟน</a:t>
          </a:r>
          <a:r>
            <a:rPr lang="th-TH" sz="3200" b="1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หรือเครื่องคอมพิวเตอร์ที่นักเรียนใช้ มีหน่วยความจำประเภทใดบ้าง และแต่ละประเภทมีความจุเท่าไร</a:t>
          </a:r>
          <a:endParaRPr lang="th-TH" sz="3200" dirty="0">
            <a:solidFill>
              <a:schemeClr val="tx1"/>
            </a:solidFill>
          </a:endParaRPr>
        </a:p>
      </dgm:t>
    </dgm:pt>
    <dgm:pt modelId="{98C05489-B53E-45F1-B26B-D8B84CC74CB4}" type="parTrans" cxnId="{7C7ED560-563D-4480-84B6-1CD7BF2A51CE}">
      <dgm:prSet/>
      <dgm:spPr/>
      <dgm:t>
        <a:bodyPr/>
        <a:lstStyle/>
        <a:p>
          <a:endParaRPr lang="th-TH"/>
        </a:p>
      </dgm:t>
    </dgm:pt>
    <dgm:pt modelId="{2A032337-5145-4A61-BBAE-F8B671CFE554}" type="sibTrans" cxnId="{7C7ED560-563D-4480-84B6-1CD7BF2A51CE}">
      <dgm:prSet/>
      <dgm:spPr/>
      <dgm:t>
        <a:bodyPr/>
        <a:lstStyle/>
        <a:p>
          <a:endParaRPr lang="th-TH"/>
        </a:p>
      </dgm:t>
    </dgm:pt>
    <dgm:pt modelId="{A9388C88-B2E0-4E67-B91C-BBCE553B93E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ตรวจสอบการใช้พื้นที่ในเครื่องคอมพิวเตอร์ หน่วยความจำแบบ</a:t>
          </a:r>
          <a:r>
            <a:rPr lang="th-TH" sz="2800" b="1" dirty="0" err="1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แฟลช</a:t>
          </a:r>
          <a:r>
            <a:rPr lang="th-TH" sz="2800" b="1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 ว่ามีพื้นที่เก็บข้อมูล พื้นที่ว่าง และใช้งานไปแล้วเท่าไหร่</a:t>
          </a:r>
          <a:endParaRPr lang="th-TH" sz="2800" dirty="0">
            <a:solidFill>
              <a:schemeClr val="tx1"/>
            </a:solidFill>
          </a:endParaRPr>
        </a:p>
      </dgm:t>
    </dgm:pt>
    <dgm:pt modelId="{169356C6-E63E-44C3-8191-BB81E24CAF47}" type="parTrans" cxnId="{A57FE0FA-682B-4054-A8F5-A015C1032E7E}">
      <dgm:prSet/>
      <dgm:spPr/>
      <dgm:t>
        <a:bodyPr/>
        <a:lstStyle/>
        <a:p>
          <a:endParaRPr lang="th-TH"/>
        </a:p>
      </dgm:t>
    </dgm:pt>
    <dgm:pt modelId="{B84D5E03-72F9-4A53-B989-1E29185E83AF}" type="sibTrans" cxnId="{A57FE0FA-682B-4054-A8F5-A015C1032E7E}">
      <dgm:prSet/>
      <dgm:spPr/>
      <dgm:t>
        <a:bodyPr/>
        <a:lstStyle/>
        <a:p>
          <a:endParaRPr lang="th-TH"/>
        </a:p>
      </dgm:t>
    </dgm:pt>
    <dgm:pt modelId="{55E5875B-09A1-4D36-9F16-706AEA8B1AB2}" type="pres">
      <dgm:prSet presAssocID="{76127E90-293F-4D96-838D-CFD9F3F4244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D2B5B5BC-3C85-4EC2-BFC2-B7F2789CF2E8}" type="pres">
      <dgm:prSet presAssocID="{76127E90-293F-4D96-838D-CFD9F3F42445}" presName="Name1" presStyleCnt="0"/>
      <dgm:spPr/>
    </dgm:pt>
    <dgm:pt modelId="{A6F43CE2-9E09-469D-9588-8A7BE7494341}" type="pres">
      <dgm:prSet presAssocID="{76127E90-293F-4D96-838D-CFD9F3F42445}" presName="cycle" presStyleCnt="0"/>
      <dgm:spPr/>
    </dgm:pt>
    <dgm:pt modelId="{D38318B6-3AF0-438F-A320-C72D92DE9543}" type="pres">
      <dgm:prSet presAssocID="{76127E90-293F-4D96-838D-CFD9F3F42445}" presName="srcNode" presStyleLbl="node1" presStyleIdx="0" presStyleCnt="2"/>
      <dgm:spPr/>
    </dgm:pt>
    <dgm:pt modelId="{C023083E-8DA9-48C2-A53D-4B0AABDAFCF0}" type="pres">
      <dgm:prSet presAssocID="{76127E90-293F-4D96-838D-CFD9F3F42445}" presName="conn" presStyleLbl="parChTrans1D2" presStyleIdx="0" presStyleCnt="1"/>
      <dgm:spPr/>
      <dgm:t>
        <a:bodyPr/>
        <a:lstStyle/>
        <a:p>
          <a:endParaRPr lang="th-TH"/>
        </a:p>
      </dgm:t>
    </dgm:pt>
    <dgm:pt modelId="{471256AC-C01A-4288-813F-E32A28110A92}" type="pres">
      <dgm:prSet presAssocID="{76127E90-293F-4D96-838D-CFD9F3F42445}" presName="extraNode" presStyleLbl="node1" presStyleIdx="0" presStyleCnt="2"/>
      <dgm:spPr/>
    </dgm:pt>
    <dgm:pt modelId="{812A885B-5D43-4CFF-8419-82881A193496}" type="pres">
      <dgm:prSet presAssocID="{76127E90-293F-4D96-838D-CFD9F3F42445}" presName="dstNode" presStyleLbl="node1" presStyleIdx="0" presStyleCnt="2"/>
      <dgm:spPr/>
    </dgm:pt>
    <dgm:pt modelId="{D5EBF6DA-11D8-44CE-8B7F-45701DE8230A}" type="pres">
      <dgm:prSet presAssocID="{77C8B7B5-7EDF-4ADF-B493-C980B3DBC194}" presName="text_1" presStyleLbl="node1" presStyleIdx="0" presStyleCnt="2" custScaleY="12310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18ADB6B-353E-4F0E-9C63-0FA8087FB82D}" type="pres">
      <dgm:prSet presAssocID="{77C8B7B5-7EDF-4ADF-B493-C980B3DBC194}" presName="accent_1" presStyleCnt="0"/>
      <dgm:spPr/>
    </dgm:pt>
    <dgm:pt modelId="{C36BA050-B342-45AB-BCD9-BA13CE337543}" type="pres">
      <dgm:prSet presAssocID="{77C8B7B5-7EDF-4ADF-B493-C980B3DBC194}" presName="accentRepeatNode" presStyleLbl="solidFgAcc1" presStyleIdx="0" presStyleCnt="2"/>
      <dgm:spPr/>
    </dgm:pt>
    <dgm:pt modelId="{DC7174CC-E125-480A-B703-EB44F240C6A0}" type="pres">
      <dgm:prSet presAssocID="{A9388C88-B2E0-4E67-B91C-BBCE553B93EB}" presName="text_2" presStyleLbl="node1" presStyleIdx="1" presStyleCnt="2" custScaleY="13387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3CD1A81-D4C0-4B57-991A-8592834C075A}" type="pres">
      <dgm:prSet presAssocID="{A9388C88-B2E0-4E67-B91C-BBCE553B93EB}" presName="accent_2" presStyleCnt="0"/>
      <dgm:spPr/>
    </dgm:pt>
    <dgm:pt modelId="{9D3885DD-0B2D-4044-BAB9-B12366F1F1C9}" type="pres">
      <dgm:prSet presAssocID="{A9388C88-B2E0-4E67-B91C-BBCE553B93EB}" presName="accentRepeatNode" presStyleLbl="solidFgAcc1" presStyleIdx="1" presStyleCnt="2"/>
      <dgm:spPr/>
    </dgm:pt>
  </dgm:ptLst>
  <dgm:cxnLst>
    <dgm:cxn modelId="{70639EFD-0A48-4CF2-A940-49E2ECEDC2B2}" type="presOf" srcId="{76127E90-293F-4D96-838D-CFD9F3F42445}" destId="{55E5875B-09A1-4D36-9F16-706AEA8B1AB2}" srcOrd="0" destOrd="0" presId="urn:microsoft.com/office/officeart/2008/layout/VerticalCurvedList"/>
    <dgm:cxn modelId="{A57FE0FA-682B-4054-A8F5-A015C1032E7E}" srcId="{76127E90-293F-4D96-838D-CFD9F3F42445}" destId="{A9388C88-B2E0-4E67-B91C-BBCE553B93EB}" srcOrd="1" destOrd="0" parTransId="{169356C6-E63E-44C3-8191-BB81E24CAF47}" sibTransId="{B84D5E03-72F9-4A53-B989-1E29185E83AF}"/>
    <dgm:cxn modelId="{FFC5BD40-FF19-49C0-B4CA-1434BEAB0836}" type="presOf" srcId="{77C8B7B5-7EDF-4ADF-B493-C980B3DBC194}" destId="{D5EBF6DA-11D8-44CE-8B7F-45701DE8230A}" srcOrd="0" destOrd="0" presId="urn:microsoft.com/office/officeart/2008/layout/VerticalCurvedList"/>
    <dgm:cxn modelId="{7C7ED560-563D-4480-84B6-1CD7BF2A51CE}" srcId="{76127E90-293F-4D96-838D-CFD9F3F42445}" destId="{77C8B7B5-7EDF-4ADF-B493-C980B3DBC194}" srcOrd="0" destOrd="0" parTransId="{98C05489-B53E-45F1-B26B-D8B84CC74CB4}" sibTransId="{2A032337-5145-4A61-BBAE-F8B671CFE554}"/>
    <dgm:cxn modelId="{EE4384E1-2D5D-4573-99F4-B5BDF6DADFDB}" type="presOf" srcId="{2A032337-5145-4A61-BBAE-F8B671CFE554}" destId="{C023083E-8DA9-48C2-A53D-4B0AABDAFCF0}" srcOrd="0" destOrd="0" presId="urn:microsoft.com/office/officeart/2008/layout/VerticalCurvedList"/>
    <dgm:cxn modelId="{437AD1A2-7720-453F-8554-7C58E7874CB3}" type="presOf" srcId="{A9388C88-B2E0-4E67-B91C-BBCE553B93EB}" destId="{DC7174CC-E125-480A-B703-EB44F240C6A0}" srcOrd="0" destOrd="0" presId="urn:microsoft.com/office/officeart/2008/layout/VerticalCurvedList"/>
    <dgm:cxn modelId="{BEA3455E-9E19-4769-8769-283A474EE3E9}" type="presParOf" srcId="{55E5875B-09A1-4D36-9F16-706AEA8B1AB2}" destId="{D2B5B5BC-3C85-4EC2-BFC2-B7F2789CF2E8}" srcOrd="0" destOrd="0" presId="urn:microsoft.com/office/officeart/2008/layout/VerticalCurvedList"/>
    <dgm:cxn modelId="{AB35CC0A-43BD-40D6-97AA-43F38AFB2EB1}" type="presParOf" srcId="{D2B5B5BC-3C85-4EC2-BFC2-B7F2789CF2E8}" destId="{A6F43CE2-9E09-469D-9588-8A7BE7494341}" srcOrd="0" destOrd="0" presId="urn:microsoft.com/office/officeart/2008/layout/VerticalCurvedList"/>
    <dgm:cxn modelId="{C23422C8-2D77-4BB6-B8F0-365C68CC757C}" type="presParOf" srcId="{A6F43CE2-9E09-469D-9588-8A7BE7494341}" destId="{D38318B6-3AF0-438F-A320-C72D92DE9543}" srcOrd="0" destOrd="0" presId="urn:microsoft.com/office/officeart/2008/layout/VerticalCurvedList"/>
    <dgm:cxn modelId="{08D6F55B-FF9D-473A-964F-87A62CAA3566}" type="presParOf" srcId="{A6F43CE2-9E09-469D-9588-8A7BE7494341}" destId="{C023083E-8DA9-48C2-A53D-4B0AABDAFCF0}" srcOrd="1" destOrd="0" presId="urn:microsoft.com/office/officeart/2008/layout/VerticalCurvedList"/>
    <dgm:cxn modelId="{1619BAD5-C323-4989-91A1-6FE667DF8133}" type="presParOf" srcId="{A6F43CE2-9E09-469D-9588-8A7BE7494341}" destId="{471256AC-C01A-4288-813F-E32A28110A92}" srcOrd="2" destOrd="0" presId="urn:microsoft.com/office/officeart/2008/layout/VerticalCurvedList"/>
    <dgm:cxn modelId="{21C26843-A6C3-4942-9BB1-0EC21C7C6D91}" type="presParOf" srcId="{A6F43CE2-9E09-469D-9588-8A7BE7494341}" destId="{812A885B-5D43-4CFF-8419-82881A193496}" srcOrd="3" destOrd="0" presId="urn:microsoft.com/office/officeart/2008/layout/VerticalCurvedList"/>
    <dgm:cxn modelId="{7718C190-E463-4D56-8AAB-7A39D8ADA4CE}" type="presParOf" srcId="{D2B5B5BC-3C85-4EC2-BFC2-B7F2789CF2E8}" destId="{D5EBF6DA-11D8-44CE-8B7F-45701DE8230A}" srcOrd="1" destOrd="0" presId="urn:microsoft.com/office/officeart/2008/layout/VerticalCurvedList"/>
    <dgm:cxn modelId="{9D039F31-DEFA-4263-83A5-3095543CC657}" type="presParOf" srcId="{D2B5B5BC-3C85-4EC2-BFC2-B7F2789CF2E8}" destId="{218ADB6B-353E-4F0E-9C63-0FA8087FB82D}" srcOrd="2" destOrd="0" presId="urn:microsoft.com/office/officeart/2008/layout/VerticalCurvedList"/>
    <dgm:cxn modelId="{316B3208-A59D-49ED-80F0-DEB7138EB878}" type="presParOf" srcId="{218ADB6B-353E-4F0E-9C63-0FA8087FB82D}" destId="{C36BA050-B342-45AB-BCD9-BA13CE337543}" srcOrd="0" destOrd="0" presId="urn:microsoft.com/office/officeart/2008/layout/VerticalCurvedList"/>
    <dgm:cxn modelId="{FDB4DC3C-E2AD-4D41-AD48-E14FD7699A00}" type="presParOf" srcId="{D2B5B5BC-3C85-4EC2-BFC2-B7F2789CF2E8}" destId="{DC7174CC-E125-480A-B703-EB44F240C6A0}" srcOrd="3" destOrd="0" presId="urn:microsoft.com/office/officeart/2008/layout/VerticalCurvedList"/>
    <dgm:cxn modelId="{117C00F9-8E42-4925-B76C-102BCD9D0F64}" type="presParOf" srcId="{D2B5B5BC-3C85-4EC2-BFC2-B7F2789CF2E8}" destId="{73CD1A81-D4C0-4B57-991A-8592834C075A}" srcOrd="4" destOrd="0" presId="urn:microsoft.com/office/officeart/2008/layout/VerticalCurvedList"/>
    <dgm:cxn modelId="{B4D2A316-BCD6-417B-BFF2-360B0551DBCE}" type="presParOf" srcId="{73CD1A81-D4C0-4B57-991A-8592834C075A}" destId="{9D3885DD-0B2D-4044-BAB9-B12366F1F1C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6127E90-293F-4D96-838D-CFD9F3F42445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th-TH"/>
        </a:p>
      </dgm:t>
    </dgm:pt>
    <dgm:pt modelId="{77C8B7B5-7EDF-4ADF-B493-C980B3DBC194}">
      <dgm:prSet phldrT="[Text]" custT="1"/>
      <dgm:spPr/>
      <dgm:t>
        <a:bodyPr/>
        <a:lstStyle/>
        <a:p>
          <a:r>
            <a:rPr lang="th-TH" sz="3200" b="1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ในเครื่องคอมพิวเตอร์ของนักเรียนมีไฟล์ชนิดใดบ้าง</a:t>
          </a:r>
          <a:endParaRPr lang="th-TH" sz="3200" dirty="0">
            <a:solidFill>
              <a:schemeClr val="tx1"/>
            </a:solidFill>
          </a:endParaRPr>
        </a:p>
      </dgm:t>
    </dgm:pt>
    <dgm:pt modelId="{98C05489-B53E-45F1-B26B-D8B84CC74CB4}" type="parTrans" cxnId="{7C7ED560-563D-4480-84B6-1CD7BF2A51CE}">
      <dgm:prSet/>
      <dgm:spPr/>
      <dgm:t>
        <a:bodyPr/>
        <a:lstStyle/>
        <a:p>
          <a:endParaRPr lang="th-TH"/>
        </a:p>
      </dgm:t>
    </dgm:pt>
    <dgm:pt modelId="{2A032337-5145-4A61-BBAE-F8B671CFE554}" type="sibTrans" cxnId="{7C7ED560-563D-4480-84B6-1CD7BF2A51CE}">
      <dgm:prSet/>
      <dgm:spPr/>
      <dgm:t>
        <a:bodyPr/>
        <a:lstStyle/>
        <a:p>
          <a:endParaRPr lang="th-TH"/>
        </a:p>
      </dgm:t>
    </dgm:pt>
    <dgm:pt modelId="{A9388C88-B2E0-4E67-B91C-BBCE553B93E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ให้นักเรียนค้นหาโปรแกรมใหม่ๆ ที่อนุญาตให้ใช้งานโดยไม่เสียค่าใช้จ่าย พร้อมบอกวัตถุประสงค์ และอธิบายวิธีการใช้งานเบื้องต้น</a:t>
          </a:r>
          <a:endParaRPr lang="th-TH" sz="2800" dirty="0">
            <a:solidFill>
              <a:schemeClr val="tx1"/>
            </a:solidFill>
          </a:endParaRPr>
        </a:p>
      </dgm:t>
    </dgm:pt>
    <dgm:pt modelId="{169356C6-E63E-44C3-8191-BB81E24CAF47}" type="parTrans" cxnId="{A57FE0FA-682B-4054-A8F5-A015C1032E7E}">
      <dgm:prSet/>
      <dgm:spPr/>
      <dgm:t>
        <a:bodyPr/>
        <a:lstStyle/>
        <a:p>
          <a:endParaRPr lang="th-TH"/>
        </a:p>
      </dgm:t>
    </dgm:pt>
    <dgm:pt modelId="{B84D5E03-72F9-4A53-B989-1E29185E83AF}" type="sibTrans" cxnId="{A57FE0FA-682B-4054-A8F5-A015C1032E7E}">
      <dgm:prSet/>
      <dgm:spPr/>
      <dgm:t>
        <a:bodyPr/>
        <a:lstStyle/>
        <a:p>
          <a:endParaRPr lang="th-TH"/>
        </a:p>
      </dgm:t>
    </dgm:pt>
    <dgm:pt modelId="{55E5875B-09A1-4D36-9F16-706AEA8B1AB2}" type="pres">
      <dgm:prSet presAssocID="{76127E90-293F-4D96-838D-CFD9F3F4244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D2B5B5BC-3C85-4EC2-BFC2-B7F2789CF2E8}" type="pres">
      <dgm:prSet presAssocID="{76127E90-293F-4D96-838D-CFD9F3F42445}" presName="Name1" presStyleCnt="0"/>
      <dgm:spPr/>
    </dgm:pt>
    <dgm:pt modelId="{A6F43CE2-9E09-469D-9588-8A7BE7494341}" type="pres">
      <dgm:prSet presAssocID="{76127E90-293F-4D96-838D-CFD9F3F42445}" presName="cycle" presStyleCnt="0"/>
      <dgm:spPr/>
    </dgm:pt>
    <dgm:pt modelId="{D38318B6-3AF0-438F-A320-C72D92DE9543}" type="pres">
      <dgm:prSet presAssocID="{76127E90-293F-4D96-838D-CFD9F3F42445}" presName="srcNode" presStyleLbl="node1" presStyleIdx="0" presStyleCnt="2"/>
      <dgm:spPr/>
    </dgm:pt>
    <dgm:pt modelId="{C023083E-8DA9-48C2-A53D-4B0AABDAFCF0}" type="pres">
      <dgm:prSet presAssocID="{76127E90-293F-4D96-838D-CFD9F3F42445}" presName="conn" presStyleLbl="parChTrans1D2" presStyleIdx="0" presStyleCnt="1"/>
      <dgm:spPr/>
      <dgm:t>
        <a:bodyPr/>
        <a:lstStyle/>
        <a:p>
          <a:endParaRPr lang="th-TH"/>
        </a:p>
      </dgm:t>
    </dgm:pt>
    <dgm:pt modelId="{471256AC-C01A-4288-813F-E32A28110A92}" type="pres">
      <dgm:prSet presAssocID="{76127E90-293F-4D96-838D-CFD9F3F42445}" presName="extraNode" presStyleLbl="node1" presStyleIdx="0" presStyleCnt="2"/>
      <dgm:spPr/>
    </dgm:pt>
    <dgm:pt modelId="{812A885B-5D43-4CFF-8419-82881A193496}" type="pres">
      <dgm:prSet presAssocID="{76127E90-293F-4D96-838D-CFD9F3F42445}" presName="dstNode" presStyleLbl="node1" presStyleIdx="0" presStyleCnt="2"/>
      <dgm:spPr/>
    </dgm:pt>
    <dgm:pt modelId="{D5EBF6DA-11D8-44CE-8B7F-45701DE8230A}" type="pres">
      <dgm:prSet presAssocID="{77C8B7B5-7EDF-4ADF-B493-C980B3DBC194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18ADB6B-353E-4F0E-9C63-0FA8087FB82D}" type="pres">
      <dgm:prSet presAssocID="{77C8B7B5-7EDF-4ADF-B493-C980B3DBC194}" presName="accent_1" presStyleCnt="0"/>
      <dgm:spPr/>
    </dgm:pt>
    <dgm:pt modelId="{C36BA050-B342-45AB-BCD9-BA13CE337543}" type="pres">
      <dgm:prSet presAssocID="{77C8B7B5-7EDF-4ADF-B493-C980B3DBC194}" presName="accentRepeatNode" presStyleLbl="solidFgAcc1" presStyleIdx="0" presStyleCnt="2"/>
      <dgm:spPr/>
    </dgm:pt>
    <dgm:pt modelId="{DC7174CC-E125-480A-B703-EB44F240C6A0}" type="pres">
      <dgm:prSet presAssocID="{A9388C88-B2E0-4E67-B91C-BBCE553B93EB}" presName="text_2" presStyleLbl="node1" presStyleIdx="1" presStyleCnt="2" custScaleY="13387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3CD1A81-D4C0-4B57-991A-8592834C075A}" type="pres">
      <dgm:prSet presAssocID="{A9388C88-B2E0-4E67-B91C-BBCE553B93EB}" presName="accent_2" presStyleCnt="0"/>
      <dgm:spPr/>
    </dgm:pt>
    <dgm:pt modelId="{9D3885DD-0B2D-4044-BAB9-B12366F1F1C9}" type="pres">
      <dgm:prSet presAssocID="{A9388C88-B2E0-4E67-B91C-BBCE553B93EB}" presName="accentRepeatNode" presStyleLbl="solidFgAcc1" presStyleIdx="1" presStyleCnt="2"/>
      <dgm:spPr/>
    </dgm:pt>
  </dgm:ptLst>
  <dgm:cxnLst>
    <dgm:cxn modelId="{DBA7429C-EF55-4765-919A-3752122F9589}" type="presOf" srcId="{A9388C88-B2E0-4E67-B91C-BBCE553B93EB}" destId="{DC7174CC-E125-480A-B703-EB44F240C6A0}" srcOrd="0" destOrd="0" presId="urn:microsoft.com/office/officeart/2008/layout/VerticalCurvedList"/>
    <dgm:cxn modelId="{968585AC-7996-4C4F-9A3B-779BBDBA8E54}" type="presOf" srcId="{76127E90-293F-4D96-838D-CFD9F3F42445}" destId="{55E5875B-09A1-4D36-9F16-706AEA8B1AB2}" srcOrd="0" destOrd="0" presId="urn:microsoft.com/office/officeart/2008/layout/VerticalCurvedList"/>
    <dgm:cxn modelId="{A57FE0FA-682B-4054-A8F5-A015C1032E7E}" srcId="{76127E90-293F-4D96-838D-CFD9F3F42445}" destId="{A9388C88-B2E0-4E67-B91C-BBCE553B93EB}" srcOrd="1" destOrd="0" parTransId="{169356C6-E63E-44C3-8191-BB81E24CAF47}" sibTransId="{B84D5E03-72F9-4A53-B989-1E29185E83AF}"/>
    <dgm:cxn modelId="{BB071C45-CFA4-41A6-B217-1B8EDE843BC9}" type="presOf" srcId="{2A032337-5145-4A61-BBAE-F8B671CFE554}" destId="{C023083E-8DA9-48C2-A53D-4B0AABDAFCF0}" srcOrd="0" destOrd="0" presId="urn:microsoft.com/office/officeart/2008/layout/VerticalCurvedList"/>
    <dgm:cxn modelId="{7C7ED560-563D-4480-84B6-1CD7BF2A51CE}" srcId="{76127E90-293F-4D96-838D-CFD9F3F42445}" destId="{77C8B7B5-7EDF-4ADF-B493-C980B3DBC194}" srcOrd="0" destOrd="0" parTransId="{98C05489-B53E-45F1-B26B-D8B84CC74CB4}" sibTransId="{2A032337-5145-4A61-BBAE-F8B671CFE554}"/>
    <dgm:cxn modelId="{F3459EB0-420C-493F-A4E8-9DC0BB872271}" type="presOf" srcId="{77C8B7B5-7EDF-4ADF-B493-C980B3DBC194}" destId="{D5EBF6DA-11D8-44CE-8B7F-45701DE8230A}" srcOrd="0" destOrd="0" presId="urn:microsoft.com/office/officeart/2008/layout/VerticalCurvedList"/>
    <dgm:cxn modelId="{2A47A935-2F99-4F40-A2DF-D6D87BB42DA6}" type="presParOf" srcId="{55E5875B-09A1-4D36-9F16-706AEA8B1AB2}" destId="{D2B5B5BC-3C85-4EC2-BFC2-B7F2789CF2E8}" srcOrd="0" destOrd="0" presId="urn:microsoft.com/office/officeart/2008/layout/VerticalCurvedList"/>
    <dgm:cxn modelId="{079764C4-BB88-4ED2-A8A4-BFF6EA516F15}" type="presParOf" srcId="{D2B5B5BC-3C85-4EC2-BFC2-B7F2789CF2E8}" destId="{A6F43CE2-9E09-469D-9588-8A7BE7494341}" srcOrd="0" destOrd="0" presId="urn:microsoft.com/office/officeart/2008/layout/VerticalCurvedList"/>
    <dgm:cxn modelId="{E70C3FEC-F2D8-4C37-B749-59F30160C3CC}" type="presParOf" srcId="{A6F43CE2-9E09-469D-9588-8A7BE7494341}" destId="{D38318B6-3AF0-438F-A320-C72D92DE9543}" srcOrd="0" destOrd="0" presId="urn:microsoft.com/office/officeart/2008/layout/VerticalCurvedList"/>
    <dgm:cxn modelId="{0DD4074F-F47A-4AF1-B2F0-AAC85CA19816}" type="presParOf" srcId="{A6F43CE2-9E09-469D-9588-8A7BE7494341}" destId="{C023083E-8DA9-48C2-A53D-4B0AABDAFCF0}" srcOrd="1" destOrd="0" presId="urn:microsoft.com/office/officeart/2008/layout/VerticalCurvedList"/>
    <dgm:cxn modelId="{7366568F-9A94-47BD-BA86-03317DF5ADCD}" type="presParOf" srcId="{A6F43CE2-9E09-469D-9588-8A7BE7494341}" destId="{471256AC-C01A-4288-813F-E32A28110A92}" srcOrd="2" destOrd="0" presId="urn:microsoft.com/office/officeart/2008/layout/VerticalCurvedList"/>
    <dgm:cxn modelId="{6841182B-6EFB-4932-8F66-EF7AF306E907}" type="presParOf" srcId="{A6F43CE2-9E09-469D-9588-8A7BE7494341}" destId="{812A885B-5D43-4CFF-8419-82881A193496}" srcOrd="3" destOrd="0" presId="urn:microsoft.com/office/officeart/2008/layout/VerticalCurvedList"/>
    <dgm:cxn modelId="{01512230-AF6F-415C-8C72-3D169351932A}" type="presParOf" srcId="{D2B5B5BC-3C85-4EC2-BFC2-B7F2789CF2E8}" destId="{D5EBF6DA-11D8-44CE-8B7F-45701DE8230A}" srcOrd="1" destOrd="0" presId="urn:microsoft.com/office/officeart/2008/layout/VerticalCurvedList"/>
    <dgm:cxn modelId="{FFCC20DD-BF79-4515-A3EC-E960D6B3E831}" type="presParOf" srcId="{D2B5B5BC-3C85-4EC2-BFC2-B7F2789CF2E8}" destId="{218ADB6B-353E-4F0E-9C63-0FA8087FB82D}" srcOrd="2" destOrd="0" presId="urn:microsoft.com/office/officeart/2008/layout/VerticalCurvedList"/>
    <dgm:cxn modelId="{4A9D491E-02F6-45C4-A183-2C06AD724870}" type="presParOf" srcId="{218ADB6B-353E-4F0E-9C63-0FA8087FB82D}" destId="{C36BA050-B342-45AB-BCD9-BA13CE337543}" srcOrd="0" destOrd="0" presId="urn:microsoft.com/office/officeart/2008/layout/VerticalCurvedList"/>
    <dgm:cxn modelId="{F2B9C470-B011-4F91-8359-901F5DD5D978}" type="presParOf" srcId="{D2B5B5BC-3C85-4EC2-BFC2-B7F2789CF2E8}" destId="{DC7174CC-E125-480A-B703-EB44F240C6A0}" srcOrd="3" destOrd="0" presId="urn:microsoft.com/office/officeart/2008/layout/VerticalCurvedList"/>
    <dgm:cxn modelId="{4B265CA4-99B0-4303-82A1-440CC5969F84}" type="presParOf" srcId="{D2B5B5BC-3C85-4EC2-BFC2-B7F2789CF2E8}" destId="{73CD1A81-D4C0-4B57-991A-8592834C075A}" srcOrd="4" destOrd="0" presId="urn:microsoft.com/office/officeart/2008/layout/VerticalCurvedList"/>
    <dgm:cxn modelId="{93DDEA01-B993-4239-91E7-21F5E65D56CA}" type="presParOf" srcId="{73CD1A81-D4C0-4B57-991A-8592834C075A}" destId="{9D3885DD-0B2D-4044-BAB9-B12366F1F1C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23083E-8DA9-48C2-A53D-4B0AABDAFCF0}">
      <dsp:nvSpPr>
        <dsp:cNvPr id="0" name=""/>
        <dsp:cNvSpPr/>
      </dsp:nvSpPr>
      <dsp:spPr>
        <a:xfrm>
          <a:off x="-5251621" y="-810449"/>
          <a:ext cx="6301418" cy="6301418"/>
        </a:xfrm>
        <a:prstGeom prst="blockArc">
          <a:avLst>
            <a:gd name="adj1" fmla="val 18900000"/>
            <a:gd name="adj2" fmla="val 2700000"/>
            <a:gd name="adj3" fmla="val 343"/>
          </a:avLst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EBF6DA-11D8-44CE-8B7F-45701DE8230A}">
      <dsp:nvSpPr>
        <dsp:cNvPr id="0" name=""/>
        <dsp:cNvSpPr/>
      </dsp:nvSpPr>
      <dsp:spPr>
        <a:xfrm>
          <a:off x="860396" y="514207"/>
          <a:ext cx="6531737" cy="164603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1348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err="1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สมาร์ทโฟน</a:t>
          </a:r>
          <a:r>
            <a:rPr lang="th-TH" sz="3200" b="1" kern="1200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หรือเครื่องคอมพิวเตอร์ที่นักเรียนใช้ มีหน่วยความจำประเภทใดบ้าง และแต่ละประเภทมีความจุเท่าไร</a:t>
          </a:r>
          <a:endParaRPr lang="th-TH" sz="3200" kern="1200" dirty="0">
            <a:solidFill>
              <a:schemeClr val="tx1"/>
            </a:solidFill>
          </a:endParaRPr>
        </a:p>
      </dsp:txBody>
      <dsp:txXfrm>
        <a:off x="860396" y="514207"/>
        <a:ext cx="6531737" cy="1646034"/>
      </dsp:txXfrm>
    </dsp:sp>
    <dsp:sp modelId="{C36BA050-B342-45AB-BCD9-BA13CE337543}">
      <dsp:nvSpPr>
        <dsp:cNvPr id="0" name=""/>
        <dsp:cNvSpPr/>
      </dsp:nvSpPr>
      <dsp:spPr>
        <a:xfrm>
          <a:off x="24689" y="501517"/>
          <a:ext cx="1671413" cy="167141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7174CC-E125-480A-B703-EB44F240C6A0}">
      <dsp:nvSpPr>
        <dsp:cNvPr id="0" name=""/>
        <dsp:cNvSpPr/>
      </dsp:nvSpPr>
      <dsp:spPr>
        <a:xfrm>
          <a:off x="860396" y="2448273"/>
          <a:ext cx="6531737" cy="1790043"/>
        </a:xfrm>
        <a:prstGeom prst="rect">
          <a:avLst/>
        </a:prstGeom>
        <a:solidFill>
          <a:schemeClr val="accent4">
            <a:hueOff val="-1975582"/>
            <a:satOff val="22309"/>
            <a:lumOff val="1196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1348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ตรวจสอบการใช้พื้นที่ในเครื่องคอมพิวเตอร์ หน่วยความจำแบบ</a:t>
          </a:r>
          <a:r>
            <a:rPr lang="th-TH" sz="2800" b="1" kern="1200" dirty="0" err="1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แฟลช</a:t>
          </a:r>
          <a:r>
            <a:rPr lang="th-TH" sz="2800" b="1" kern="1200" dirty="0" smtClean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rPr>
            <a:t> ว่ามีพื้นที่เก็บข้อมูล พื้นที่ว่าง และใช้งานไปแล้วเท่าไหร่</a:t>
          </a:r>
          <a:endParaRPr lang="th-TH" sz="2800" kern="1200" dirty="0">
            <a:solidFill>
              <a:schemeClr val="tx1"/>
            </a:solidFill>
          </a:endParaRPr>
        </a:p>
      </dsp:txBody>
      <dsp:txXfrm>
        <a:off x="860396" y="2448273"/>
        <a:ext cx="6531737" cy="1790043"/>
      </dsp:txXfrm>
    </dsp:sp>
    <dsp:sp modelId="{9D3885DD-0B2D-4044-BAB9-B12366F1F1C9}">
      <dsp:nvSpPr>
        <dsp:cNvPr id="0" name=""/>
        <dsp:cNvSpPr/>
      </dsp:nvSpPr>
      <dsp:spPr>
        <a:xfrm>
          <a:off x="24689" y="2507588"/>
          <a:ext cx="1671413" cy="167141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1975582"/>
              <a:satOff val="22309"/>
              <a:lumOff val="119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820EA-07EF-48FF-AA8B-23280D42F305}" type="datetimeFigureOut">
              <a:rPr lang="th-TH" smtClean="0"/>
              <a:t>28/04/62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6F0158-79BC-4FC3-99E1-8C5B955E73D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235883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8-10-09T06:29:28.77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2FC9FC-40E3-4A1D-8A39-940B74FA046B}" type="datetimeFigureOut">
              <a:rPr lang="th-TH" smtClean="0"/>
              <a:t>28/04/62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95845B-6C82-491D-A832-05183DDE1DC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44121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5845B-6C82-491D-A832-05183DDE1DC7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05709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5845B-6C82-491D-A832-05183DDE1DC7}" type="slidenum">
              <a:rPr lang="th-TH" smtClean="0"/>
              <a:t>31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05709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gradFill rotWithShape="1">
          <a:gsLst>
            <a:gs pos="0">
              <a:schemeClr val="accent3">
                <a:lumMod val="75000"/>
              </a:schemeClr>
            </a:gs>
            <a:gs pos="2500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5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48D92626-37D2-4832-BF7A-BC283494A20D}" type="datetimeFigureOut">
              <a:rPr lang="en-US" smtClean="0"/>
              <a:t>4/28/2019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latinLnBrk="0" hangingPunct="1"/>
            <a:fld id="{8C592886-E571-45D5-8B56-343DC94F8FA6}" type="slidenum">
              <a:rPr kumimoji="0" lang="en-US" smtClean="0"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6EE6-9F8B-4EC6-9DE9-BA39DB622264}" type="datetimeFigureOut">
              <a:rPr lang="th-TH" smtClean="0"/>
              <a:t>28/04/62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85AA-755F-495B-B840-12012CFAC409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6EE6-9F8B-4EC6-9DE9-BA39DB622264}" type="datetimeFigureOut">
              <a:rPr lang="th-TH" smtClean="0"/>
              <a:t>28/04/62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85AA-755F-495B-B840-12012CFAC409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92626-37D2-4832-BF7A-BC283494A20D}" type="datetimeFigureOut">
              <a:rPr lang="en-US" smtClean="0"/>
              <a:t>4/28/2019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t>‹#›</a:t>
            </a:fld>
            <a:endParaRPr kumimoji="0" lang="en-US" dirty="0"/>
          </a:p>
        </p:txBody>
      </p:sp>
      <p:pic>
        <p:nvPicPr>
          <p:cNvPr id="7" name="Picture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8671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6EE6-9F8B-4EC6-9DE9-BA39DB622264}" type="datetimeFigureOut">
              <a:rPr lang="th-TH" smtClean="0"/>
              <a:t>28/04/62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85AA-755F-495B-B840-12012CFAC409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6EE6-9F8B-4EC6-9DE9-BA39DB622264}" type="datetimeFigureOut">
              <a:rPr lang="th-TH" smtClean="0"/>
              <a:t>28/04/62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85AA-755F-495B-B840-12012CFAC409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6EE6-9F8B-4EC6-9DE9-BA39DB622264}" type="datetimeFigureOut">
              <a:rPr lang="th-TH" smtClean="0"/>
              <a:t>28/04/62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85AA-755F-495B-B840-12012CFAC409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6EE6-9F8B-4EC6-9DE9-BA39DB622264}" type="datetimeFigureOut">
              <a:rPr lang="th-TH" smtClean="0"/>
              <a:t>28/04/62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85AA-755F-495B-B840-12012CFAC409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6EE6-9F8B-4EC6-9DE9-BA39DB622264}" type="datetimeFigureOut">
              <a:rPr lang="th-TH" smtClean="0"/>
              <a:t>28/04/62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85AA-755F-495B-B840-12012CFAC409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6EE6-9F8B-4EC6-9DE9-BA39DB622264}" type="datetimeFigureOut">
              <a:rPr lang="th-TH" smtClean="0"/>
              <a:t>28/04/62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85AA-755F-495B-B840-12012CFAC409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6EE6-9F8B-4EC6-9DE9-BA39DB622264}" type="datetimeFigureOut">
              <a:rPr lang="th-TH" smtClean="0"/>
              <a:t>28/04/62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E6685AA-755F-495B-B840-12012CFAC409}" type="slidenum">
              <a:rPr lang="th-TH" smtClean="0"/>
              <a:t>‹#›</a:t>
            </a:fld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A044A">
                  <a:shade val="30000"/>
                  <a:satMod val="115000"/>
                </a:srgbClr>
              </a:gs>
              <a:gs pos="50000">
                <a:srgbClr val="FA044A">
                  <a:shade val="67500"/>
                  <a:satMod val="115000"/>
                </a:srgbClr>
              </a:gs>
              <a:gs pos="100000">
                <a:srgbClr val="FA044A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E726EE6-9F8B-4EC6-9DE9-BA39DB622264}" type="datetimeFigureOut">
              <a:rPr lang="th-TH" smtClean="0"/>
              <a:t>28/04/62</a:t>
            </a:fld>
            <a:endParaRPr lang="th-TH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E6685AA-755F-495B-B840-12012CFAC409}" type="slidenum">
              <a:rPr lang="th-TH" smtClean="0"/>
              <a:t>‹#›</a:t>
            </a:fld>
            <a:endParaRPr lang="th-TH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pic>
        <p:nvPicPr>
          <p:cNvPr id="14" name="Picture 13"/>
          <p:cNvPicPr/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8671" cy="576064"/>
          </a:xfrm>
          <a:prstGeom prst="rect">
            <a:avLst/>
          </a:prstGeom>
        </p:spPr>
      </p:pic>
      <p:grpSp>
        <p:nvGrpSpPr>
          <p:cNvPr id="15" name="Group 14"/>
          <p:cNvGrpSpPr/>
          <p:nvPr userDrawn="1"/>
        </p:nvGrpSpPr>
        <p:grpSpPr>
          <a:xfrm>
            <a:off x="0" y="6589220"/>
            <a:ext cx="9144000" cy="268780"/>
            <a:chOff x="0" y="4218582"/>
            <a:chExt cx="9144000" cy="537560"/>
          </a:xfrm>
        </p:grpSpPr>
        <p:sp>
          <p:nvSpPr>
            <p:cNvPr id="16" name="Round Same Side Corner Rectangle 15"/>
            <p:cNvSpPr/>
            <p:nvPr/>
          </p:nvSpPr>
          <p:spPr>
            <a:xfrm rot="10800000">
              <a:off x="1489304" y="4218583"/>
              <a:ext cx="1541613" cy="537559"/>
            </a:xfrm>
            <a:prstGeom prst="round2Same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7" name="Round Same Side Corner Rectangle 16"/>
            <p:cNvSpPr/>
            <p:nvPr/>
          </p:nvSpPr>
          <p:spPr>
            <a:xfrm rot="10800000">
              <a:off x="0" y="4218583"/>
              <a:ext cx="1475656" cy="537559"/>
            </a:xfrm>
            <a:prstGeom prst="round2SameRect">
              <a:avLst/>
            </a:prstGeom>
            <a:solidFill>
              <a:srgbClr val="FA0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9" name="Round Same Side Corner Rectangle 18"/>
            <p:cNvSpPr/>
            <p:nvPr/>
          </p:nvSpPr>
          <p:spPr>
            <a:xfrm rot="10800000">
              <a:off x="4552833" y="4218583"/>
              <a:ext cx="1541613" cy="537559"/>
            </a:xfrm>
            <a:prstGeom prst="round2Same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0" name="Round Same Side Corner Rectangle 19"/>
            <p:cNvSpPr/>
            <p:nvPr/>
          </p:nvSpPr>
          <p:spPr>
            <a:xfrm rot="10800000">
              <a:off x="3063529" y="4218583"/>
              <a:ext cx="1475656" cy="537559"/>
            </a:xfrm>
            <a:prstGeom prst="round2SameRect">
              <a:avLst/>
            </a:prstGeom>
            <a:solidFill>
              <a:srgbClr val="FA0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1" name="Round Same Side Corner Rectangle 20"/>
            <p:cNvSpPr/>
            <p:nvPr/>
          </p:nvSpPr>
          <p:spPr>
            <a:xfrm rot="10800000">
              <a:off x="7602387" y="4218582"/>
              <a:ext cx="1541613" cy="537559"/>
            </a:xfrm>
            <a:prstGeom prst="round2Same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3" name="Round Same Side Corner Rectangle 22"/>
            <p:cNvSpPr/>
            <p:nvPr/>
          </p:nvSpPr>
          <p:spPr>
            <a:xfrm rot="10800000">
              <a:off x="6113083" y="4218582"/>
              <a:ext cx="1475656" cy="537559"/>
            </a:xfrm>
            <a:prstGeom prst="round2SameRect">
              <a:avLst/>
            </a:prstGeom>
            <a:solidFill>
              <a:srgbClr val="FA0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1.png"/><Relationship Id="rId4" Type="http://schemas.openxmlformats.org/officeDocument/2006/relationships/hyperlink" Target="https://www.youtube.com/watch?v=NjYTzvAVozo&amp;list=PLrygI0bw5UdCMkM_FUE7zbjXl-NQvgL_U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55576" y="2060848"/>
            <a:ext cx="777686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reflection blurRad="12700" stA="28000" endPos="45000" dist="1000" dir="5400000" sy="-100000" algn="bl" rotWithShape="0"/>
                </a:effectLst>
                <a:latin typeface="TH Niramit AS" panose="02000506000000020004" pitchFamily="2" charset="-34"/>
                <a:cs typeface="TH Niramit AS" panose="02000506000000020004" pitchFamily="2" charset="-34"/>
              </a:rPr>
              <a:t>กิจกรรมที่ 13</a:t>
            </a:r>
          </a:p>
          <a:p>
            <a:pPr algn="ctr"/>
            <a:r>
              <a:rPr lang="th-TH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reflection blurRad="12700" stA="28000" endPos="45000" dist="1000" dir="5400000" sy="-100000" algn="bl" rotWithShape="0"/>
                </a:effectLst>
                <a:latin typeface="TH Niramit AS" panose="02000506000000020004" pitchFamily="2" charset="-34"/>
                <a:cs typeface="TH Niramit AS" panose="02000506000000020004" pitchFamily="2" charset="-34"/>
              </a:rPr>
              <a:t>หลักการทำงานของระบบคอมพิวเตอร์</a:t>
            </a:r>
            <a:endParaRPr lang="th-TH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CC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732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7584" y="1268760"/>
            <a:ext cx="653447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9625" indent="-359410">
              <a:spcAft>
                <a:spcPts val="0"/>
              </a:spcAft>
            </a:pPr>
            <a:r>
              <a:rPr lang="en-US" dirty="0">
                <a:latin typeface="TH SarabunPSK" panose="020B0500040200020003" pitchFamily="34" charset="-34"/>
                <a:ea typeface="TH SarabunPSK" panose="020B0500040200020003" pitchFamily="34" charset="-34"/>
              </a:rPr>
              <a:t>8.2.5 </a:t>
            </a:r>
            <a:r>
              <a:rPr lang="th-TH" dirty="0">
                <a:latin typeface="TH SarabunPSK" panose="020B0500040200020003" pitchFamily="34" charset="-34"/>
                <a:ea typeface="TH SarabunPSK" panose="020B0500040200020003" pitchFamily="34" charset="-34"/>
              </a:rPr>
              <a:t>ผู้เรียนแต่ละกลุ่มตรวจสอบชื่ออุปกรณ์ที่มีอยู่ในกลุ่ม และเขียนชื่ออุปกรณ์เพิ่มเติมลงในกระดาษสีให้</a:t>
            </a:r>
            <a:r>
              <a:rPr lang="th-TH" dirty="0" err="1">
                <a:latin typeface="TH SarabunPSK" panose="020B0500040200020003" pitchFamily="34" charset="-34"/>
                <a:ea typeface="TH SarabunPSK" panose="020B0500040200020003" pitchFamily="34" charset="-34"/>
              </a:rPr>
              <a:t>ได้มาก</a:t>
            </a:r>
            <a:r>
              <a:rPr lang="th-TH" dirty="0">
                <a:latin typeface="TH SarabunPSK" panose="020B0500040200020003" pitchFamily="34" charset="-34"/>
                <a:ea typeface="TH SarabunPSK" panose="020B0500040200020003" pitchFamily="34" charset="-34"/>
              </a:rPr>
              <a:t>ที่สุด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9625" indent="-359410">
              <a:spcAft>
                <a:spcPts val="0"/>
              </a:spcAft>
            </a:pPr>
            <a:r>
              <a:rPr lang="en-US" dirty="0">
                <a:latin typeface="TH SarabunPSK" panose="020B0500040200020003" pitchFamily="34" charset="-34"/>
                <a:ea typeface="TH SarabunPSK" panose="020B0500040200020003" pitchFamily="34" charset="-34"/>
              </a:rPr>
              <a:t>8.2.6 </a:t>
            </a:r>
            <a:r>
              <a:rPr lang="th-TH" dirty="0">
                <a:latin typeface="TH SarabunPSK" panose="020B0500040200020003" pitchFamily="34" charset="-34"/>
                <a:ea typeface="TH SarabunPSK" panose="020B0500040200020003" pitchFamily="34" charset="-34"/>
              </a:rPr>
              <a:t>ผู้เรียนอภิปรายถึงหน้าที่ของอุปกรณ์แล้วจัดกลุ่มอุปกรณ์ โดยนำไปใส่กล่องตามประเภทอุปกรณ์ที่ผู้สอนเตรียมไว้ 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9625" indent="-359410">
              <a:spcAft>
                <a:spcPts val="0"/>
              </a:spcAft>
            </a:pPr>
            <a:r>
              <a:rPr lang="en-US" dirty="0">
                <a:latin typeface="TH SarabunPSK" panose="020B0500040200020003" pitchFamily="34" charset="-34"/>
                <a:ea typeface="TH SarabunPSK" panose="020B0500040200020003" pitchFamily="34" charset="-34"/>
              </a:rPr>
              <a:t>8.2.7 </a:t>
            </a:r>
            <a:r>
              <a:rPr lang="th-TH" dirty="0">
                <a:latin typeface="TH SarabunPSK" panose="020B0500040200020003" pitchFamily="34" charset="-34"/>
                <a:ea typeface="TH SarabunPSK" panose="020B0500040200020003" pitchFamily="34" charset="-34"/>
              </a:rPr>
              <a:t>ผู้เรียนและผู้สอนตรวจความถูกต้องโดยหยิบกระดาษจากกล่องให้ผู้เรียนช่วยกันตรวจสอบและให้ผู้เรียนแต่ละกลุ่มอภิปรายความสัมพันธ์ของการทำงานของอุปกรณ์ในแต่ละหน่วย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89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11760" y="1052736"/>
            <a:ext cx="56166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ให้นักเรียน</a:t>
            </a:r>
            <a:r>
              <a:rPr lang="th-TH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แต่ละกลุ่มทำใบกิจกรรมที่ </a:t>
            </a:r>
            <a:r>
              <a:rPr lang="en-US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13.1 </a:t>
            </a:r>
            <a:r>
              <a:rPr lang="th-TH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อุปกรณ์คอมพิวเตอร์และหลักการทำงานของคอมพิวเตอร์</a:t>
            </a:r>
            <a:endParaRPr lang="th-TH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4" name="Picture 2" descr="C:\Users\tkron\Downloads\pic-actPowerCSM1\icon-act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316" y="908720"/>
            <a:ext cx="923734" cy="965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26.pn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1763688" y="2276872"/>
            <a:ext cx="5828137" cy="396044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293668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 rot="1560887">
            <a:off x="6236976" y="577390"/>
            <a:ext cx="2656230" cy="982041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6000" b="1" dirty="0" err="1" smtClean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Answer</a:t>
            </a:r>
            <a:endParaRPr lang="th-TH" sz="6000" dirty="0">
              <a:solidFill>
                <a:srgbClr val="FF0000"/>
              </a:solidFill>
            </a:endParaRPr>
          </a:p>
        </p:txBody>
      </p:sp>
      <p:pic>
        <p:nvPicPr>
          <p:cNvPr id="5" name="image2.png"/>
          <p:cNvPicPr/>
          <p:nvPr/>
        </p:nvPicPr>
        <p:blipFill rotWithShape="1">
          <a:blip r:embed="rId2"/>
          <a:srcRect l="32277" t="467" r="41129" b="76922"/>
          <a:stretch/>
        </p:blipFill>
        <p:spPr>
          <a:xfrm>
            <a:off x="3509882" y="764704"/>
            <a:ext cx="2016224" cy="1512140"/>
          </a:xfrm>
          <a:prstGeom prst="rect">
            <a:avLst/>
          </a:prstGeom>
          <a:ln/>
        </p:spPr>
      </p:pic>
      <p:pic>
        <p:nvPicPr>
          <p:cNvPr id="6" name="image2.png"/>
          <p:cNvPicPr/>
          <p:nvPr/>
        </p:nvPicPr>
        <p:blipFill rotWithShape="1">
          <a:blip r:embed="rId2"/>
          <a:srcRect l="33030" t="35877" r="41258" b="41401"/>
          <a:stretch/>
        </p:blipFill>
        <p:spPr>
          <a:xfrm>
            <a:off x="3509882" y="2708920"/>
            <a:ext cx="2016224" cy="1440160"/>
          </a:xfrm>
          <a:prstGeom prst="rect">
            <a:avLst/>
          </a:prstGeom>
          <a:ln/>
        </p:spPr>
      </p:pic>
      <p:pic>
        <p:nvPicPr>
          <p:cNvPr id="7" name="image2.png"/>
          <p:cNvPicPr/>
          <p:nvPr/>
        </p:nvPicPr>
        <p:blipFill rotWithShape="1">
          <a:blip r:embed="rId2"/>
          <a:srcRect l="4457" t="71340" r="71765" b="1886"/>
          <a:stretch/>
        </p:blipFill>
        <p:spPr>
          <a:xfrm>
            <a:off x="559210" y="4531069"/>
            <a:ext cx="2016224" cy="1617718"/>
          </a:xfrm>
          <a:prstGeom prst="rect">
            <a:avLst/>
          </a:prstGeom>
          <a:ln/>
        </p:spPr>
      </p:pic>
      <p:pic>
        <p:nvPicPr>
          <p:cNvPr id="8" name="image2.png"/>
          <p:cNvPicPr/>
          <p:nvPr/>
        </p:nvPicPr>
        <p:blipFill rotWithShape="1">
          <a:blip r:embed="rId2"/>
          <a:srcRect l="34616" t="71339" r="39423" b="1753"/>
          <a:stretch/>
        </p:blipFill>
        <p:spPr>
          <a:xfrm>
            <a:off x="3509882" y="4530275"/>
            <a:ext cx="2052228" cy="1728192"/>
          </a:xfrm>
          <a:prstGeom prst="rect">
            <a:avLst/>
          </a:prstGeom>
          <a:ln/>
        </p:spPr>
      </p:pic>
      <p:pic>
        <p:nvPicPr>
          <p:cNvPr id="9" name="image2.png"/>
          <p:cNvPicPr/>
          <p:nvPr/>
        </p:nvPicPr>
        <p:blipFill rotWithShape="1">
          <a:blip r:embed="rId2"/>
          <a:srcRect l="67308" t="71340" r="4807" b="1752"/>
          <a:stretch/>
        </p:blipFill>
        <p:spPr>
          <a:xfrm>
            <a:off x="6444208" y="4530275"/>
            <a:ext cx="2088232" cy="1728192"/>
          </a:xfrm>
          <a:prstGeom prst="rect">
            <a:avLst/>
          </a:prstGeom>
          <a:ln/>
        </p:spPr>
      </p:pic>
      <p:sp>
        <p:nvSpPr>
          <p:cNvPr id="10" name="Right Arrow 9"/>
          <p:cNvSpPr/>
          <p:nvPr/>
        </p:nvSpPr>
        <p:spPr>
          <a:xfrm>
            <a:off x="2627784" y="5157192"/>
            <a:ext cx="844438" cy="36004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Up Arrow 10"/>
          <p:cNvSpPr/>
          <p:nvPr/>
        </p:nvSpPr>
        <p:spPr>
          <a:xfrm>
            <a:off x="4355976" y="4149080"/>
            <a:ext cx="360040" cy="336736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Up Arrow 11"/>
          <p:cNvSpPr/>
          <p:nvPr/>
        </p:nvSpPr>
        <p:spPr>
          <a:xfrm>
            <a:off x="4337974" y="2299073"/>
            <a:ext cx="360040" cy="336736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Up-Down Arrow 12"/>
          <p:cNvSpPr/>
          <p:nvPr/>
        </p:nvSpPr>
        <p:spPr>
          <a:xfrm>
            <a:off x="4373978" y="2240840"/>
            <a:ext cx="288032" cy="504084"/>
          </a:xfrm>
          <a:prstGeom prst="up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Up-Down Arrow 13"/>
          <p:cNvSpPr/>
          <p:nvPr/>
        </p:nvSpPr>
        <p:spPr>
          <a:xfrm>
            <a:off x="4391980" y="4065406"/>
            <a:ext cx="288032" cy="504084"/>
          </a:xfrm>
          <a:prstGeom prst="up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Right Arrow 14"/>
          <p:cNvSpPr/>
          <p:nvPr/>
        </p:nvSpPr>
        <p:spPr>
          <a:xfrm>
            <a:off x="5562110" y="5157192"/>
            <a:ext cx="844438" cy="36004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Up Arrow 15"/>
          <p:cNvSpPr/>
          <p:nvPr/>
        </p:nvSpPr>
        <p:spPr>
          <a:xfrm rot="10800000">
            <a:off x="4326514" y="2349955"/>
            <a:ext cx="360040" cy="336736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7" name="Up Arrow 16"/>
          <p:cNvSpPr/>
          <p:nvPr/>
        </p:nvSpPr>
        <p:spPr>
          <a:xfrm rot="10800000">
            <a:off x="4355976" y="4149080"/>
            <a:ext cx="360040" cy="336736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5810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6" grpId="1" animBg="1"/>
      <p:bldP spid="17" grpId="0" animBg="1"/>
      <p:bldP spid="1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21600" y="126876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h-TH" dirty="0">
                <a:solidFill>
                  <a:srgbClr val="FF0000"/>
                </a:solidFill>
                <a:ea typeface="TH SarabunPSK" panose="020B0500040200020003" pitchFamily="34" charset="-34"/>
                <a:cs typeface="TH SarabunPSK" panose="020B0500040200020003" pitchFamily="34" charset="-34"/>
              </a:rPr>
              <a:t>ร่วมกันสรุปเกี่ยวกับอุปกรณ์คอมพิวเตอร์และหลักการทำงานของคอมพิวเตอร์</a:t>
            </a:r>
            <a:endParaRPr lang="th-TH" dirty="0">
              <a:solidFill>
                <a:srgbClr val="FF0000"/>
              </a:solidFill>
            </a:endParaRPr>
          </a:p>
        </p:txBody>
      </p:sp>
      <p:pic>
        <p:nvPicPr>
          <p:cNvPr id="3" name="Picture 2" descr="students group work by pietlu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600" y="3861048"/>
            <a:ext cx="3312368" cy="2469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tkron\Downloads\pic-actPowerCSM1\sumary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168" y="980727"/>
            <a:ext cx="833794" cy="1042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321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195736" y="1052736"/>
            <a:ext cx="2371800" cy="10379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7200" b="1" kern="120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h-TH" sz="4800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ชวนคิด</a:t>
            </a:r>
            <a:endParaRPr lang="th-TH" sz="48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3" name="Picture 2" descr="C:\Users\tkron\Downloads\pic-actPowerCSM1\ชวนคิด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60266"/>
            <a:ext cx="1152128" cy="138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596752" y="2537520"/>
            <a:ext cx="7791672" cy="1827584"/>
          </a:xfrm>
          <a:prstGeom prst="rect">
            <a:avLst/>
          </a:prstGeom>
        </p:spPr>
        <p:txBody>
          <a:bodyPr/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31863" lvl="2" indent="-571500" fontAlgn="base">
              <a:buFont typeface="Wingdings" panose="05000000000000000000" pitchFamily="2" charset="2"/>
              <a:buChar char="Ø"/>
            </a:pPr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ยกตัวอย่างอุปกรณ์ที่นักเรียนรู้จัก ที่มีการใช้งานซอฟต์แวร์ประยุกต์</a:t>
            </a:r>
          </a:p>
          <a:p>
            <a:pPr marL="931863" lvl="2" indent="-571500" fontAlgn="base">
              <a:buFont typeface="Wingdings" panose="05000000000000000000" pitchFamily="2" charset="2"/>
              <a:buChar char="Ø"/>
            </a:pPr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จากความสามารถของฮาร์ดแวร์และซอฟต์แวร์คอมพิวเตอร์ ให้นักเรียนจินตนาการว่าคอมพิวเตอร์จะสามารถทำสิ่งใดที่เป็นประโยชน์ให้กับนักเรียนได้บ้าง</a:t>
            </a:r>
          </a:p>
          <a:p>
            <a:pPr marL="360363" lvl="2" indent="0" fontAlgn="base">
              <a:buFont typeface="Wingdings 2"/>
              <a:buNone/>
            </a:pPr>
            <a:endParaRPr lang="th-TH" sz="32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9839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1052736"/>
            <a:ext cx="8229600" cy="1143000"/>
          </a:xfrm>
        </p:spPr>
        <p:txBody>
          <a:bodyPr>
            <a:normAutofit/>
          </a:bodyPr>
          <a:lstStyle/>
          <a:p>
            <a:r>
              <a:rPr lang="th-TH" sz="4400" b="1" dirty="0" smtClean="0">
                <a:solidFill>
                  <a:srgbClr val="0000FF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หลักการทำงานของระบบคอมพิวเตอร์</a:t>
            </a:r>
            <a:endParaRPr lang="en-US" sz="4400" b="1" dirty="0">
              <a:solidFill>
                <a:srgbClr val="0000FF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636912"/>
            <a:ext cx="8229600" cy="1108720"/>
          </a:xfrm>
        </p:spPr>
        <p:txBody>
          <a:bodyPr>
            <a:noAutofit/>
          </a:bodyPr>
          <a:lstStyle/>
          <a:p>
            <a:r>
              <a:rPr lang="th-TH" sz="2400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หน่วยประมวลผลกลาง</a:t>
            </a:r>
            <a:endParaRPr lang="th-TH" sz="24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r>
              <a:rPr lang="th-TH" sz="2400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หน่วยรับเข้าและหน่วยส่งออก</a:t>
            </a:r>
          </a:p>
          <a:p>
            <a:r>
              <a:rPr lang="th-TH" sz="2400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หน่วยความจำหลักและจัดเก็บ</a:t>
            </a:r>
          </a:p>
        </p:txBody>
      </p:sp>
    </p:spTree>
    <p:extLst>
      <p:ext uri="{BB962C8B-B14F-4D97-AF65-F5344CB8AC3E}">
        <p14:creationId xmlns:p14="http://schemas.microsoft.com/office/powerpoint/2010/main" val="284643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8229600" cy="782960"/>
          </a:xfrm>
        </p:spPr>
        <p:txBody>
          <a:bodyPr>
            <a:normAutofit/>
          </a:bodyPr>
          <a:lstStyle/>
          <a:p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วงรอบของ</a:t>
            </a:r>
            <a:r>
              <a:rPr lang="th-TH" sz="44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เครื่องจักร</a:t>
            </a:r>
            <a:endParaRPr lang="en-US" sz="4400" b="1" dirty="0">
              <a:solidFill>
                <a:srgbClr val="0000FF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316" y="1340768"/>
            <a:ext cx="6570663" cy="482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646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2492896"/>
            <a:ext cx="8229600" cy="2367136"/>
          </a:xfrm>
        </p:spPr>
        <p:txBody>
          <a:bodyPr>
            <a:normAutofit/>
          </a:bodyPr>
          <a:lstStyle/>
          <a:p>
            <a:r>
              <a:rPr lang="th-TH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ให้นักเรียนศึกษาไฟล์ ตัวอย่างการทำงานวงรอบเครื่องจักร จาก </a:t>
            </a:r>
            <a:r>
              <a:rPr lang="en-US" dirty="0" err="1" smtClean="0">
                <a:latin typeface="TH Niramit AS" panose="02000506000000020004" pitchFamily="2" charset="-34"/>
                <a:cs typeface="TH Niramit AS" panose="02000506000000020004" pitchFamily="2" charset="-34"/>
              </a:rPr>
              <a:t>QRCode</a:t>
            </a:r>
            <a:r>
              <a:rPr lang="en-US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  <a:r>
              <a:rPr lang="th-TH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หรือลิงก์ในหนังสือเรียนหน้า 81</a:t>
            </a:r>
            <a:endParaRPr lang="th-TH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621123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87624" y="3068960"/>
            <a:ext cx="391219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วงรอบความคิดกับสมองตัวนิดของคอมพิวเตอร์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691680" y="1052736"/>
            <a:ext cx="4752528" cy="792088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h-TH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นักเรียนทำ</a:t>
            </a:r>
          </a:p>
          <a:p>
            <a:r>
              <a:rPr lang="th-TH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ใบกิจกรรมที่ 13.2 </a:t>
            </a:r>
            <a:endParaRPr lang="th-TH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5" name="Picture 2" descr="C:\Users\tkron\Downloads\pic-actPowerCSM1\bee-forestgreen-300px.png">
            <a:extLst>
              <a:ext uri="{FF2B5EF4-FFF2-40B4-BE49-F238E27FC236}">
                <a16:creationId xmlns="" xmlns:a16="http://schemas.microsoft.com/office/drawing/2014/main" id="{620209EF-149A-0144-B575-DD3C4BA6DB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840" b="90608" l="9945" r="89503">
                        <a14:foregroundMark x1="57459" y1="31492" x2="57459" y2="31492"/>
                        <a14:foregroundMark x1="70718" y1="9392" x2="70718" y2="9392"/>
                        <a14:foregroundMark x1="72928" y1="38122" x2="72928" y2="38122"/>
                        <a14:foregroundMark x1="76796" y1="36464" x2="76796" y2="36464"/>
                        <a14:foregroundMark x1="88398" y1="74033" x2="88398" y2="74033"/>
                        <a14:foregroundMark x1="86188" y1="90608" x2="86188" y2="90608"/>
                        <a14:foregroundMark x1="17127" y1="34254" x2="17127" y2="34254"/>
                        <a14:foregroundMark x1="45856" y1="12155" x2="45856" y2="12155"/>
                        <a14:foregroundMark x1="71823" y1="41436" x2="71823" y2="414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1152128" cy="115212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olored Student Girl by clipartel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325168"/>
            <a:ext cx="3082363" cy="4459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002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82638"/>
              </p:ext>
            </p:extLst>
          </p:nvPr>
        </p:nvGraphicFramePr>
        <p:xfrm>
          <a:off x="1907704" y="2564904"/>
          <a:ext cx="5934075" cy="31800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34075"/>
              </a:tblGrid>
              <a:tr h="0">
                <a:tc>
                  <a:txBody>
                    <a:bodyPr/>
                    <a:lstStyle/>
                    <a:p>
                      <a:pPr marL="449580">
                        <a:spcAft>
                          <a:spcPts val="0"/>
                        </a:spcAft>
                      </a:pPr>
                      <a:r>
                        <a:rPr lang="en-US" sz="3200" b="1" kern="1200" dirty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ea typeface="+mj-ea"/>
                          <a:cs typeface="TH Niramit AS" panose="02000506000000020004" pitchFamily="2" charset="-34"/>
                        </a:rPr>
                        <a:t>a ←  </a:t>
                      </a:r>
                      <a:r>
                        <a:rPr lang="th-TH" sz="3200" b="1" kern="1200" dirty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ea typeface="+mj-ea"/>
                          <a:cs typeface="TH Niramit AS" panose="02000506000000020004" pitchFamily="2" charset="-34"/>
                        </a:rPr>
                        <a:t>รับค่าตัวเลขจากคีย์บอร์ด   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ea typeface="+mj-ea"/>
                          <a:cs typeface="TH Niramit AS" panose="02000506000000020004" pitchFamily="2" charset="-34"/>
                        </a:rPr>
                        <a:t>#1</a:t>
                      </a:r>
                    </a:p>
                    <a:p>
                      <a:pPr marL="449580">
                        <a:spcAft>
                          <a:spcPts val="0"/>
                        </a:spcAft>
                      </a:pPr>
                      <a:r>
                        <a:rPr lang="en-US" sz="3200" b="1" kern="1200" dirty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ea typeface="+mj-ea"/>
                          <a:cs typeface="TH Niramit AS" panose="02000506000000020004" pitchFamily="2" charset="-34"/>
                        </a:rPr>
                        <a:t>b ←  </a:t>
                      </a:r>
                      <a:r>
                        <a:rPr lang="th-TH" sz="3200" b="1" kern="1200" dirty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ea typeface="+mj-ea"/>
                          <a:cs typeface="TH Niramit AS" panose="02000506000000020004" pitchFamily="2" charset="-34"/>
                        </a:rPr>
                        <a:t>รับค่าตัวเลขจากคีย์บอร์ด   </a:t>
                      </a:r>
                      <a:r>
                        <a:rPr lang="en-US" sz="3200" b="1" kern="1200" dirty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ea typeface="+mj-ea"/>
                          <a:cs typeface="TH Niramit AS" panose="02000506000000020004" pitchFamily="2" charset="-34"/>
                        </a:rPr>
                        <a:t>#2</a:t>
                      </a:r>
                    </a:p>
                    <a:p>
                      <a:pPr marL="449580">
                        <a:spcAft>
                          <a:spcPts val="0"/>
                        </a:spcAft>
                      </a:pPr>
                      <a:r>
                        <a:rPr lang="en-US" sz="3200" b="1" kern="1200" dirty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ea typeface="+mj-ea"/>
                          <a:cs typeface="TH Niramit AS" panose="02000506000000020004" pitchFamily="2" charset="-34"/>
                        </a:rPr>
                        <a:t>c ←  a * </a:t>
                      </a:r>
                      <a:r>
                        <a:rPr lang="en-US" sz="3200" b="1" kern="1200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ea typeface="+mj-ea"/>
                          <a:cs typeface="TH Niramit AS" panose="02000506000000020004" pitchFamily="2" charset="-34"/>
                        </a:rPr>
                        <a:t>b                               </a:t>
                      </a:r>
                      <a:r>
                        <a:rPr kumimoji="0" lang="en-US" sz="3200" b="1" kern="1200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#3</a:t>
                      </a:r>
                      <a:endParaRPr lang="en-US" sz="3200" b="1" kern="1200" dirty="0">
                        <a:solidFill>
                          <a:schemeClr val="tx1"/>
                        </a:solidFill>
                        <a:latin typeface="TH Niramit AS" panose="02000506000000020004" pitchFamily="2" charset="-34"/>
                        <a:ea typeface="+mj-ea"/>
                        <a:cs typeface="TH Niramit AS" panose="02000506000000020004" pitchFamily="2" charset="-34"/>
                      </a:endParaRPr>
                    </a:p>
                    <a:p>
                      <a:pPr marL="449580">
                        <a:spcAft>
                          <a:spcPts val="0"/>
                        </a:spcAft>
                      </a:pPr>
                      <a:r>
                        <a:rPr lang="en-US" sz="3200" b="1" kern="1200" dirty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ea typeface="+mj-ea"/>
                          <a:cs typeface="TH Niramit AS" panose="02000506000000020004" pitchFamily="2" charset="-34"/>
                        </a:rPr>
                        <a:t>c ←  c / </a:t>
                      </a:r>
                      <a:r>
                        <a:rPr lang="en-US" sz="3200" b="1" kern="1200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ea typeface="+mj-ea"/>
                          <a:cs typeface="TH Niramit AS" panose="02000506000000020004" pitchFamily="2" charset="-34"/>
                        </a:rPr>
                        <a:t>2                                #4</a:t>
                      </a:r>
                      <a:endParaRPr lang="en-US" sz="3200" b="1" kern="1200" dirty="0">
                        <a:solidFill>
                          <a:schemeClr val="tx1"/>
                        </a:solidFill>
                        <a:latin typeface="TH Niramit AS" panose="02000506000000020004" pitchFamily="2" charset="-34"/>
                        <a:ea typeface="+mj-ea"/>
                        <a:cs typeface="TH Niramit AS" panose="02000506000000020004" pitchFamily="2" charset="-34"/>
                      </a:endParaRPr>
                    </a:p>
                    <a:p>
                      <a:pPr marL="449580">
                        <a:spcAft>
                          <a:spcPts val="0"/>
                        </a:spcAft>
                      </a:pPr>
                      <a:r>
                        <a:rPr lang="th-TH" sz="3200" b="1" kern="1200" dirty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ea typeface="+mj-ea"/>
                          <a:cs typeface="TH Niramit AS" panose="02000506000000020004" pitchFamily="2" charset="-34"/>
                        </a:rPr>
                        <a:t>แสดงผล </a:t>
                      </a:r>
                      <a:r>
                        <a:rPr lang="en-US" sz="3200" b="1" kern="1200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ea typeface="+mj-ea"/>
                          <a:cs typeface="TH Niramit AS" panose="02000506000000020004" pitchFamily="2" charset="-34"/>
                        </a:rPr>
                        <a:t>c                                 #5</a:t>
                      </a:r>
                      <a:endParaRPr lang="en-US" sz="3200" b="1" kern="1200" dirty="0">
                        <a:solidFill>
                          <a:schemeClr val="tx1"/>
                        </a:solidFill>
                        <a:latin typeface="TH Niramit AS" panose="02000506000000020004" pitchFamily="2" charset="-34"/>
                        <a:ea typeface="+mj-ea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marL="449580">
                        <a:spcAft>
                          <a:spcPts val="0"/>
                        </a:spcAft>
                      </a:pPr>
                      <a:endParaRPr lang="en-US" sz="3200" b="1" kern="1200" dirty="0">
                        <a:solidFill>
                          <a:schemeClr val="tx1"/>
                        </a:solidFill>
                        <a:latin typeface="TH Niramit AS" panose="02000506000000020004" pitchFamily="2" charset="-34"/>
                        <a:ea typeface="+mj-ea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081546" y="1631993"/>
            <a:ext cx="4748875" cy="4616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2400" b="1" dirty="0" smtClean="0">
                <a:latin typeface="TH Niramit AS" panose="02000506000000020004" pitchFamily="2" charset="-34"/>
                <a:ea typeface="+mj-ea"/>
                <a:cs typeface="TH Niramit AS" panose="02000506000000020004" pitchFamily="2" charset="-34"/>
              </a:rPr>
              <a:t>สมมติ</a:t>
            </a:r>
            <a:r>
              <a:rPr lang="th-TH" sz="2400" b="1" dirty="0">
                <a:latin typeface="TH Niramit AS" panose="02000506000000020004" pitchFamily="2" charset="-34"/>
                <a:ea typeface="+mj-ea"/>
                <a:cs typeface="TH Niramit AS" panose="02000506000000020004" pitchFamily="2" charset="-34"/>
              </a:rPr>
              <a:t>หน่วยความจำมีข้อมูล</a:t>
            </a:r>
            <a:r>
              <a:rPr lang="th-TH" sz="2400" b="1" dirty="0" smtClean="0">
                <a:latin typeface="TH Niramit AS" panose="02000506000000020004" pitchFamily="2" charset="-34"/>
                <a:ea typeface="+mj-ea"/>
                <a:cs typeface="TH Niramit AS" panose="02000506000000020004" pitchFamily="2" charset="-34"/>
              </a:rPr>
              <a:t>ดังนี้</a:t>
            </a:r>
            <a:endParaRPr lang="en-US" sz="2400" b="1" dirty="0">
              <a:latin typeface="TH Niramit AS" panose="02000506000000020004" pitchFamily="2" charset="-34"/>
              <a:ea typeface="+mj-ea"/>
              <a:cs typeface="TH Niramit AS" panose="02000506000000020004" pitchFamily="2" charset="-34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691680" y="728700"/>
            <a:ext cx="3888432" cy="792088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ใบกิจกรรมที่ 13.2 </a:t>
            </a:r>
            <a:endParaRPr lang="th-TH" sz="32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5" name="Picture 2" descr="C:\Users\tkron\Downloads\pic-actPowerCSM1\bee-forestgreen-300px.png">
            <a:extLst>
              <a:ext uri="{FF2B5EF4-FFF2-40B4-BE49-F238E27FC236}">
                <a16:creationId xmlns="" xmlns:a16="http://schemas.microsoft.com/office/drawing/2014/main" id="{620209EF-149A-0144-B575-DD3C4BA6DB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840" b="90608" l="9945" r="89503">
                        <a14:foregroundMark x1="57459" y1="31492" x2="57459" y2="31492"/>
                        <a14:foregroundMark x1="70718" y1="9392" x2="70718" y2="9392"/>
                        <a14:foregroundMark x1="72928" y1="38122" x2="72928" y2="38122"/>
                        <a14:foregroundMark x1="76796" y1="36464" x2="76796" y2="36464"/>
                        <a14:foregroundMark x1="88398" y1="74033" x2="88398" y2="74033"/>
                        <a14:foregroundMark x1="86188" y1="90608" x2="86188" y2="90608"/>
                        <a14:foregroundMark x1="17127" y1="34254" x2="17127" y2="34254"/>
                        <a14:foregroundMark x1="45856" y1="12155" x2="45856" y2="12155"/>
                        <a14:foregroundMark x1="71823" y1="41436" x2="71823" y2="414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404664"/>
            <a:ext cx="864096" cy="8640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55576" y="1631993"/>
            <a:ext cx="13019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2400" b="1" dirty="0">
                <a:solidFill>
                  <a:schemeClr val="tx2"/>
                </a:solidFill>
                <a:latin typeface="TH Niramit AS" panose="02000506000000020004" pitchFamily="2" charset="-34"/>
                <a:ea typeface="+mj-ea"/>
                <a:cs typeface="TH Niramit AS" panose="02000506000000020004" pitchFamily="2" charset="-34"/>
              </a:rPr>
              <a:t>สถานการณ์</a:t>
            </a:r>
            <a:endParaRPr lang="en-US" sz="2400" b="1" dirty="0">
              <a:solidFill>
                <a:schemeClr val="tx2"/>
              </a:solidFill>
              <a:latin typeface="TH Niramit AS" panose="02000506000000020004" pitchFamily="2" charset="-34"/>
              <a:ea typeface="+mj-ea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2128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7266" y="1700808"/>
            <a:ext cx="43300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แบ่งผู้เรียน</a:t>
            </a:r>
            <a:r>
              <a:rPr lang="th-TH" sz="3200" b="1" dirty="0" smtClean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เป็นกลุ่ม กลุ่มละ 6 คน</a:t>
            </a:r>
            <a:endParaRPr lang="th-TH" sz="32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2267744" y="637122"/>
            <a:ext cx="6912768" cy="703646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3600" b="1" dirty="0" smtClean="0">
                <a:solidFill>
                  <a:srgbClr val="0000FF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หลักการทำงานของระบบคอมพิวเตอร์</a:t>
            </a:r>
            <a:endParaRPr lang="en-US" sz="3600" b="1" dirty="0">
              <a:solidFill>
                <a:srgbClr val="0000FF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B9B5C94-CD60-EF4E-BD3D-6781D2213EBC}"/>
              </a:ext>
            </a:extLst>
          </p:cNvPr>
          <p:cNvSpPr txBox="1"/>
          <p:nvPr/>
        </p:nvSpPr>
        <p:spPr>
          <a:xfrm>
            <a:off x="1526180" y="5369718"/>
            <a:ext cx="6100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1 </a:t>
            </a:r>
            <a:r>
              <a:rPr lang="th-TH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กลุ่ม </a:t>
            </a:r>
            <a:r>
              <a:rPr 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= </a:t>
            </a:r>
            <a:r>
              <a:rPr 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6 </a:t>
            </a:r>
            <a:r>
              <a:rPr lang="th-TH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คน</a:t>
            </a:r>
            <a:endParaRPr lang="en-US" sz="4800" b="1" dirty="0">
              <a:solidFill>
                <a:schemeClr val="tx1">
                  <a:lumMod val="95000"/>
                  <a:lumOff val="5000"/>
                </a:schemeClr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316859" y="2996952"/>
            <a:ext cx="8575621" cy="1604882"/>
            <a:chOff x="316859" y="2996952"/>
            <a:chExt cx="8575621" cy="1604882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4" name="Ink 3">
                  <a:extLst>
                    <a:ext uri="{FF2B5EF4-FFF2-40B4-BE49-F238E27FC236}">
                      <a16:creationId xmlns="" xmlns:a16="http://schemas.microsoft.com/office/drawing/2014/main" id="{4C3BE0F6-7DD2-9A43-8A0D-1291ED79FC2C}"/>
                    </a:ext>
                  </a:extLst>
                </p14:cNvPr>
                <p14:cNvContentPartPr/>
                <p14:nvPr/>
              </p14:nvContentPartPr>
              <p14:xfrm>
                <a:off x="1829026" y="4074389"/>
                <a:ext cx="53972" cy="45719"/>
              </p14:xfrm>
            </p:contentPart>
          </mc:Choice>
          <mc:Fallback xmlns="">
            <p:pic>
              <p:nvPicPr>
                <p:cNvPr id="4" name="Ink 3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="" id="{4C3BE0F6-7DD2-9A43-8A0D-1291ED79FC2C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0" cy="0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11" name="Group 10">
              <a:extLst>
                <a:ext uri="{FF2B5EF4-FFF2-40B4-BE49-F238E27FC236}">
                  <a16:creationId xmlns="" xmlns:a16="http://schemas.microsoft.com/office/drawing/2014/main" id="{2769895C-F0DB-C947-A18C-136542DCDC13}"/>
                </a:ext>
              </a:extLst>
            </p:cNvPr>
            <p:cNvGrpSpPr/>
            <p:nvPr/>
          </p:nvGrpSpPr>
          <p:grpSpPr>
            <a:xfrm>
              <a:off x="316859" y="2996952"/>
              <a:ext cx="1254942" cy="1604882"/>
              <a:chOff x="1157656" y="1962305"/>
              <a:chExt cx="1885952" cy="2343151"/>
            </a:xfrm>
          </p:grpSpPr>
          <p:sp>
            <p:nvSpPr>
              <p:cNvPr id="18" name="Oval 17">
                <a:extLst>
                  <a:ext uri="{FF2B5EF4-FFF2-40B4-BE49-F238E27FC236}">
                    <a16:creationId xmlns="" xmlns:a16="http://schemas.microsoft.com/office/drawing/2014/main" id="{B4AE9016-ECAE-E943-ABBD-A002048C246E}"/>
                  </a:ext>
                </a:extLst>
              </p:cNvPr>
              <p:cNvSpPr/>
              <p:nvPr/>
            </p:nvSpPr>
            <p:spPr>
              <a:xfrm>
                <a:off x="1600200" y="1962305"/>
                <a:ext cx="985838" cy="985838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="" xmlns:a16="http://schemas.microsoft.com/office/drawing/2014/main" id="{D5232CD6-0FD9-E746-91FB-15D544C6114B}"/>
                  </a:ext>
                </a:extLst>
              </p:cNvPr>
              <p:cNvSpPr/>
              <p:nvPr/>
            </p:nvSpPr>
            <p:spPr>
              <a:xfrm>
                <a:off x="1157656" y="3034195"/>
                <a:ext cx="1885952" cy="1271261"/>
              </a:xfrm>
              <a:custGeom>
                <a:avLst/>
                <a:gdLst>
                  <a:gd name="connsiteX0" fmla="*/ 942976 w 1885952"/>
                  <a:gd name="connsiteY0" fmla="*/ 0 h 1814512"/>
                  <a:gd name="connsiteX1" fmla="*/ 1724907 w 1885952"/>
                  <a:gd name="connsiteY1" fmla="*/ 277166 h 1814512"/>
                  <a:gd name="connsiteX2" fmla="*/ 1771181 w 1885952"/>
                  <a:gd name="connsiteY2" fmla="*/ 327946 h 1814512"/>
                  <a:gd name="connsiteX3" fmla="*/ 1773613 w 1885952"/>
                  <a:gd name="connsiteY3" fmla="*/ 329266 h 1814512"/>
                  <a:gd name="connsiteX4" fmla="*/ 1885951 w 1885952"/>
                  <a:gd name="connsiteY4" fmla="*/ 540549 h 1814512"/>
                  <a:gd name="connsiteX5" fmla="*/ 1885951 w 1885952"/>
                  <a:gd name="connsiteY5" fmla="*/ 628637 h 1814512"/>
                  <a:gd name="connsiteX6" fmla="*/ 1885952 w 1885952"/>
                  <a:gd name="connsiteY6" fmla="*/ 628650 h 1814512"/>
                  <a:gd name="connsiteX7" fmla="*/ 1885951 w 1885952"/>
                  <a:gd name="connsiteY7" fmla="*/ 628664 h 1814512"/>
                  <a:gd name="connsiteX8" fmla="*/ 1885951 w 1885952"/>
                  <a:gd name="connsiteY8" fmla="*/ 1559713 h 1814512"/>
                  <a:gd name="connsiteX9" fmla="*/ 1631152 w 1885952"/>
                  <a:gd name="connsiteY9" fmla="*/ 1814512 h 1814512"/>
                  <a:gd name="connsiteX10" fmla="*/ 254800 w 1885952"/>
                  <a:gd name="connsiteY10" fmla="*/ 1814512 h 1814512"/>
                  <a:gd name="connsiteX11" fmla="*/ 1 w 1885952"/>
                  <a:gd name="connsiteY11" fmla="*/ 1559713 h 1814512"/>
                  <a:gd name="connsiteX12" fmla="*/ 1 w 1885952"/>
                  <a:gd name="connsiteY12" fmla="*/ 628663 h 1814512"/>
                  <a:gd name="connsiteX13" fmla="*/ 0 w 1885952"/>
                  <a:gd name="connsiteY13" fmla="*/ 628650 h 1814512"/>
                  <a:gd name="connsiteX14" fmla="*/ 1 w 1885952"/>
                  <a:gd name="connsiteY14" fmla="*/ 628637 h 1814512"/>
                  <a:gd name="connsiteX15" fmla="*/ 1 w 1885952"/>
                  <a:gd name="connsiteY15" fmla="*/ 540549 h 1814512"/>
                  <a:gd name="connsiteX16" fmla="*/ 112339 w 1885952"/>
                  <a:gd name="connsiteY16" fmla="*/ 329266 h 1814512"/>
                  <a:gd name="connsiteX17" fmla="*/ 114771 w 1885952"/>
                  <a:gd name="connsiteY17" fmla="*/ 327946 h 1814512"/>
                  <a:gd name="connsiteX18" fmla="*/ 161046 w 1885952"/>
                  <a:gd name="connsiteY18" fmla="*/ 277166 h 1814512"/>
                  <a:gd name="connsiteX19" fmla="*/ 942976 w 1885952"/>
                  <a:gd name="connsiteY19" fmla="*/ 0 h 181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85952" h="1814512">
                    <a:moveTo>
                      <a:pt x="942976" y="0"/>
                    </a:moveTo>
                    <a:cubicBezTo>
                      <a:pt x="1268471" y="0"/>
                      <a:pt x="1555447" y="109944"/>
                      <a:pt x="1724907" y="277166"/>
                    </a:cubicBezTo>
                    <a:lnTo>
                      <a:pt x="1771181" y="327946"/>
                    </a:lnTo>
                    <a:lnTo>
                      <a:pt x="1773613" y="329266"/>
                    </a:lnTo>
                    <a:cubicBezTo>
                      <a:pt x="1841390" y="375055"/>
                      <a:pt x="1885951" y="452598"/>
                      <a:pt x="1885951" y="540549"/>
                    </a:cubicBezTo>
                    <a:lnTo>
                      <a:pt x="1885951" y="628637"/>
                    </a:lnTo>
                    <a:lnTo>
                      <a:pt x="1885952" y="628650"/>
                    </a:lnTo>
                    <a:lnTo>
                      <a:pt x="1885951" y="628664"/>
                    </a:lnTo>
                    <a:lnTo>
                      <a:pt x="1885951" y="1559713"/>
                    </a:lnTo>
                    <a:cubicBezTo>
                      <a:pt x="1885951" y="1700435"/>
                      <a:pt x="1771874" y="1814512"/>
                      <a:pt x="1631152" y="1814512"/>
                    </a:cubicBezTo>
                    <a:lnTo>
                      <a:pt x="254800" y="1814512"/>
                    </a:lnTo>
                    <a:cubicBezTo>
                      <a:pt x="114078" y="1814512"/>
                      <a:pt x="1" y="1700435"/>
                      <a:pt x="1" y="1559713"/>
                    </a:cubicBezTo>
                    <a:lnTo>
                      <a:pt x="1" y="628663"/>
                    </a:lnTo>
                    <a:lnTo>
                      <a:pt x="0" y="628650"/>
                    </a:lnTo>
                    <a:lnTo>
                      <a:pt x="1" y="628637"/>
                    </a:lnTo>
                    <a:lnTo>
                      <a:pt x="1" y="540549"/>
                    </a:lnTo>
                    <a:cubicBezTo>
                      <a:pt x="1" y="452598"/>
                      <a:pt x="44562" y="375055"/>
                      <a:pt x="112339" y="329266"/>
                    </a:cubicBezTo>
                    <a:lnTo>
                      <a:pt x="114771" y="327946"/>
                    </a:lnTo>
                    <a:lnTo>
                      <a:pt x="161046" y="277166"/>
                    </a:lnTo>
                    <a:cubicBezTo>
                      <a:pt x="330505" y="109944"/>
                      <a:pt x="617482" y="0"/>
                      <a:pt x="942976" y="0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D6BB8119-5540-2345-9C88-5BA67DCA751D}"/>
                </a:ext>
              </a:extLst>
            </p:cNvPr>
            <p:cNvGrpSpPr/>
            <p:nvPr/>
          </p:nvGrpSpPr>
          <p:grpSpPr>
            <a:xfrm>
              <a:off x="1800328" y="2996952"/>
              <a:ext cx="1254942" cy="1604882"/>
              <a:chOff x="1157656" y="1962305"/>
              <a:chExt cx="1885952" cy="2343151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6" name="Oval 15">
                <a:extLst>
                  <a:ext uri="{FF2B5EF4-FFF2-40B4-BE49-F238E27FC236}">
                    <a16:creationId xmlns="" xmlns:a16="http://schemas.microsoft.com/office/drawing/2014/main" id="{315FBDE1-6315-E548-B1AD-A84ED87C9CBE}"/>
                  </a:ext>
                </a:extLst>
              </p:cNvPr>
              <p:cNvSpPr/>
              <p:nvPr/>
            </p:nvSpPr>
            <p:spPr>
              <a:xfrm>
                <a:off x="1600200" y="1962305"/>
                <a:ext cx="985838" cy="985838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="" xmlns:a16="http://schemas.microsoft.com/office/drawing/2014/main" id="{D3970C76-8A8F-544F-A7C3-7B6501793D66}"/>
                  </a:ext>
                </a:extLst>
              </p:cNvPr>
              <p:cNvSpPr/>
              <p:nvPr/>
            </p:nvSpPr>
            <p:spPr>
              <a:xfrm>
                <a:off x="1157656" y="3034195"/>
                <a:ext cx="1885952" cy="1271261"/>
              </a:xfrm>
              <a:custGeom>
                <a:avLst/>
                <a:gdLst>
                  <a:gd name="connsiteX0" fmla="*/ 942976 w 1885952"/>
                  <a:gd name="connsiteY0" fmla="*/ 0 h 1814512"/>
                  <a:gd name="connsiteX1" fmla="*/ 1724907 w 1885952"/>
                  <a:gd name="connsiteY1" fmla="*/ 277166 h 1814512"/>
                  <a:gd name="connsiteX2" fmla="*/ 1771181 w 1885952"/>
                  <a:gd name="connsiteY2" fmla="*/ 327946 h 1814512"/>
                  <a:gd name="connsiteX3" fmla="*/ 1773613 w 1885952"/>
                  <a:gd name="connsiteY3" fmla="*/ 329266 h 1814512"/>
                  <a:gd name="connsiteX4" fmla="*/ 1885951 w 1885952"/>
                  <a:gd name="connsiteY4" fmla="*/ 540549 h 1814512"/>
                  <a:gd name="connsiteX5" fmla="*/ 1885951 w 1885952"/>
                  <a:gd name="connsiteY5" fmla="*/ 628637 h 1814512"/>
                  <a:gd name="connsiteX6" fmla="*/ 1885952 w 1885952"/>
                  <a:gd name="connsiteY6" fmla="*/ 628650 h 1814512"/>
                  <a:gd name="connsiteX7" fmla="*/ 1885951 w 1885952"/>
                  <a:gd name="connsiteY7" fmla="*/ 628664 h 1814512"/>
                  <a:gd name="connsiteX8" fmla="*/ 1885951 w 1885952"/>
                  <a:gd name="connsiteY8" fmla="*/ 1559713 h 1814512"/>
                  <a:gd name="connsiteX9" fmla="*/ 1631152 w 1885952"/>
                  <a:gd name="connsiteY9" fmla="*/ 1814512 h 1814512"/>
                  <a:gd name="connsiteX10" fmla="*/ 254800 w 1885952"/>
                  <a:gd name="connsiteY10" fmla="*/ 1814512 h 1814512"/>
                  <a:gd name="connsiteX11" fmla="*/ 1 w 1885952"/>
                  <a:gd name="connsiteY11" fmla="*/ 1559713 h 1814512"/>
                  <a:gd name="connsiteX12" fmla="*/ 1 w 1885952"/>
                  <a:gd name="connsiteY12" fmla="*/ 628663 h 1814512"/>
                  <a:gd name="connsiteX13" fmla="*/ 0 w 1885952"/>
                  <a:gd name="connsiteY13" fmla="*/ 628650 h 1814512"/>
                  <a:gd name="connsiteX14" fmla="*/ 1 w 1885952"/>
                  <a:gd name="connsiteY14" fmla="*/ 628637 h 1814512"/>
                  <a:gd name="connsiteX15" fmla="*/ 1 w 1885952"/>
                  <a:gd name="connsiteY15" fmla="*/ 540549 h 1814512"/>
                  <a:gd name="connsiteX16" fmla="*/ 112339 w 1885952"/>
                  <a:gd name="connsiteY16" fmla="*/ 329266 h 1814512"/>
                  <a:gd name="connsiteX17" fmla="*/ 114771 w 1885952"/>
                  <a:gd name="connsiteY17" fmla="*/ 327946 h 1814512"/>
                  <a:gd name="connsiteX18" fmla="*/ 161046 w 1885952"/>
                  <a:gd name="connsiteY18" fmla="*/ 277166 h 1814512"/>
                  <a:gd name="connsiteX19" fmla="*/ 942976 w 1885952"/>
                  <a:gd name="connsiteY19" fmla="*/ 0 h 181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85952" h="1814512">
                    <a:moveTo>
                      <a:pt x="942976" y="0"/>
                    </a:moveTo>
                    <a:cubicBezTo>
                      <a:pt x="1268471" y="0"/>
                      <a:pt x="1555447" y="109944"/>
                      <a:pt x="1724907" y="277166"/>
                    </a:cubicBezTo>
                    <a:lnTo>
                      <a:pt x="1771181" y="327946"/>
                    </a:lnTo>
                    <a:lnTo>
                      <a:pt x="1773613" y="329266"/>
                    </a:lnTo>
                    <a:cubicBezTo>
                      <a:pt x="1841390" y="375055"/>
                      <a:pt x="1885951" y="452598"/>
                      <a:pt x="1885951" y="540549"/>
                    </a:cubicBezTo>
                    <a:lnTo>
                      <a:pt x="1885951" y="628637"/>
                    </a:lnTo>
                    <a:lnTo>
                      <a:pt x="1885952" y="628650"/>
                    </a:lnTo>
                    <a:lnTo>
                      <a:pt x="1885951" y="628664"/>
                    </a:lnTo>
                    <a:lnTo>
                      <a:pt x="1885951" y="1559713"/>
                    </a:lnTo>
                    <a:cubicBezTo>
                      <a:pt x="1885951" y="1700435"/>
                      <a:pt x="1771874" y="1814512"/>
                      <a:pt x="1631152" y="1814512"/>
                    </a:cubicBezTo>
                    <a:lnTo>
                      <a:pt x="254800" y="1814512"/>
                    </a:lnTo>
                    <a:cubicBezTo>
                      <a:pt x="114078" y="1814512"/>
                      <a:pt x="1" y="1700435"/>
                      <a:pt x="1" y="1559713"/>
                    </a:cubicBezTo>
                    <a:lnTo>
                      <a:pt x="1" y="628663"/>
                    </a:lnTo>
                    <a:lnTo>
                      <a:pt x="0" y="628650"/>
                    </a:lnTo>
                    <a:lnTo>
                      <a:pt x="1" y="628637"/>
                    </a:lnTo>
                    <a:lnTo>
                      <a:pt x="1" y="540549"/>
                    </a:lnTo>
                    <a:cubicBezTo>
                      <a:pt x="1" y="452598"/>
                      <a:pt x="44562" y="375055"/>
                      <a:pt x="112339" y="329266"/>
                    </a:cubicBezTo>
                    <a:lnTo>
                      <a:pt x="114771" y="327946"/>
                    </a:lnTo>
                    <a:lnTo>
                      <a:pt x="161046" y="277166"/>
                    </a:lnTo>
                    <a:cubicBezTo>
                      <a:pt x="330505" y="109944"/>
                      <a:pt x="617482" y="0"/>
                      <a:pt x="94297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E2D336A7-22CB-1A4F-9518-4C74E3035B7A}"/>
                </a:ext>
              </a:extLst>
            </p:cNvPr>
            <p:cNvGrpSpPr/>
            <p:nvPr/>
          </p:nvGrpSpPr>
          <p:grpSpPr>
            <a:xfrm>
              <a:off x="3283797" y="2996952"/>
              <a:ext cx="1254942" cy="1604882"/>
              <a:chOff x="1157656" y="1962305"/>
              <a:chExt cx="1885952" cy="2343151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14" name="Oval 13">
                <a:extLst>
                  <a:ext uri="{FF2B5EF4-FFF2-40B4-BE49-F238E27FC236}">
                    <a16:creationId xmlns="" xmlns:a16="http://schemas.microsoft.com/office/drawing/2014/main" id="{6EA575B4-8A74-804D-A249-D95F8651522D}"/>
                  </a:ext>
                </a:extLst>
              </p:cNvPr>
              <p:cNvSpPr/>
              <p:nvPr/>
            </p:nvSpPr>
            <p:spPr>
              <a:xfrm>
                <a:off x="1600200" y="1962305"/>
                <a:ext cx="985838" cy="985838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>
                <a:extLst>
                  <a:ext uri="{FF2B5EF4-FFF2-40B4-BE49-F238E27FC236}">
                    <a16:creationId xmlns="" xmlns:a16="http://schemas.microsoft.com/office/drawing/2014/main" id="{A5CBFE0F-7FA4-4842-BB04-7E1B2A70271F}"/>
                  </a:ext>
                </a:extLst>
              </p:cNvPr>
              <p:cNvSpPr/>
              <p:nvPr/>
            </p:nvSpPr>
            <p:spPr>
              <a:xfrm>
                <a:off x="1157656" y="3034195"/>
                <a:ext cx="1885952" cy="1271261"/>
              </a:xfrm>
              <a:custGeom>
                <a:avLst/>
                <a:gdLst>
                  <a:gd name="connsiteX0" fmla="*/ 942976 w 1885952"/>
                  <a:gd name="connsiteY0" fmla="*/ 0 h 1814512"/>
                  <a:gd name="connsiteX1" fmla="*/ 1724907 w 1885952"/>
                  <a:gd name="connsiteY1" fmla="*/ 277166 h 1814512"/>
                  <a:gd name="connsiteX2" fmla="*/ 1771181 w 1885952"/>
                  <a:gd name="connsiteY2" fmla="*/ 327946 h 1814512"/>
                  <a:gd name="connsiteX3" fmla="*/ 1773613 w 1885952"/>
                  <a:gd name="connsiteY3" fmla="*/ 329266 h 1814512"/>
                  <a:gd name="connsiteX4" fmla="*/ 1885951 w 1885952"/>
                  <a:gd name="connsiteY4" fmla="*/ 540549 h 1814512"/>
                  <a:gd name="connsiteX5" fmla="*/ 1885951 w 1885952"/>
                  <a:gd name="connsiteY5" fmla="*/ 628637 h 1814512"/>
                  <a:gd name="connsiteX6" fmla="*/ 1885952 w 1885952"/>
                  <a:gd name="connsiteY6" fmla="*/ 628650 h 1814512"/>
                  <a:gd name="connsiteX7" fmla="*/ 1885951 w 1885952"/>
                  <a:gd name="connsiteY7" fmla="*/ 628664 h 1814512"/>
                  <a:gd name="connsiteX8" fmla="*/ 1885951 w 1885952"/>
                  <a:gd name="connsiteY8" fmla="*/ 1559713 h 1814512"/>
                  <a:gd name="connsiteX9" fmla="*/ 1631152 w 1885952"/>
                  <a:gd name="connsiteY9" fmla="*/ 1814512 h 1814512"/>
                  <a:gd name="connsiteX10" fmla="*/ 254800 w 1885952"/>
                  <a:gd name="connsiteY10" fmla="*/ 1814512 h 1814512"/>
                  <a:gd name="connsiteX11" fmla="*/ 1 w 1885952"/>
                  <a:gd name="connsiteY11" fmla="*/ 1559713 h 1814512"/>
                  <a:gd name="connsiteX12" fmla="*/ 1 w 1885952"/>
                  <a:gd name="connsiteY12" fmla="*/ 628663 h 1814512"/>
                  <a:gd name="connsiteX13" fmla="*/ 0 w 1885952"/>
                  <a:gd name="connsiteY13" fmla="*/ 628650 h 1814512"/>
                  <a:gd name="connsiteX14" fmla="*/ 1 w 1885952"/>
                  <a:gd name="connsiteY14" fmla="*/ 628637 h 1814512"/>
                  <a:gd name="connsiteX15" fmla="*/ 1 w 1885952"/>
                  <a:gd name="connsiteY15" fmla="*/ 540549 h 1814512"/>
                  <a:gd name="connsiteX16" fmla="*/ 112339 w 1885952"/>
                  <a:gd name="connsiteY16" fmla="*/ 329266 h 1814512"/>
                  <a:gd name="connsiteX17" fmla="*/ 114771 w 1885952"/>
                  <a:gd name="connsiteY17" fmla="*/ 327946 h 1814512"/>
                  <a:gd name="connsiteX18" fmla="*/ 161046 w 1885952"/>
                  <a:gd name="connsiteY18" fmla="*/ 277166 h 1814512"/>
                  <a:gd name="connsiteX19" fmla="*/ 942976 w 1885952"/>
                  <a:gd name="connsiteY19" fmla="*/ 0 h 181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85952" h="1814512">
                    <a:moveTo>
                      <a:pt x="942976" y="0"/>
                    </a:moveTo>
                    <a:cubicBezTo>
                      <a:pt x="1268471" y="0"/>
                      <a:pt x="1555447" y="109944"/>
                      <a:pt x="1724907" y="277166"/>
                    </a:cubicBezTo>
                    <a:lnTo>
                      <a:pt x="1771181" y="327946"/>
                    </a:lnTo>
                    <a:lnTo>
                      <a:pt x="1773613" y="329266"/>
                    </a:lnTo>
                    <a:cubicBezTo>
                      <a:pt x="1841390" y="375055"/>
                      <a:pt x="1885951" y="452598"/>
                      <a:pt x="1885951" y="540549"/>
                    </a:cubicBezTo>
                    <a:lnTo>
                      <a:pt x="1885951" y="628637"/>
                    </a:lnTo>
                    <a:lnTo>
                      <a:pt x="1885952" y="628650"/>
                    </a:lnTo>
                    <a:lnTo>
                      <a:pt x="1885951" y="628664"/>
                    </a:lnTo>
                    <a:lnTo>
                      <a:pt x="1885951" y="1559713"/>
                    </a:lnTo>
                    <a:cubicBezTo>
                      <a:pt x="1885951" y="1700435"/>
                      <a:pt x="1771874" y="1814512"/>
                      <a:pt x="1631152" y="1814512"/>
                    </a:cubicBezTo>
                    <a:lnTo>
                      <a:pt x="254800" y="1814512"/>
                    </a:lnTo>
                    <a:cubicBezTo>
                      <a:pt x="114078" y="1814512"/>
                      <a:pt x="1" y="1700435"/>
                      <a:pt x="1" y="1559713"/>
                    </a:cubicBezTo>
                    <a:lnTo>
                      <a:pt x="1" y="628663"/>
                    </a:lnTo>
                    <a:lnTo>
                      <a:pt x="0" y="628650"/>
                    </a:lnTo>
                    <a:lnTo>
                      <a:pt x="1" y="628637"/>
                    </a:lnTo>
                    <a:lnTo>
                      <a:pt x="1" y="540549"/>
                    </a:lnTo>
                    <a:cubicBezTo>
                      <a:pt x="1" y="452598"/>
                      <a:pt x="44562" y="375055"/>
                      <a:pt x="112339" y="329266"/>
                    </a:cubicBezTo>
                    <a:lnTo>
                      <a:pt x="114771" y="327946"/>
                    </a:lnTo>
                    <a:lnTo>
                      <a:pt x="161046" y="277166"/>
                    </a:lnTo>
                    <a:cubicBezTo>
                      <a:pt x="330505" y="109944"/>
                      <a:pt x="617482" y="0"/>
                      <a:pt x="94297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="" xmlns:a16="http://schemas.microsoft.com/office/drawing/2014/main" id="{607E9611-F0F3-3747-9DC3-5585E4ACC55C}"/>
                </a:ext>
              </a:extLst>
            </p:cNvPr>
            <p:cNvGrpSpPr/>
            <p:nvPr/>
          </p:nvGrpSpPr>
          <p:grpSpPr>
            <a:xfrm>
              <a:off x="4726412" y="2996952"/>
              <a:ext cx="1254942" cy="1604882"/>
              <a:chOff x="1157656" y="1962305"/>
              <a:chExt cx="1885952" cy="2343151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9" name="Oval 8">
                <a:extLst>
                  <a:ext uri="{FF2B5EF4-FFF2-40B4-BE49-F238E27FC236}">
                    <a16:creationId xmlns="" xmlns:a16="http://schemas.microsoft.com/office/drawing/2014/main" id="{CC58C96C-7267-5944-8CCA-717BD3B398CD}"/>
                  </a:ext>
                </a:extLst>
              </p:cNvPr>
              <p:cNvSpPr/>
              <p:nvPr/>
            </p:nvSpPr>
            <p:spPr>
              <a:xfrm>
                <a:off x="1600200" y="1962305"/>
                <a:ext cx="985838" cy="985838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>
                <a:extLst>
                  <a:ext uri="{FF2B5EF4-FFF2-40B4-BE49-F238E27FC236}">
                    <a16:creationId xmlns="" xmlns:a16="http://schemas.microsoft.com/office/drawing/2014/main" id="{2F104CC1-F420-834A-BB3B-D3A75887E91A}"/>
                  </a:ext>
                </a:extLst>
              </p:cNvPr>
              <p:cNvSpPr/>
              <p:nvPr/>
            </p:nvSpPr>
            <p:spPr>
              <a:xfrm>
                <a:off x="1157656" y="3034195"/>
                <a:ext cx="1885952" cy="1271261"/>
              </a:xfrm>
              <a:custGeom>
                <a:avLst/>
                <a:gdLst>
                  <a:gd name="connsiteX0" fmla="*/ 942976 w 1885952"/>
                  <a:gd name="connsiteY0" fmla="*/ 0 h 1814512"/>
                  <a:gd name="connsiteX1" fmla="*/ 1724907 w 1885952"/>
                  <a:gd name="connsiteY1" fmla="*/ 277166 h 1814512"/>
                  <a:gd name="connsiteX2" fmla="*/ 1771181 w 1885952"/>
                  <a:gd name="connsiteY2" fmla="*/ 327946 h 1814512"/>
                  <a:gd name="connsiteX3" fmla="*/ 1773613 w 1885952"/>
                  <a:gd name="connsiteY3" fmla="*/ 329266 h 1814512"/>
                  <a:gd name="connsiteX4" fmla="*/ 1885951 w 1885952"/>
                  <a:gd name="connsiteY4" fmla="*/ 540549 h 1814512"/>
                  <a:gd name="connsiteX5" fmla="*/ 1885951 w 1885952"/>
                  <a:gd name="connsiteY5" fmla="*/ 628637 h 1814512"/>
                  <a:gd name="connsiteX6" fmla="*/ 1885952 w 1885952"/>
                  <a:gd name="connsiteY6" fmla="*/ 628650 h 1814512"/>
                  <a:gd name="connsiteX7" fmla="*/ 1885951 w 1885952"/>
                  <a:gd name="connsiteY7" fmla="*/ 628664 h 1814512"/>
                  <a:gd name="connsiteX8" fmla="*/ 1885951 w 1885952"/>
                  <a:gd name="connsiteY8" fmla="*/ 1559713 h 1814512"/>
                  <a:gd name="connsiteX9" fmla="*/ 1631152 w 1885952"/>
                  <a:gd name="connsiteY9" fmla="*/ 1814512 h 1814512"/>
                  <a:gd name="connsiteX10" fmla="*/ 254800 w 1885952"/>
                  <a:gd name="connsiteY10" fmla="*/ 1814512 h 1814512"/>
                  <a:gd name="connsiteX11" fmla="*/ 1 w 1885952"/>
                  <a:gd name="connsiteY11" fmla="*/ 1559713 h 1814512"/>
                  <a:gd name="connsiteX12" fmla="*/ 1 w 1885952"/>
                  <a:gd name="connsiteY12" fmla="*/ 628663 h 1814512"/>
                  <a:gd name="connsiteX13" fmla="*/ 0 w 1885952"/>
                  <a:gd name="connsiteY13" fmla="*/ 628650 h 1814512"/>
                  <a:gd name="connsiteX14" fmla="*/ 1 w 1885952"/>
                  <a:gd name="connsiteY14" fmla="*/ 628637 h 1814512"/>
                  <a:gd name="connsiteX15" fmla="*/ 1 w 1885952"/>
                  <a:gd name="connsiteY15" fmla="*/ 540549 h 1814512"/>
                  <a:gd name="connsiteX16" fmla="*/ 112339 w 1885952"/>
                  <a:gd name="connsiteY16" fmla="*/ 329266 h 1814512"/>
                  <a:gd name="connsiteX17" fmla="*/ 114771 w 1885952"/>
                  <a:gd name="connsiteY17" fmla="*/ 327946 h 1814512"/>
                  <a:gd name="connsiteX18" fmla="*/ 161046 w 1885952"/>
                  <a:gd name="connsiteY18" fmla="*/ 277166 h 1814512"/>
                  <a:gd name="connsiteX19" fmla="*/ 942976 w 1885952"/>
                  <a:gd name="connsiteY19" fmla="*/ 0 h 181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85952" h="1814512">
                    <a:moveTo>
                      <a:pt x="942976" y="0"/>
                    </a:moveTo>
                    <a:cubicBezTo>
                      <a:pt x="1268471" y="0"/>
                      <a:pt x="1555447" y="109944"/>
                      <a:pt x="1724907" y="277166"/>
                    </a:cubicBezTo>
                    <a:lnTo>
                      <a:pt x="1771181" y="327946"/>
                    </a:lnTo>
                    <a:lnTo>
                      <a:pt x="1773613" y="329266"/>
                    </a:lnTo>
                    <a:cubicBezTo>
                      <a:pt x="1841390" y="375055"/>
                      <a:pt x="1885951" y="452598"/>
                      <a:pt x="1885951" y="540549"/>
                    </a:cubicBezTo>
                    <a:lnTo>
                      <a:pt x="1885951" y="628637"/>
                    </a:lnTo>
                    <a:lnTo>
                      <a:pt x="1885952" y="628650"/>
                    </a:lnTo>
                    <a:lnTo>
                      <a:pt x="1885951" y="628664"/>
                    </a:lnTo>
                    <a:lnTo>
                      <a:pt x="1885951" y="1559713"/>
                    </a:lnTo>
                    <a:cubicBezTo>
                      <a:pt x="1885951" y="1700435"/>
                      <a:pt x="1771874" y="1814512"/>
                      <a:pt x="1631152" y="1814512"/>
                    </a:cubicBezTo>
                    <a:lnTo>
                      <a:pt x="254800" y="1814512"/>
                    </a:lnTo>
                    <a:cubicBezTo>
                      <a:pt x="114078" y="1814512"/>
                      <a:pt x="1" y="1700435"/>
                      <a:pt x="1" y="1559713"/>
                    </a:cubicBezTo>
                    <a:lnTo>
                      <a:pt x="1" y="628663"/>
                    </a:lnTo>
                    <a:lnTo>
                      <a:pt x="0" y="628650"/>
                    </a:lnTo>
                    <a:lnTo>
                      <a:pt x="1" y="628637"/>
                    </a:lnTo>
                    <a:lnTo>
                      <a:pt x="1" y="540549"/>
                    </a:lnTo>
                    <a:cubicBezTo>
                      <a:pt x="1" y="452598"/>
                      <a:pt x="44562" y="375055"/>
                      <a:pt x="112339" y="329266"/>
                    </a:cubicBezTo>
                    <a:lnTo>
                      <a:pt x="114771" y="327946"/>
                    </a:lnTo>
                    <a:lnTo>
                      <a:pt x="161046" y="277166"/>
                    </a:lnTo>
                    <a:cubicBezTo>
                      <a:pt x="330505" y="109944"/>
                      <a:pt x="617482" y="0"/>
                      <a:pt x="94297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="" xmlns:a16="http://schemas.microsoft.com/office/drawing/2014/main" id="{E2D336A7-22CB-1A4F-9518-4C74E3035B7A}"/>
                </a:ext>
              </a:extLst>
            </p:cNvPr>
            <p:cNvGrpSpPr/>
            <p:nvPr/>
          </p:nvGrpSpPr>
          <p:grpSpPr>
            <a:xfrm>
              <a:off x="6194923" y="2996952"/>
              <a:ext cx="1254942" cy="1604882"/>
              <a:chOff x="1157656" y="1962305"/>
              <a:chExt cx="1885952" cy="2343151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21" name="Oval 20">
                <a:extLst>
                  <a:ext uri="{FF2B5EF4-FFF2-40B4-BE49-F238E27FC236}">
                    <a16:creationId xmlns="" xmlns:a16="http://schemas.microsoft.com/office/drawing/2014/main" id="{6EA575B4-8A74-804D-A249-D95F8651522D}"/>
                  </a:ext>
                </a:extLst>
              </p:cNvPr>
              <p:cNvSpPr/>
              <p:nvPr/>
            </p:nvSpPr>
            <p:spPr>
              <a:xfrm>
                <a:off x="1600200" y="1962305"/>
                <a:ext cx="985838" cy="985838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="" xmlns:a16="http://schemas.microsoft.com/office/drawing/2014/main" id="{A5CBFE0F-7FA4-4842-BB04-7E1B2A70271F}"/>
                  </a:ext>
                </a:extLst>
              </p:cNvPr>
              <p:cNvSpPr/>
              <p:nvPr/>
            </p:nvSpPr>
            <p:spPr>
              <a:xfrm>
                <a:off x="1157656" y="3034195"/>
                <a:ext cx="1885952" cy="1271261"/>
              </a:xfrm>
              <a:custGeom>
                <a:avLst/>
                <a:gdLst>
                  <a:gd name="connsiteX0" fmla="*/ 942976 w 1885952"/>
                  <a:gd name="connsiteY0" fmla="*/ 0 h 1814512"/>
                  <a:gd name="connsiteX1" fmla="*/ 1724907 w 1885952"/>
                  <a:gd name="connsiteY1" fmla="*/ 277166 h 1814512"/>
                  <a:gd name="connsiteX2" fmla="*/ 1771181 w 1885952"/>
                  <a:gd name="connsiteY2" fmla="*/ 327946 h 1814512"/>
                  <a:gd name="connsiteX3" fmla="*/ 1773613 w 1885952"/>
                  <a:gd name="connsiteY3" fmla="*/ 329266 h 1814512"/>
                  <a:gd name="connsiteX4" fmla="*/ 1885951 w 1885952"/>
                  <a:gd name="connsiteY4" fmla="*/ 540549 h 1814512"/>
                  <a:gd name="connsiteX5" fmla="*/ 1885951 w 1885952"/>
                  <a:gd name="connsiteY5" fmla="*/ 628637 h 1814512"/>
                  <a:gd name="connsiteX6" fmla="*/ 1885952 w 1885952"/>
                  <a:gd name="connsiteY6" fmla="*/ 628650 h 1814512"/>
                  <a:gd name="connsiteX7" fmla="*/ 1885951 w 1885952"/>
                  <a:gd name="connsiteY7" fmla="*/ 628664 h 1814512"/>
                  <a:gd name="connsiteX8" fmla="*/ 1885951 w 1885952"/>
                  <a:gd name="connsiteY8" fmla="*/ 1559713 h 1814512"/>
                  <a:gd name="connsiteX9" fmla="*/ 1631152 w 1885952"/>
                  <a:gd name="connsiteY9" fmla="*/ 1814512 h 1814512"/>
                  <a:gd name="connsiteX10" fmla="*/ 254800 w 1885952"/>
                  <a:gd name="connsiteY10" fmla="*/ 1814512 h 1814512"/>
                  <a:gd name="connsiteX11" fmla="*/ 1 w 1885952"/>
                  <a:gd name="connsiteY11" fmla="*/ 1559713 h 1814512"/>
                  <a:gd name="connsiteX12" fmla="*/ 1 w 1885952"/>
                  <a:gd name="connsiteY12" fmla="*/ 628663 h 1814512"/>
                  <a:gd name="connsiteX13" fmla="*/ 0 w 1885952"/>
                  <a:gd name="connsiteY13" fmla="*/ 628650 h 1814512"/>
                  <a:gd name="connsiteX14" fmla="*/ 1 w 1885952"/>
                  <a:gd name="connsiteY14" fmla="*/ 628637 h 1814512"/>
                  <a:gd name="connsiteX15" fmla="*/ 1 w 1885952"/>
                  <a:gd name="connsiteY15" fmla="*/ 540549 h 1814512"/>
                  <a:gd name="connsiteX16" fmla="*/ 112339 w 1885952"/>
                  <a:gd name="connsiteY16" fmla="*/ 329266 h 1814512"/>
                  <a:gd name="connsiteX17" fmla="*/ 114771 w 1885952"/>
                  <a:gd name="connsiteY17" fmla="*/ 327946 h 1814512"/>
                  <a:gd name="connsiteX18" fmla="*/ 161046 w 1885952"/>
                  <a:gd name="connsiteY18" fmla="*/ 277166 h 1814512"/>
                  <a:gd name="connsiteX19" fmla="*/ 942976 w 1885952"/>
                  <a:gd name="connsiteY19" fmla="*/ 0 h 181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85952" h="1814512">
                    <a:moveTo>
                      <a:pt x="942976" y="0"/>
                    </a:moveTo>
                    <a:cubicBezTo>
                      <a:pt x="1268471" y="0"/>
                      <a:pt x="1555447" y="109944"/>
                      <a:pt x="1724907" y="277166"/>
                    </a:cubicBezTo>
                    <a:lnTo>
                      <a:pt x="1771181" y="327946"/>
                    </a:lnTo>
                    <a:lnTo>
                      <a:pt x="1773613" y="329266"/>
                    </a:lnTo>
                    <a:cubicBezTo>
                      <a:pt x="1841390" y="375055"/>
                      <a:pt x="1885951" y="452598"/>
                      <a:pt x="1885951" y="540549"/>
                    </a:cubicBezTo>
                    <a:lnTo>
                      <a:pt x="1885951" y="628637"/>
                    </a:lnTo>
                    <a:lnTo>
                      <a:pt x="1885952" y="628650"/>
                    </a:lnTo>
                    <a:lnTo>
                      <a:pt x="1885951" y="628664"/>
                    </a:lnTo>
                    <a:lnTo>
                      <a:pt x="1885951" y="1559713"/>
                    </a:lnTo>
                    <a:cubicBezTo>
                      <a:pt x="1885951" y="1700435"/>
                      <a:pt x="1771874" y="1814512"/>
                      <a:pt x="1631152" y="1814512"/>
                    </a:cubicBezTo>
                    <a:lnTo>
                      <a:pt x="254800" y="1814512"/>
                    </a:lnTo>
                    <a:cubicBezTo>
                      <a:pt x="114078" y="1814512"/>
                      <a:pt x="1" y="1700435"/>
                      <a:pt x="1" y="1559713"/>
                    </a:cubicBezTo>
                    <a:lnTo>
                      <a:pt x="1" y="628663"/>
                    </a:lnTo>
                    <a:lnTo>
                      <a:pt x="0" y="628650"/>
                    </a:lnTo>
                    <a:lnTo>
                      <a:pt x="1" y="628637"/>
                    </a:lnTo>
                    <a:lnTo>
                      <a:pt x="1" y="540549"/>
                    </a:lnTo>
                    <a:cubicBezTo>
                      <a:pt x="1" y="452598"/>
                      <a:pt x="44562" y="375055"/>
                      <a:pt x="112339" y="329266"/>
                    </a:cubicBezTo>
                    <a:lnTo>
                      <a:pt x="114771" y="327946"/>
                    </a:lnTo>
                    <a:lnTo>
                      <a:pt x="161046" y="277166"/>
                    </a:lnTo>
                    <a:cubicBezTo>
                      <a:pt x="330505" y="109944"/>
                      <a:pt x="617482" y="0"/>
                      <a:pt x="94297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="" xmlns:a16="http://schemas.microsoft.com/office/drawing/2014/main" id="{607E9611-F0F3-3747-9DC3-5585E4ACC55C}"/>
                </a:ext>
              </a:extLst>
            </p:cNvPr>
            <p:cNvGrpSpPr/>
            <p:nvPr/>
          </p:nvGrpSpPr>
          <p:grpSpPr>
            <a:xfrm>
              <a:off x="7637538" y="2996952"/>
              <a:ext cx="1254942" cy="1604882"/>
              <a:chOff x="1157656" y="1962305"/>
              <a:chExt cx="1885952" cy="2343151"/>
            </a:xfrm>
            <a:solidFill>
              <a:srgbClr val="FA044A"/>
            </a:solidFill>
          </p:grpSpPr>
          <p:sp>
            <p:nvSpPr>
              <p:cNvPr id="24" name="Oval 23">
                <a:extLst>
                  <a:ext uri="{FF2B5EF4-FFF2-40B4-BE49-F238E27FC236}">
                    <a16:creationId xmlns="" xmlns:a16="http://schemas.microsoft.com/office/drawing/2014/main" id="{CC58C96C-7267-5944-8CCA-717BD3B398CD}"/>
                  </a:ext>
                </a:extLst>
              </p:cNvPr>
              <p:cNvSpPr/>
              <p:nvPr/>
            </p:nvSpPr>
            <p:spPr>
              <a:xfrm>
                <a:off x="1600200" y="1962305"/>
                <a:ext cx="985838" cy="985838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="" xmlns:a16="http://schemas.microsoft.com/office/drawing/2014/main" id="{2F104CC1-F420-834A-BB3B-D3A75887E91A}"/>
                  </a:ext>
                </a:extLst>
              </p:cNvPr>
              <p:cNvSpPr/>
              <p:nvPr/>
            </p:nvSpPr>
            <p:spPr>
              <a:xfrm>
                <a:off x="1157656" y="3034195"/>
                <a:ext cx="1885952" cy="1271261"/>
              </a:xfrm>
              <a:custGeom>
                <a:avLst/>
                <a:gdLst>
                  <a:gd name="connsiteX0" fmla="*/ 942976 w 1885952"/>
                  <a:gd name="connsiteY0" fmla="*/ 0 h 1814512"/>
                  <a:gd name="connsiteX1" fmla="*/ 1724907 w 1885952"/>
                  <a:gd name="connsiteY1" fmla="*/ 277166 h 1814512"/>
                  <a:gd name="connsiteX2" fmla="*/ 1771181 w 1885952"/>
                  <a:gd name="connsiteY2" fmla="*/ 327946 h 1814512"/>
                  <a:gd name="connsiteX3" fmla="*/ 1773613 w 1885952"/>
                  <a:gd name="connsiteY3" fmla="*/ 329266 h 1814512"/>
                  <a:gd name="connsiteX4" fmla="*/ 1885951 w 1885952"/>
                  <a:gd name="connsiteY4" fmla="*/ 540549 h 1814512"/>
                  <a:gd name="connsiteX5" fmla="*/ 1885951 w 1885952"/>
                  <a:gd name="connsiteY5" fmla="*/ 628637 h 1814512"/>
                  <a:gd name="connsiteX6" fmla="*/ 1885952 w 1885952"/>
                  <a:gd name="connsiteY6" fmla="*/ 628650 h 1814512"/>
                  <a:gd name="connsiteX7" fmla="*/ 1885951 w 1885952"/>
                  <a:gd name="connsiteY7" fmla="*/ 628664 h 1814512"/>
                  <a:gd name="connsiteX8" fmla="*/ 1885951 w 1885952"/>
                  <a:gd name="connsiteY8" fmla="*/ 1559713 h 1814512"/>
                  <a:gd name="connsiteX9" fmla="*/ 1631152 w 1885952"/>
                  <a:gd name="connsiteY9" fmla="*/ 1814512 h 1814512"/>
                  <a:gd name="connsiteX10" fmla="*/ 254800 w 1885952"/>
                  <a:gd name="connsiteY10" fmla="*/ 1814512 h 1814512"/>
                  <a:gd name="connsiteX11" fmla="*/ 1 w 1885952"/>
                  <a:gd name="connsiteY11" fmla="*/ 1559713 h 1814512"/>
                  <a:gd name="connsiteX12" fmla="*/ 1 w 1885952"/>
                  <a:gd name="connsiteY12" fmla="*/ 628663 h 1814512"/>
                  <a:gd name="connsiteX13" fmla="*/ 0 w 1885952"/>
                  <a:gd name="connsiteY13" fmla="*/ 628650 h 1814512"/>
                  <a:gd name="connsiteX14" fmla="*/ 1 w 1885952"/>
                  <a:gd name="connsiteY14" fmla="*/ 628637 h 1814512"/>
                  <a:gd name="connsiteX15" fmla="*/ 1 w 1885952"/>
                  <a:gd name="connsiteY15" fmla="*/ 540549 h 1814512"/>
                  <a:gd name="connsiteX16" fmla="*/ 112339 w 1885952"/>
                  <a:gd name="connsiteY16" fmla="*/ 329266 h 1814512"/>
                  <a:gd name="connsiteX17" fmla="*/ 114771 w 1885952"/>
                  <a:gd name="connsiteY17" fmla="*/ 327946 h 1814512"/>
                  <a:gd name="connsiteX18" fmla="*/ 161046 w 1885952"/>
                  <a:gd name="connsiteY18" fmla="*/ 277166 h 1814512"/>
                  <a:gd name="connsiteX19" fmla="*/ 942976 w 1885952"/>
                  <a:gd name="connsiteY19" fmla="*/ 0 h 181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85952" h="1814512">
                    <a:moveTo>
                      <a:pt x="942976" y="0"/>
                    </a:moveTo>
                    <a:cubicBezTo>
                      <a:pt x="1268471" y="0"/>
                      <a:pt x="1555447" y="109944"/>
                      <a:pt x="1724907" y="277166"/>
                    </a:cubicBezTo>
                    <a:lnTo>
                      <a:pt x="1771181" y="327946"/>
                    </a:lnTo>
                    <a:lnTo>
                      <a:pt x="1773613" y="329266"/>
                    </a:lnTo>
                    <a:cubicBezTo>
                      <a:pt x="1841390" y="375055"/>
                      <a:pt x="1885951" y="452598"/>
                      <a:pt x="1885951" y="540549"/>
                    </a:cubicBezTo>
                    <a:lnTo>
                      <a:pt x="1885951" y="628637"/>
                    </a:lnTo>
                    <a:lnTo>
                      <a:pt x="1885952" y="628650"/>
                    </a:lnTo>
                    <a:lnTo>
                      <a:pt x="1885951" y="628664"/>
                    </a:lnTo>
                    <a:lnTo>
                      <a:pt x="1885951" y="1559713"/>
                    </a:lnTo>
                    <a:cubicBezTo>
                      <a:pt x="1885951" y="1700435"/>
                      <a:pt x="1771874" y="1814512"/>
                      <a:pt x="1631152" y="1814512"/>
                    </a:cubicBezTo>
                    <a:lnTo>
                      <a:pt x="254800" y="1814512"/>
                    </a:lnTo>
                    <a:cubicBezTo>
                      <a:pt x="114078" y="1814512"/>
                      <a:pt x="1" y="1700435"/>
                      <a:pt x="1" y="1559713"/>
                    </a:cubicBezTo>
                    <a:lnTo>
                      <a:pt x="1" y="628663"/>
                    </a:lnTo>
                    <a:lnTo>
                      <a:pt x="0" y="628650"/>
                    </a:lnTo>
                    <a:lnTo>
                      <a:pt x="1" y="628637"/>
                    </a:lnTo>
                    <a:lnTo>
                      <a:pt x="1" y="540549"/>
                    </a:lnTo>
                    <a:cubicBezTo>
                      <a:pt x="1" y="452598"/>
                      <a:pt x="44562" y="375055"/>
                      <a:pt x="112339" y="329266"/>
                    </a:cubicBezTo>
                    <a:lnTo>
                      <a:pt x="114771" y="327946"/>
                    </a:lnTo>
                    <a:lnTo>
                      <a:pt x="161046" y="277166"/>
                    </a:lnTo>
                    <a:cubicBezTo>
                      <a:pt x="330505" y="109944"/>
                      <a:pt x="617482" y="0"/>
                      <a:pt x="94297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804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9592" y="1628800"/>
            <a:ext cx="77768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       วิเคราะห์</a:t>
            </a:r>
            <a:r>
              <a:rPr lang="th-TH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การกระทำต่อไปนี้ แล้วเขียนเครื่องหมาย </a:t>
            </a:r>
            <a:r>
              <a:rPr lang="en-US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✓ </a:t>
            </a:r>
            <a:r>
              <a:rPr lang="th-TH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ในส่วนที่เกี่ยวข้องกับการทำงาน ได้แก่ หน่วยควบคุม </a:t>
            </a:r>
            <a:r>
              <a:rPr lang="en-US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(Control Unit: CU)  </a:t>
            </a:r>
            <a:endParaRPr lang="th-TH" b="1" dirty="0" smtClean="0">
              <a:latin typeface="TH Niramit AS" panose="02000506000000020004" pitchFamily="2" charset="-34"/>
              <a:ea typeface="TH SarabunPSK" panose="020B0500040200020003" pitchFamily="34" charset="-34"/>
              <a:cs typeface="TH Niramit AS" panose="02000506000000020004" pitchFamily="2" charset="-34"/>
            </a:endParaRPr>
          </a:p>
          <a:p>
            <a:r>
              <a:rPr lang="th-TH" b="1" dirty="0" smtClean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หน่วย</a:t>
            </a:r>
            <a:r>
              <a:rPr lang="th-TH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คำนวณและตรรกะ </a:t>
            </a:r>
            <a:r>
              <a:rPr lang="en-US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(Arithmetic Logic Unit: ALU) </a:t>
            </a:r>
            <a:r>
              <a:rPr lang="th-TH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หน่วยความจำ </a:t>
            </a:r>
            <a:r>
              <a:rPr lang="en-US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(memory unit) </a:t>
            </a:r>
            <a:r>
              <a:rPr lang="th-TH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หน่วยรับเข้า </a:t>
            </a:r>
            <a:r>
              <a:rPr lang="en-US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(input unit) </a:t>
            </a:r>
            <a:r>
              <a:rPr lang="th-TH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หน่วยส่งออก </a:t>
            </a:r>
            <a:r>
              <a:rPr lang="en-US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(output unit)</a:t>
            </a:r>
            <a:endParaRPr lang="th-TH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691680" y="728700"/>
            <a:ext cx="3888432" cy="792088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ใบกิจกรรมที่ 13.2 </a:t>
            </a:r>
            <a:endParaRPr lang="th-TH" sz="32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4" name="Picture 2" descr="C:\Users\tkron\Downloads\pic-actPowerCSM1\bee-forestgreen-300px.png">
            <a:extLst>
              <a:ext uri="{FF2B5EF4-FFF2-40B4-BE49-F238E27FC236}">
                <a16:creationId xmlns="" xmlns:a16="http://schemas.microsoft.com/office/drawing/2014/main" id="{620209EF-149A-0144-B575-DD3C4BA6DB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840" b="90608" l="9945" r="89503">
                        <a14:foregroundMark x1="57459" y1="31492" x2="57459" y2="31492"/>
                        <a14:foregroundMark x1="70718" y1="9392" x2="70718" y2="9392"/>
                        <a14:foregroundMark x1="72928" y1="38122" x2="72928" y2="38122"/>
                        <a14:foregroundMark x1="76796" y1="36464" x2="76796" y2="36464"/>
                        <a14:foregroundMark x1="88398" y1="74033" x2="88398" y2="74033"/>
                        <a14:foregroundMark x1="86188" y1="90608" x2="86188" y2="90608"/>
                        <a14:foregroundMark x1="17127" y1="34254" x2="17127" y2="34254"/>
                        <a14:foregroundMark x1="45856" y1="12155" x2="45856" y2="12155"/>
                        <a14:foregroundMark x1="71823" y1="41436" x2="71823" y2="414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404664"/>
            <a:ext cx="864096" cy="8640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327718"/>
              </p:ext>
            </p:extLst>
          </p:nvPr>
        </p:nvGraphicFramePr>
        <p:xfrm>
          <a:off x="624362" y="3789040"/>
          <a:ext cx="8064896" cy="1971040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562370"/>
                <a:gridCol w="3398070"/>
                <a:gridCol w="648072"/>
                <a:gridCol w="720080"/>
                <a:gridCol w="1080120"/>
                <a:gridCol w="735942"/>
                <a:gridCol w="920242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ข้อ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การกระทำ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CU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ALU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Memory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Input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</a:t>
                      </a:r>
                      <a:r>
                        <a:rPr lang="en-US" sz="2400" b="1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Output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นำคำสั่ง </a:t>
                      </a:r>
                      <a:r>
                        <a:rPr lang="en-US" sz="2400" b="1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(fetch) </a:t>
                      </a:r>
                      <a:r>
                        <a:rPr lang="th-TH" sz="2400" b="1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ที่ </a:t>
                      </a:r>
                      <a:r>
                        <a:rPr lang="en-US" sz="2400" b="1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  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ถอดรหัสคำสั่ง </a:t>
                      </a:r>
                      <a:r>
                        <a:rPr lang="en-US" sz="2400" b="1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(decode) </a:t>
                      </a:r>
                      <a:r>
                        <a:rPr lang="th-TH" sz="2400" b="1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ที่ </a:t>
                      </a:r>
                      <a:r>
                        <a:rPr lang="en-US" sz="2400" b="1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  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กระทำการ </a:t>
                      </a: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(execute) </a:t>
                      </a:r>
                      <a:r>
                        <a:rPr lang="th-TH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คำสั่งที่ </a:t>
                      </a: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3968" y="1124744"/>
            <a:ext cx="4649350" cy="224676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marL="449580">
              <a:spcAft>
                <a:spcPts val="0"/>
              </a:spcAft>
            </a:pPr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a ←  </a:t>
            </a:r>
            <a:r>
              <a:rPr lang="th-TH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รับค่าตัวเลขจากคีย์บอร์ด   </a:t>
            </a:r>
            <a:r>
              <a:rPr lang="en-US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#1</a:t>
            </a:r>
          </a:p>
          <a:p>
            <a:pPr marL="449580">
              <a:spcAft>
                <a:spcPts val="0"/>
              </a:spcAft>
            </a:pPr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b ←  </a:t>
            </a:r>
            <a:r>
              <a:rPr lang="th-TH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รับค่าตัวเลขจากคีย์บอร์ด   </a:t>
            </a:r>
            <a:r>
              <a:rPr lang="en-US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#2</a:t>
            </a:r>
          </a:p>
          <a:p>
            <a:pPr marL="449580">
              <a:spcAft>
                <a:spcPts val="0"/>
              </a:spcAft>
            </a:pPr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c ←  a * </a:t>
            </a:r>
            <a:r>
              <a:rPr lang="en-US" b="1" dirty="0" smtClean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b </a:t>
            </a:r>
            <a:r>
              <a:rPr lang="en-US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#3</a:t>
            </a:r>
            <a:endParaRPr lang="en-US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marL="449580">
              <a:spcAft>
                <a:spcPts val="0"/>
              </a:spcAft>
            </a:pPr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c ←  c / </a:t>
            </a:r>
            <a:r>
              <a:rPr lang="en-US" b="1" dirty="0" smtClean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2  </a:t>
            </a:r>
            <a:r>
              <a:rPr lang="en-US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#4</a:t>
            </a:r>
            <a:endParaRPr lang="en-US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marL="449580">
              <a:spcAft>
                <a:spcPts val="0"/>
              </a:spcAft>
            </a:pPr>
            <a:r>
              <a:rPr lang="th-TH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แสดงผล </a:t>
            </a:r>
            <a:r>
              <a:rPr lang="en-US" b="1" dirty="0" smtClean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c   </a:t>
            </a:r>
            <a:r>
              <a:rPr lang="en-US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#5</a:t>
            </a:r>
            <a:endParaRPr lang="en-US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604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Diagonal Corner Rectangle 1"/>
          <p:cNvSpPr/>
          <p:nvPr/>
        </p:nvSpPr>
        <p:spPr>
          <a:xfrm rot="1560887">
            <a:off x="6406971" y="433374"/>
            <a:ext cx="2656230" cy="982041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6000" b="1" dirty="0" err="1" smtClean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Answer</a:t>
            </a:r>
            <a:endParaRPr lang="th-TH" sz="6000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504634"/>
              </p:ext>
            </p:extLst>
          </p:nvPr>
        </p:nvGraphicFramePr>
        <p:xfrm>
          <a:off x="611560" y="1586448"/>
          <a:ext cx="8064896" cy="4434840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562370"/>
                <a:gridCol w="3398070"/>
                <a:gridCol w="648072"/>
                <a:gridCol w="720080"/>
                <a:gridCol w="1080120"/>
                <a:gridCol w="735942"/>
                <a:gridCol w="920242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ข้อ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การกระทำ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CU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ALU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Memory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Input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</a:t>
                      </a:r>
                      <a:r>
                        <a:rPr lang="en-US" sz="2400" b="1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Output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นำคำสั่ง </a:t>
                      </a:r>
                      <a:r>
                        <a:rPr lang="en-US" sz="2400" b="1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(fetch) </a:t>
                      </a:r>
                      <a:r>
                        <a:rPr lang="th-TH" sz="2400" b="1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ที่ </a:t>
                      </a:r>
                      <a:r>
                        <a:rPr lang="en-US" sz="2400" b="1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  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ถอดรหัสคำสั่ง </a:t>
                      </a:r>
                      <a:r>
                        <a:rPr lang="en-US" sz="2400" b="1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(decode) </a:t>
                      </a:r>
                      <a:r>
                        <a:rPr lang="th-TH" sz="2400" b="1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ที่ </a:t>
                      </a:r>
                      <a:r>
                        <a:rPr lang="en-US" sz="2400" b="1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  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กระทำการ </a:t>
                      </a: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(execute) </a:t>
                      </a:r>
                      <a:r>
                        <a:rPr lang="th-TH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คำสั่งที่ </a:t>
                      </a: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en-US" sz="2400" b="1" kern="120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4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th-TH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นำคำสั่ง </a:t>
                      </a:r>
                      <a:r>
                        <a:rPr kumimoji="0" lang="en-US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(fetch) </a:t>
                      </a:r>
                      <a:r>
                        <a:rPr kumimoji="0" lang="th-TH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ที่ </a:t>
                      </a:r>
                      <a:r>
                        <a:rPr kumimoji="0" lang="en-US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2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en-US" sz="2400" b="1" kern="120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5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th-TH" sz="2400" b="1" kern="120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ถอดรหัสคำสั่ง </a:t>
                      </a:r>
                      <a:r>
                        <a:rPr kumimoji="0" lang="en-US" sz="2400" b="1" kern="120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(decode) </a:t>
                      </a:r>
                      <a:r>
                        <a:rPr kumimoji="0" lang="th-TH" sz="2400" b="1" kern="120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ที่ </a:t>
                      </a:r>
                      <a:r>
                        <a:rPr kumimoji="0" lang="en-US" sz="2400" b="1" kern="120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2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en-US" sz="2400" b="1" kern="120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6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th-TH" sz="2400" b="1" kern="120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กระทำการ </a:t>
                      </a:r>
                      <a:r>
                        <a:rPr kumimoji="0" lang="en-US" sz="2400" b="1" kern="120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(execute) </a:t>
                      </a:r>
                      <a:r>
                        <a:rPr kumimoji="0" lang="th-TH" sz="2400" b="1" kern="120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คำสั่งที่ </a:t>
                      </a:r>
                      <a:r>
                        <a:rPr kumimoji="0" lang="en-US" sz="2400" b="1" kern="120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2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en-US" sz="2400" b="1" kern="120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7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th-TH" sz="2400" b="1" kern="120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นำคำสั่ง </a:t>
                      </a:r>
                      <a:r>
                        <a:rPr kumimoji="0" lang="en-US" sz="2400" b="1" kern="120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(fetch) </a:t>
                      </a:r>
                      <a:r>
                        <a:rPr kumimoji="0" lang="th-TH" sz="2400" b="1" kern="120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ที่ </a:t>
                      </a:r>
                      <a:r>
                        <a:rPr kumimoji="0" lang="en-US" sz="2400" b="1" kern="120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3 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en-US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8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th-TH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ถอดรหัสคำสั่ง </a:t>
                      </a:r>
                      <a:r>
                        <a:rPr kumimoji="0" lang="en-US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(decode) </a:t>
                      </a:r>
                      <a:r>
                        <a:rPr kumimoji="0" lang="th-TH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ที่ </a:t>
                      </a:r>
                      <a:r>
                        <a:rPr kumimoji="0" lang="en-US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3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716016" y="206084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5" name="Rectangle 4"/>
          <p:cNvSpPr/>
          <p:nvPr/>
        </p:nvSpPr>
        <p:spPr>
          <a:xfrm>
            <a:off x="6228184" y="2060848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6" name="TextBox 5"/>
          <p:cNvSpPr txBox="1"/>
          <p:nvPr/>
        </p:nvSpPr>
        <p:spPr>
          <a:xfrm>
            <a:off x="4694094" y="2636912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7" name="Rectangle 6"/>
          <p:cNvSpPr/>
          <p:nvPr/>
        </p:nvSpPr>
        <p:spPr>
          <a:xfrm>
            <a:off x="6206262" y="2636912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8" name="TextBox 7"/>
          <p:cNvSpPr txBox="1"/>
          <p:nvPr/>
        </p:nvSpPr>
        <p:spPr>
          <a:xfrm>
            <a:off x="4683133" y="3103034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9" name="Rectangle 8"/>
          <p:cNvSpPr/>
          <p:nvPr/>
        </p:nvSpPr>
        <p:spPr>
          <a:xfrm>
            <a:off x="6195301" y="3103034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10" name="TextBox 9"/>
          <p:cNvSpPr txBox="1"/>
          <p:nvPr/>
        </p:nvSpPr>
        <p:spPr>
          <a:xfrm>
            <a:off x="4683133" y="356915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11" name="Rectangle 10"/>
          <p:cNvSpPr/>
          <p:nvPr/>
        </p:nvSpPr>
        <p:spPr>
          <a:xfrm>
            <a:off x="6195301" y="3569156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12" name="TextBox 11"/>
          <p:cNvSpPr txBox="1"/>
          <p:nvPr/>
        </p:nvSpPr>
        <p:spPr>
          <a:xfrm>
            <a:off x="4694094" y="409237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13" name="Rectangle 12"/>
          <p:cNvSpPr/>
          <p:nvPr/>
        </p:nvSpPr>
        <p:spPr>
          <a:xfrm>
            <a:off x="6206262" y="4092376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14" name="TextBox 13"/>
          <p:cNvSpPr txBox="1"/>
          <p:nvPr/>
        </p:nvSpPr>
        <p:spPr>
          <a:xfrm>
            <a:off x="4683133" y="455849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15" name="Rectangle 14"/>
          <p:cNvSpPr/>
          <p:nvPr/>
        </p:nvSpPr>
        <p:spPr>
          <a:xfrm>
            <a:off x="6195301" y="4558498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16" name="TextBox 15"/>
          <p:cNvSpPr txBox="1"/>
          <p:nvPr/>
        </p:nvSpPr>
        <p:spPr>
          <a:xfrm>
            <a:off x="4716016" y="508171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17" name="Rectangle 16"/>
          <p:cNvSpPr/>
          <p:nvPr/>
        </p:nvSpPr>
        <p:spPr>
          <a:xfrm>
            <a:off x="6228184" y="5081718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18" name="TextBox 17"/>
          <p:cNvSpPr txBox="1"/>
          <p:nvPr/>
        </p:nvSpPr>
        <p:spPr>
          <a:xfrm>
            <a:off x="4716016" y="554784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19" name="Rectangle 18"/>
          <p:cNvSpPr/>
          <p:nvPr/>
        </p:nvSpPr>
        <p:spPr>
          <a:xfrm>
            <a:off x="6228184" y="5547840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20" name="TextBox 19"/>
          <p:cNvSpPr txBox="1"/>
          <p:nvPr/>
        </p:nvSpPr>
        <p:spPr>
          <a:xfrm>
            <a:off x="7164288" y="2613265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21" name="TextBox 20"/>
          <p:cNvSpPr txBox="1"/>
          <p:nvPr/>
        </p:nvSpPr>
        <p:spPr>
          <a:xfrm>
            <a:off x="7164288" y="3103034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22" name="TextBox 21"/>
          <p:cNvSpPr txBox="1"/>
          <p:nvPr/>
        </p:nvSpPr>
        <p:spPr>
          <a:xfrm>
            <a:off x="7164288" y="4064451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23" name="TextBox 22"/>
          <p:cNvSpPr txBox="1"/>
          <p:nvPr/>
        </p:nvSpPr>
        <p:spPr>
          <a:xfrm>
            <a:off x="7148707" y="455849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24" name="TextBox 23"/>
          <p:cNvSpPr txBox="1"/>
          <p:nvPr/>
        </p:nvSpPr>
        <p:spPr>
          <a:xfrm>
            <a:off x="5329583" y="554784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55577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Diagonal Corner Rectangle 1"/>
          <p:cNvSpPr/>
          <p:nvPr/>
        </p:nvSpPr>
        <p:spPr>
          <a:xfrm rot="1560887">
            <a:off x="6406971" y="433374"/>
            <a:ext cx="2656230" cy="982041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6000" b="1" dirty="0" err="1" smtClean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Answer</a:t>
            </a:r>
            <a:endParaRPr lang="th-TH" sz="6000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420565"/>
              </p:ext>
            </p:extLst>
          </p:nvPr>
        </p:nvGraphicFramePr>
        <p:xfrm>
          <a:off x="611560" y="1839176"/>
          <a:ext cx="8064896" cy="4326128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562370"/>
                <a:gridCol w="3398070"/>
                <a:gridCol w="648072"/>
                <a:gridCol w="720080"/>
                <a:gridCol w="1080120"/>
                <a:gridCol w="735942"/>
                <a:gridCol w="920242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ข้อ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การกระทำ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CU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ALU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Memory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Input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</a:t>
                      </a:r>
                      <a:r>
                        <a:rPr lang="en-US" sz="2400" b="1" dirty="0" smtClean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Output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489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9</a:t>
                      </a:r>
                      <a:endParaRPr lang="en-US" sz="1600" b="1">
                        <a:effectLst/>
                        <a:latin typeface="TH Niramit AS" panose="02000506000000020004" pitchFamily="2" charset="-34"/>
                        <a:ea typeface="Arial" panose="020B0604020202020204" pitchFamily="34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กระทำการ (</a:t>
                      </a:r>
                      <a:r>
                        <a:rPr lang="th-TH" sz="2400" b="1" dirty="0" err="1"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execute</a:t>
                      </a:r>
                      <a:r>
                        <a:rPr lang="th-TH" sz="2400" b="1" dirty="0"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) คำสั่งที่ 3</a:t>
                      </a:r>
                      <a:endParaRPr lang="en-US" sz="1600" b="1" dirty="0">
                        <a:effectLst/>
                        <a:latin typeface="TH Niramit AS" panose="02000506000000020004" pitchFamily="2" charset="-34"/>
                        <a:ea typeface="Arial" panose="020B0604020202020204" pitchFamily="34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10</a:t>
                      </a:r>
                      <a:endParaRPr lang="en-US" sz="1600" b="1">
                        <a:effectLst/>
                        <a:latin typeface="TH Niramit AS" panose="02000506000000020004" pitchFamily="2" charset="-34"/>
                        <a:ea typeface="Arial" panose="020B0604020202020204" pitchFamily="34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นำคำสั่ง (fetch) ที่ 4  </a:t>
                      </a:r>
                      <a:endParaRPr lang="en-US" sz="1600" b="1">
                        <a:effectLst/>
                        <a:latin typeface="TH Niramit AS" panose="02000506000000020004" pitchFamily="2" charset="-34"/>
                        <a:ea typeface="Arial" panose="020B0604020202020204" pitchFamily="34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11</a:t>
                      </a:r>
                      <a:endParaRPr lang="en-US" sz="1600" b="1">
                        <a:effectLst/>
                        <a:latin typeface="TH Niramit AS" panose="02000506000000020004" pitchFamily="2" charset="-34"/>
                        <a:ea typeface="Arial" panose="020B0604020202020204" pitchFamily="34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ถอดรหัสคำสั่ง (decode) ที่ 4  </a:t>
                      </a:r>
                      <a:endParaRPr lang="en-US" sz="1600" b="1">
                        <a:effectLst/>
                        <a:latin typeface="TH Niramit AS" panose="02000506000000020004" pitchFamily="2" charset="-34"/>
                        <a:ea typeface="Arial" panose="020B0604020202020204" pitchFamily="34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12</a:t>
                      </a:r>
                      <a:endParaRPr lang="en-US" sz="1600" b="1">
                        <a:effectLst/>
                        <a:latin typeface="TH Niramit AS" panose="02000506000000020004" pitchFamily="2" charset="-34"/>
                        <a:ea typeface="Arial" panose="020B0604020202020204" pitchFamily="34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กระทำการ (execute) คำสั่งที่ 4</a:t>
                      </a:r>
                      <a:endParaRPr lang="en-US" sz="1600" b="1">
                        <a:effectLst/>
                        <a:latin typeface="TH Niramit AS" panose="02000506000000020004" pitchFamily="2" charset="-34"/>
                        <a:ea typeface="Arial" panose="020B0604020202020204" pitchFamily="34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13</a:t>
                      </a:r>
                      <a:endParaRPr lang="en-US" sz="1600" b="1">
                        <a:effectLst/>
                        <a:latin typeface="TH Niramit AS" panose="02000506000000020004" pitchFamily="2" charset="-34"/>
                        <a:ea typeface="Arial" panose="020B0604020202020204" pitchFamily="34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นำคำสั่ง (fetch) ที่ 5 </a:t>
                      </a:r>
                      <a:endParaRPr lang="en-US" sz="1600" b="1">
                        <a:effectLst/>
                        <a:latin typeface="TH Niramit AS" panose="02000506000000020004" pitchFamily="2" charset="-34"/>
                        <a:ea typeface="Arial" panose="020B0604020202020204" pitchFamily="34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14</a:t>
                      </a:r>
                      <a:endParaRPr lang="en-US" sz="1600" b="1">
                        <a:effectLst/>
                        <a:latin typeface="TH Niramit AS" panose="02000506000000020004" pitchFamily="2" charset="-34"/>
                        <a:ea typeface="Arial" panose="020B0604020202020204" pitchFamily="34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ถอดรหัสคำสั่ง (decode) ที่ 4 5</a:t>
                      </a:r>
                      <a:endParaRPr lang="en-US" sz="1600" b="1">
                        <a:effectLst/>
                        <a:latin typeface="TH Niramit AS" panose="02000506000000020004" pitchFamily="2" charset="-34"/>
                        <a:ea typeface="Arial" panose="020B0604020202020204" pitchFamily="34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15</a:t>
                      </a:r>
                      <a:endParaRPr lang="en-US" sz="1600" b="1" dirty="0">
                        <a:effectLst/>
                        <a:latin typeface="TH Niramit AS" panose="02000506000000020004" pitchFamily="2" charset="-34"/>
                        <a:ea typeface="Arial" panose="020B0604020202020204" pitchFamily="34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กระทำการ (</a:t>
                      </a:r>
                      <a:r>
                        <a:rPr lang="th-TH" sz="2400" b="1" dirty="0" err="1"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execute</a:t>
                      </a:r>
                      <a:r>
                        <a:rPr lang="th-TH" sz="2400" b="1" dirty="0"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) คำสั่งที่ 5</a:t>
                      </a:r>
                      <a:endParaRPr lang="en-US" sz="1600" b="1" dirty="0">
                        <a:effectLst/>
                        <a:latin typeface="TH Niramit AS" panose="02000506000000020004" pitchFamily="2" charset="-34"/>
                        <a:ea typeface="Arial" panose="020B0604020202020204" pitchFamily="34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effectLst/>
                        <a:latin typeface="TH Niramit AS" panose="02000506000000020004" pitchFamily="2" charset="-34"/>
                        <a:ea typeface="Times New Roman" panose="02020603050405020304" pitchFamily="18" charset="0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716016" y="2401724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5" name="Rectangle 4"/>
          <p:cNvSpPr/>
          <p:nvPr/>
        </p:nvSpPr>
        <p:spPr>
          <a:xfrm>
            <a:off x="6228184" y="2401724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6" name="TextBox 5"/>
          <p:cNvSpPr txBox="1"/>
          <p:nvPr/>
        </p:nvSpPr>
        <p:spPr>
          <a:xfrm>
            <a:off x="4694094" y="297778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7" name="Rectangle 6"/>
          <p:cNvSpPr/>
          <p:nvPr/>
        </p:nvSpPr>
        <p:spPr>
          <a:xfrm>
            <a:off x="6206262" y="2977788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8" name="TextBox 7"/>
          <p:cNvSpPr txBox="1"/>
          <p:nvPr/>
        </p:nvSpPr>
        <p:spPr>
          <a:xfrm>
            <a:off x="4683133" y="350100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9" name="Rectangle 8"/>
          <p:cNvSpPr/>
          <p:nvPr/>
        </p:nvSpPr>
        <p:spPr>
          <a:xfrm>
            <a:off x="6195301" y="3501008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10" name="TextBox 9"/>
          <p:cNvSpPr txBox="1"/>
          <p:nvPr/>
        </p:nvSpPr>
        <p:spPr>
          <a:xfrm>
            <a:off x="4683133" y="4057514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11" name="Rectangle 10"/>
          <p:cNvSpPr/>
          <p:nvPr/>
        </p:nvSpPr>
        <p:spPr>
          <a:xfrm>
            <a:off x="6195301" y="4057514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12" name="TextBox 11"/>
          <p:cNvSpPr txBox="1"/>
          <p:nvPr/>
        </p:nvSpPr>
        <p:spPr>
          <a:xfrm>
            <a:off x="4694094" y="4580734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13" name="Rectangle 12"/>
          <p:cNvSpPr/>
          <p:nvPr/>
        </p:nvSpPr>
        <p:spPr>
          <a:xfrm>
            <a:off x="6206262" y="4580734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14" name="TextBox 13"/>
          <p:cNvSpPr txBox="1"/>
          <p:nvPr/>
        </p:nvSpPr>
        <p:spPr>
          <a:xfrm>
            <a:off x="4683133" y="5085184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15" name="Rectangle 14"/>
          <p:cNvSpPr/>
          <p:nvPr/>
        </p:nvSpPr>
        <p:spPr>
          <a:xfrm>
            <a:off x="6195301" y="5085184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16" name="TextBox 15"/>
          <p:cNvSpPr txBox="1"/>
          <p:nvPr/>
        </p:nvSpPr>
        <p:spPr>
          <a:xfrm>
            <a:off x="4716016" y="5642084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17" name="Rectangle 16"/>
          <p:cNvSpPr/>
          <p:nvPr/>
        </p:nvSpPr>
        <p:spPr>
          <a:xfrm>
            <a:off x="6228184" y="5642084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18" name="TextBox 17"/>
          <p:cNvSpPr txBox="1"/>
          <p:nvPr/>
        </p:nvSpPr>
        <p:spPr>
          <a:xfrm>
            <a:off x="5364088" y="2389539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19" name="TextBox 18"/>
          <p:cNvSpPr txBox="1"/>
          <p:nvPr/>
        </p:nvSpPr>
        <p:spPr>
          <a:xfrm>
            <a:off x="5393533" y="350100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20" name="TextBox 19"/>
          <p:cNvSpPr txBox="1"/>
          <p:nvPr/>
        </p:nvSpPr>
        <p:spPr>
          <a:xfrm>
            <a:off x="5362369" y="402422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21" name="TextBox 20"/>
          <p:cNvSpPr txBox="1"/>
          <p:nvPr/>
        </p:nvSpPr>
        <p:spPr>
          <a:xfrm>
            <a:off x="8028384" y="5087641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  <p:sp>
        <p:nvSpPr>
          <p:cNvPr id="22" name="TextBox 21"/>
          <p:cNvSpPr txBox="1"/>
          <p:nvPr/>
        </p:nvSpPr>
        <p:spPr>
          <a:xfrm>
            <a:off x="7996706" y="5642084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✓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6027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nip Diagonal Corner Rectangle 2"/>
          <p:cNvSpPr/>
          <p:nvPr/>
        </p:nvSpPr>
        <p:spPr>
          <a:xfrm rot="1560887">
            <a:off x="6406971" y="433374"/>
            <a:ext cx="2656230" cy="982041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6000" b="1" dirty="0" err="1" smtClean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Answer</a:t>
            </a:r>
            <a:endParaRPr lang="th-TH" sz="6000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19528" y="1620089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b="1" dirty="0" smtClean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เมื่อผู้ใช้ป้อนค่า </a:t>
            </a:r>
            <a:r>
              <a:rPr lang="en-US" sz="3200" b="1" dirty="0" smtClean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6 </a:t>
            </a:r>
            <a:r>
              <a:rPr lang="th-TH" sz="3200" b="1" dirty="0" smtClean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และ </a:t>
            </a:r>
            <a:r>
              <a:rPr lang="en-US" sz="3200" b="1" dirty="0" smtClean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8</a:t>
            </a:r>
            <a:endParaRPr lang="th-TH" sz="32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99592" y="2409850"/>
            <a:ext cx="784887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●"/>
            </a:pPr>
            <a:r>
              <a:rPr lang="th-TH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เมื่อกระทำคำสั่งที่ </a:t>
            </a:r>
            <a:r>
              <a:rPr lang="en-US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1 </a:t>
            </a:r>
            <a:r>
              <a:rPr lang="th-TH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เสร็จแล้ว </a:t>
            </a:r>
            <a:r>
              <a:rPr lang="en-US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a </a:t>
            </a:r>
            <a:r>
              <a:rPr lang="th-TH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มีค่า</a:t>
            </a:r>
            <a:r>
              <a:rPr lang="en-US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………………………..</a:t>
            </a:r>
            <a:endParaRPr lang="en-US" sz="32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marL="342900" lvl="0" indent="-342900">
              <a:buFont typeface="Arial" panose="020B0604020202020204" pitchFamily="34" charset="0"/>
              <a:buChar char="●"/>
            </a:pPr>
            <a:r>
              <a:rPr lang="th-TH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เมื่อกระทำคำสั่งที่ </a:t>
            </a:r>
            <a:r>
              <a:rPr lang="en-US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2 </a:t>
            </a:r>
            <a:r>
              <a:rPr lang="th-TH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เสร็จแล้ว </a:t>
            </a:r>
            <a:r>
              <a:rPr lang="en-US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b </a:t>
            </a:r>
            <a:r>
              <a:rPr lang="th-TH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มีค่า</a:t>
            </a:r>
            <a:r>
              <a:rPr lang="en-US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…</a:t>
            </a:r>
            <a:r>
              <a:rPr lang="en-US" sz="3200" b="1" dirty="0" smtClean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…..…</a:t>
            </a:r>
            <a:r>
              <a:rPr lang="en-US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……………..</a:t>
            </a:r>
            <a:endParaRPr lang="en-US" sz="32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marL="342900" lvl="0" indent="-342900">
              <a:buFont typeface="Arial" panose="020B0604020202020204" pitchFamily="34" charset="0"/>
              <a:buChar char="●"/>
            </a:pPr>
            <a:r>
              <a:rPr lang="th-TH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เมื่อกระทำคำสั่งที่ </a:t>
            </a:r>
            <a:r>
              <a:rPr lang="en-US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3 </a:t>
            </a:r>
            <a:r>
              <a:rPr lang="th-TH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เสร็จแล้ว </a:t>
            </a:r>
            <a:r>
              <a:rPr lang="en-US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a</a:t>
            </a:r>
            <a:r>
              <a:rPr lang="en-US" sz="3200" b="1" dirty="0" smtClean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 </a:t>
            </a:r>
            <a:r>
              <a:rPr lang="th-TH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มีค่า</a:t>
            </a:r>
            <a:r>
              <a:rPr lang="en-US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……</a:t>
            </a:r>
            <a:r>
              <a:rPr lang="en-US" sz="3200" b="1" dirty="0" smtClean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…..…</a:t>
            </a:r>
            <a:r>
              <a:rPr lang="en-US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…………..</a:t>
            </a:r>
            <a:endParaRPr lang="en-US" sz="32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marL="342900" lvl="0" indent="-342900">
              <a:buFont typeface="Arial" panose="020B0604020202020204" pitchFamily="34" charset="0"/>
              <a:buChar char="●"/>
            </a:pPr>
            <a:r>
              <a:rPr lang="th-TH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เมื่อกระทำคำสั่งที่ </a:t>
            </a:r>
            <a:r>
              <a:rPr lang="en-US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4 </a:t>
            </a:r>
            <a:r>
              <a:rPr lang="th-TH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เสร็จแล้ว </a:t>
            </a:r>
            <a:r>
              <a:rPr lang="en-US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c </a:t>
            </a:r>
            <a:r>
              <a:rPr lang="th-TH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มีค่า</a:t>
            </a:r>
            <a:r>
              <a:rPr lang="en-US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………</a:t>
            </a:r>
            <a:r>
              <a:rPr lang="en-US" sz="3200" b="1" dirty="0" smtClean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…..…</a:t>
            </a:r>
            <a:r>
              <a:rPr lang="en-US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………..</a:t>
            </a:r>
            <a:endParaRPr lang="en-US" sz="32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marL="342900" lvl="0" indent="-342900">
              <a:buFont typeface="Arial" panose="020B0604020202020204" pitchFamily="34" charset="0"/>
              <a:buChar char="●"/>
            </a:pPr>
            <a:r>
              <a:rPr lang="th-TH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เมื่อกระทำคำสั่งที่ </a:t>
            </a:r>
            <a:r>
              <a:rPr lang="en-US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5 </a:t>
            </a:r>
            <a:r>
              <a:rPr lang="th-TH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เสร็จแล้ว หน้าจอแสดง</a:t>
            </a:r>
            <a:r>
              <a:rPr lang="th-TH" sz="3200" b="1" dirty="0" smtClean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ค่า</a:t>
            </a:r>
          </a:p>
          <a:p>
            <a:pPr lvl="0"/>
            <a:endParaRPr lang="th-TH" sz="3200" b="1" dirty="0">
              <a:latin typeface="TH Niramit AS" panose="02000506000000020004" pitchFamily="2" charset="-34"/>
              <a:ea typeface="TH SarabunPSK" panose="020B0500040200020003" pitchFamily="34" charset="-34"/>
              <a:cs typeface="TH Niramit AS" panose="02000506000000020004" pitchFamily="2" charset="-34"/>
            </a:endParaRPr>
          </a:p>
          <a:p>
            <a:pPr lvl="0"/>
            <a:r>
              <a:rPr lang="th-TH" sz="3200" b="1" dirty="0" smtClean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   </a:t>
            </a:r>
            <a:r>
              <a:rPr lang="en-US" sz="3200" b="1" dirty="0" smtClean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…………………………………………………………………………..</a:t>
            </a:r>
            <a:endParaRPr lang="en-US" sz="3200" b="1" u="none" strike="noStrike" dirty="0">
              <a:effectLst/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60232" y="2204864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6</a:t>
            </a:r>
            <a:endParaRPr lang="th-TH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6660232" y="2724333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8</a:t>
            </a:r>
            <a:endParaRPr lang="th-TH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6623470" y="3212976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6</a:t>
            </a:r>
            <a:endParaRPr lang="th-TH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6552220" y="3751598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24</a:t>
            </a:r>
            <a:endParaRPr lang="th-TH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5157192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24</a:t>
            </a:r>
            <a:endParaRPr lang="th-TH" sz="3600" dirty="0"/>
          </a:p>
        </p:txBody>
      </p:sp>
    </p:spTree>
    <p:extLst>
      <p:ext uri="{BB962C8B-B14F-4D97-AF65-F5344CB8AC3E}">
        <p14:creationId xmlns:p14="http://schemas.microsoft.com/office/powerpoint/2010/main" val="1971693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860032" y="2636912"/>
            <a:ext cx="3600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จับคู่</a:t>
            </a:r>
            <a:r>
              <a:rPr lang="th-TH" sz="40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กัน </a:t>
            </a:r>
          </a:p>
          <a:p>
            <a:r>
              <a:rPr lang="th-TH" sz="40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ทำ</a:t>
            </a:r>
            <a:r>
              <a:rPr lang="th-TH" sz="40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ใบกิจกรรมที่ </a:t>
            </a:r>
            <a:r>
              <a:rPr lang="en-US" sz="40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13.3 </a:t>
            </a:r>
            <a:r>
              <a:rPr lang="th-TH" sz="40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เจาะลึก</a:t>
            </a:r>
            <a:r>
              <a:rPr lang="th-TH" sz="4000" b="1" dirty="0" err="1">
                <a:latin typeface="TH Niramit AS" panose="02000506000000020004" pitchFamily="2" charset="-34"/>
                <a:cs typeface="TH Niramit AS" panose="02000506000000020004" pitchFamily="2" charset="-34"/>
              </a:rPr>
              <a:t>อุปกรณ์ดิจิทัล</a:t>
            </a:r>
            <a:endParaRPr lang="th-TH" sz="40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5122" name="Picture 2" descr="Students partner work by pietlu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6872"/>
            <a:ext cx="4029464" cy="324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691680" y="1052736"/>
            <a:ext cx="3888432" cy="792088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h-TH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ใบกิจกรรมที่ 13.3 </a:t>
            </a:r>
            <a:endParaRPr lang="th-TH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6" name="Picture 2" descr="C:\Users\tkron\Downloads\pic-actPowerCSM1\bee-forestgreen-300px.png">
            <a:extLst>
              <a:ext uri="{FF2B5EF4-FFF2-40B4-BE49-F238E27FC236}">
                <a16:creationId xmlns="" xmlns:a16="http://schemas.microsoft.com/office/drawing/2014/main" id="{620209EF-149A-0144-B575-DD3C4BA6DB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840" b="90608" l="9945" r="89503">
                        <a14:foregroundMark x1="57459" y1="31492" x2="57459" y2="31492"/>
                        <a14:foregroundMark x1="70718" y1="9392" x2="70718" y2="9392"/>
                        <a14:foregroundMark x1="72928" y1="38122" x2="72928" y2="38122"/>
                        <a14:foregroundMark x1="76796" y1="36464" x2="76796" y2="36464"/>
                        <a14:foregroundMark x1="88398" y1="74033" x2="88398" y2="74033"/>
                        <a14:foregroundMark x1="86188" y1="90608" x2="86188" y2="90608"/>
                        <a14:foregroundMark x1="17127" y1="34254" x2="17127" y2="34254"/>
                        <a14:foregroundMark x1="45856" y1="12155" x2="45856" y2="12155"/>
                        <a14:foregroundMark x1="71823" y1="41436" x2="71823" y2="414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1152128" cy="115212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63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691680" y="728700"/>
            <a:ext cx="3888432" cy="792088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ใบกิจกรรมที่ 13.2 </a:t>
            </a:r>
            <a:endParaRPr lang="th-TH" sz="32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5" name="Picture 2" descr="C:\Users\tkron\Downloads\pic-actPowerCSM1\bee-forestgreen-300px.png">
            <a:extLst>
              <a:ext uri="{FF2B5EF4-FFF2-40B4-BE49-F238E27FC236}">
                <a16:creationId xmlns="" xmlns:a16="http://schemas.microsoft.com/office/drawing/2014/main" id="{620209EF-149A-0144-B575-DD3C4BA6DB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840" b="90608" l="9945" r="89503">
                        <a14:foregroundMark x1="57459" y1="31492" x2="57459" y2="31492"/>
                        <a14:foregroundMark x1="70718" y1="9392" x2="70718" y2="9392"/>
                        <a14:foregroundMark x1="72928" y1="38122" x2="72928" y2="38122"/>
                        <a14:foregroundMark x1="76796" y1="36464" x2="76796" y2="36464"/>
                        <a14:foregroundMark x1="88398" y1="74033" x2="88398" y2="74033"/>
                        <a14:foregroundMark x1="86188" y1="90608" x2="86188" y2="90608"/>
                        <a14:foregroundMark x1="17127" y1="34254" x2="17127" y2="34254"/>
                        <a14:foregroundMark x1="45856" y1="12155" x2="45856" y2="12155"/>
                        <a14:foregroundMark x1="71823" y1="41436" x2="71823" y2="414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404664"/>
            <a:ext cx="864096" cy="8640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55576" y="1412776"/>
            <a:ext cx="775079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>
                <a:ea typeface="TH SarabunPSK" panose="020B0500040200020003" pitchFamily="34" charset="-34"/>
                <a:cs typeface="TH SarabunPSK" panose="020B0500040200020003" pitchFamily="34" charset="-34"/>
              </a:rPr>
              <a:t>ให้ผู้เรียนจับคู่กับเพื่อน เพื่อค้นหาว่า</a:t>
            </a:r>
            <a:r>
              <a:rPr lang="th-TH" b="1" dirty="0" err="1">
                <a:ea typeface="TH SarabunPSK" panose="020B0500040200020003" pitchFamily="34" charset="-34"/>
                <a:cs typeface="TH SarabunPSK" panose="020B0500040200020003" pitchFamily="34" charset="-34"/>
              </a:rPr>
              <a:t>อุปกรณ์ดิจิทัล</a:t>
            </a:r>
            <a:r>
              <a:rPr lang="th-TH" b="1" dirty="0">
                <a:ea typeface="TH SarabunPSK" panose="020B0500040200020003" pitchFamily="34" charset="-34"/>
                <a:cs typeface="TH SarabunPSK" panose="020B0500040200020003" pitchFamily="34" charset="-34"/>
              </a:rPr>
              <a:t>ของผู้เรียนมีคุณสมบัติเป็นอย่างไร เมื่อเปรียบเทียบกับ</a:t>
            </a:r>
            <a:r>
              <a:rPr lang="th-TH" b="1" dirty="0" err="1">
                <a:ea typeface="TH SarabunPSK" panose="020B0500040200020003" pitchFamily="34" charset="-34"/>
                <a:cs typeface="TH SarabunPSK" panose="020B0500040200020003" pitchFamily="34" charset="-34"/>
              </a:rPr>
              <a:t>อุปกรณ์ดิจิทัล</a:t>
            </a:r>
            <a:r>
              <a:rPr lang="th-TH" b="1" dirty="0">
                <a:ea typeface="TH SarabunPSK" panose="020B0500040200020003" pitchFamily="34" charset="-34"/>
                <a:cs typeface="TH SarabunPSK" panose="020B0500040200020003" pitchFamily="34" charset="-34"/>
              </a:rPr>
              <a:t>ของเพื่อน</a:t>
            </a:r>
            <a:endParaRPr lang="th-TH" b="1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975957"/>
              </p:ext>
            </p:extLst>
          </p:nvPr>
        </p:nvGraphicFramePr>
        <p:xfrm>
          <a:off x="577230" y="2492896"/>
          <a:ext cx="8217175" cy="38526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71653"/>
                <a:gridCol w="2586888"/>
                <a:gridCol w="2358634"/>
              </a:tblGrid>
              <a:tr h="0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th-TH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รายการตรวจสอบ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effectLst/>
                        <a:latin typeface="TH Niramit AS" panose="02000506000000020004" pitchFamily="2" charset="-34"/>
                        <a:ea typeface="TH SarabunPSK" panose="020B0500040200020003" pitchFamily="34" charset="-34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 </a:t>
                      </a:r>
                      <a:r>
                        <a:rPr kumimoji="0" lang="th-TH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ของฉัน 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effectLst/>
                        <a:latin typeface="TH Niramit AS" panose="02000506000000020004" pitchFamily="2" charset="-34"/>
                        <a:ea typeface="TH SarabunPSK" panose="020B0500040200020003" pitchFamily="34" charset="-34"/>
                        <a:cs typeface="TH Niramit AS" panose="02000506000000020004" pitchFamily="2" charset="-34"/>
                      </a:endParaRPr>
                    </a:p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th-TH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อุปกรณ์</a:t>
                      </a:r>
                      <a:r>
                        <a:rPr kumimoji="0" lang="en-US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…………………..</a:t>
                      </a:r>
                      <a:r>
                        <a:rPr kumimoji="0" lang="en-US" sz="2400" b="1" kern="1200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…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effectLst/>
                        <a:latin typeface="TH Niramit AS" panose="02000506000000020004" pitchFamily="2" charset="-34"/>
                        <a:ea typeface="TH SarabunPSK" panose="020B0500040200020003" pitchFamily="34" charset="-34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th-TH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ของเธอ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effectLst/>
                        <a:latin typeface="TH Niramit AS" panose="02000506000000020004" pitchFamily="2" charset="-34"/>
                        <a:ea typeface="TH SarabunPSK" panose="020B0500040200020003" pitchFamily="34" charset="-34"/>
                        <a:cs typeface="TH Niramit AS" panose="02000506000000020004" pitchFamily="2" charset="-34"/>
                      </a:endParaRPr>
                    </a:p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th-TH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อุปกรณ์</a:t>
                      </a:r>
                      <a:r>
                        <a:rPr kumimoji="0" lang="en-US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...……………</a:t>
                      </a:r>
                      <a:r>
                        <a:rPr kumimoji="0" lang="en-US" sz="2400" b="1" kern="1200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….</a:t>
                      </a:r>
                      <a:endParaRPr kumimoji="0" lang="en-US" sz="2400" b="1" kern="1200" dirty="0">
                        <a:solidFill>
                          <a:schemeClr val="tx1"/>
                        </a:solidFill>
                        <a:effectLst/>
                        <a:latin typeface="TH Niramit AS" panose="02000506000000020004" pitchFamily="2" charset="-34"/>
                        <a:ea typeface="TH SarabunPSK" panose="020B0500040200020003" pitchFamily="34" charset="-34"/>
                        <a:cs typeface="TH Niramit AS" panose="02000506000000020004" pitchFamily="2" charset="-34"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55888"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400" b="1" kern="1200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 </a:t>
                      </a:r>
                      <a:r>
                        <a:rPr kumimoji="0" lang="th-TH" sz="2400" b="1" kern="1200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ระบบปฏิบัติการ</a:t>
                      </a:r>
                      <a:r>
                        <a:rPr kumimoji="0" lang="en-US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/</a:t>
                      </a:r>
                      <a:r>
                        <a:rPr kumimoji="0" lang="th-TH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เวอร์ชัน</a:t>
                      </a:r>
                      <a:r>
                        <a:rPr kumimoji="0" lang="en-US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 </a:t>
                      </a: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 </a:t>
                      </a: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 </a:t>
                      </a: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th-TH" sz="2400" b="1" kern="1200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จอแสดงผล</a:t>
                      </a:r>
                      <a:r>
                        <a:rPr kumimoji="0" lang="en-US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/</a:t>
                      </a:r>
                      <a:r>
                        <a:rPr kumimoji="0" lang="th-TH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ความละเอียด</a:t>
                      </a:r>
                      <a:r>
                        <a:rPr kumimoji="0" lang="en-US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 </a:t>
                      </a: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th-TH" sz="2400" b="1" kern="1200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หน่วย</a:t>
                      </a:r>
                      <a:r>
                        <a:rPr kumimoji="0" lang="th-TH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ประมวลผล </a:t>
                      </a:r>
                      <a:r>
                        <a:rPr kumimoji="0" lang="en-US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(CPU) </a:t>
                      </a: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th-TH" sz="2400" b="1" kern="1200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ความเร็ว</a:t>
                      </a:r>
                      <a:r>
                        <a:rPr kumimoji="0" lang="th-TH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ของหน่วยประมวลผล </a:t>
                      </a:r>
                      <a:r>
                        <a:rPr kumimoji="0" lang="en-US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(CPU) </a:t>
                      </a: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th-TH" sz="2400" b="1" kern="1200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หน่วยความจำ</a:t>
                      </a:r>
                      <a:r>
                        <a:rPr kumimoji="0" lang="th-TH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ภายใน</a:t>
                      </a:r>
                      <a:r>
                        <a:rPr kumimoji="0" lang="en-US" sz="2400" b="1" kern="1200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H SarabunPSK" panose="020B0500040200020003" pitchFamily="34" charset="-34"/>
                          <a:cs typeface="TH Niramit AS" panose="02000506000000020004" pitchFamily="2" charset="-34"/>
                        </a:rPr>
                        <a:t> </a:t>
                      </a: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704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9592" y="5445224"/>
            <a:ext cx="777686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 smtClean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ที่มา </a:t>
            </a:r>
            <a:r>
              <a:rPr lang="en-US" dirty="0" smtClean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: </a:t>
            </a:r>
            <a:r>
              <a:rPr lang="en-US" sz="2400" b="1" dirty="0" smtClean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  <a:hlinkClick r:id="rId4"/>
              </a:rPr>
              <a:t>https://www.youtube.com/watch?v</a:t>
            </a:r>
            <a:r>
              <a:rPr lang="en-US" sz="24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  <a:hlinkClick r:id="rId4"/>
              </a:rPr>
              <a:t>=NjYTzvAVozo&amp;list=PLrygI0bw5UdCMkM_FUE7zbjXl-NQvgL_U</a:t>
            </a:r>
            <a:endParaRPr lang="th-TH" sz="24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49995" y="692696"/>
            <a:ext cx="54200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00CC"/>
                </a:solidFill>
                <a:latin typeface="TH SarabunPSK" panose="020B0500040200020003" pitchFamily="34" charset="-34"/>
                <a:ea typeface="TH SarabunPSK" panose="020B0500040200020003" pitchFamily="34" charset="-34"/>
              </a:rPr>
              <a:t>Life Simplified with Connected Devices </a:t>
            </a:r>
            <a:endParaRPr lang="th-TH" sz="3200" b="1" dirty="0">
              <a:solidFill>
                <a:srgbClr val="0000CC"/>
              </a:solidFill>
            </a:endParaRPr>
          </a:p>
        </p:txBody>
      </p:sp>
      <p:pic>
        <p:nvPicPr>
          <p:cNvPr id="4" name="Life Simplified with Connected Device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3608" y="1340768"/>
            <a:ext cx="6994005" cy="3934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38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Callout 3"/>
          <p:cNvSpPr/>
          <p:nvPr/>
        </p:nvSpPr>
        <p:spPr>
          <a:xfrm>
            <a:off x="395536" y="2204864"/>
            <a:ext cx="5184576" cy="2520280"/>
          </a:xfrm>
          <a:prstGeom prst="wedgeEllipseCallout">
            <a:avLst>
              <a:gd name="adj1" fmla="val 48421"/>
              <a:gd name="adj2" fmla="val 58591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Rectangle 1"/>
          <p:cNvSpPr/>
          <p:nvPr/>
        </p:nvSpPr>
        <p:spPr>
          <a:xfrm>
            <a:off x="827584" y="983630"/>
            <a:ext cx="77048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 smtClean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จากคลิป</a:t>
            </a:r>
            <a:r>
              <a:rPr lang="th-TH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วิดีโอเกี่ยวกับ อินเทอร์เน็ตของสรรพสิ่ง </a:t>
            </a:r>
            <a:r>
              <a:rPr lang="en-US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(Internet of Things: </a:t>
            </a:r>
            <a:r>
              <a:rPr lang="en-US" sz="3200" b="1" dirty="0" err="1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IoT</a:t>
            </a:r>
            <a:r>
              <a:rPr lang="en-US" sz="3200" b="1" dirty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) </a:t>
            </a:r>
            <a:r>
              <a:rPr lang="th-TH" sz="3200" b="1" dirty="0" smtClean="0"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ให้ร่วมกันอภิปราย</a:t>
            </a:r>
            <a:endParaRPr lang="th-TH" sz="32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73879" y="2539930"/>
            <a:ext cx="4130169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400" b="1" dirty="0" smtClean="0">
                <a:solidFill>
                  <a:schemeClr val="bg1"/>
                </a:solidFill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“การ</a:t>
            </a:r>
            <a:r>
              <a:rPr lang="th-TH" sz="3400" b="1" dirty="0">
                <a:solidFill>
                  <a:schemeClr val="bg1"/>
                </a:solidFill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นำเซนเซอร์มาควบคุมอุปกรณ์ เพื่อใช้ในชีวิตประจำวันของผู้เรียนได้อย่างไร</a:t>
            </a:r>
            <a:r>
              <a:rPr lang="th-TH" sz="3400" b="1" dirty="0" smtClean="0">
                <a:solidFill>
                  <a:schemeClr val="bg1"/>
                </a:solidFill>
                <a:latin typeface="TH Niramit AS" panose="02000506000000020004" pitchFamily="2" charset="-34"/>
                <a:ea typeface="TH SarabunPSK" panose="020B0500040200020003" pitchFamily="34" charset="-34"/>
                <a:cs typeface="TH Niramit AS" panose="02000506000000020004" pitchFamily="2" charset="-34"/>
              </a:rPr>
              <a:t>บ้าง”</a:t>
            </a:r>
            <a:endParaRPr lang="th-TH" sz="3400" b="1" dirty="0">
              <a:solidFill>
                <a:schemeClr val="bg1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3074" name="Picture 2" descr="students group work by pietlu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600" y="3861048"/>
            <a:ext cx="3312368" cy="2469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385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iverse Student Group by j4p4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9694"/>
            <a:ext cx="3096344" cy="233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547664" y="476672"/>
            <a:ext cx="3024336" cy="792088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h-TH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กิจกรรมที่ 4.1 </a:t>
            </a:r>
            <a:endParaRPr lang="th-TH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4" name="Picture 2" descr="C:\Users\tkron\Downloads\pic-actPowerCSM1\icon-act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847675" cy="885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611560" y="1412776"/>
            <a:ext cx="83884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ตรวจสอบ</a:t>
            </a:r>
            <a:r>
              <a:rPr lang="th-TH" sz="3200" b="1" dirty="0" err="1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สมาร์ทโฟ</a:t>
            </a:r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นของนักเรียนใช้หน่วยประมวลผลกลางแบบใด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3200" b="1" dirty="0" err="1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สมาร์ทโฟน</a:t>
            </a:r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ต่างๆ มีเซนเซอร์อะไรบ้าง และทำหน้าที่อย่างไร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ยกตัวอย่างอุปกรณ์ที่มีเซนเซอร์เป็นส่วนประกอบในการทำงาน พร้อมอธิบายการทำงาน</a:t>
            </a:r>
            <a:endParaRPr lang="th-TH" sz="32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63888" y="4149080"/>
            <a:ext cx="518457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ให้นักเรียนจินตนาการว่า จะสามารถนำระบบ </a:t>
            </a:r>
            <a:r>
              <a:rPr lang="th-TH" sz="3200" b="1" dirty="0" err="1" smtClean="0">
                <a:latin typeface="TH Niramit AS" panose="02000506000000020004" pitchFamily="2" charset="-34"/>
                <a:cs typeface="TH Niramit AS" panose="02000506000000020004" pitchFamily="2" charset="-34"/>
              </a:rPr>
              <a:t>IoT</a:t>
            </a:r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 มาใช้เพื่อช่วยงานในชีวิตประจำวันของครอบครัวได้อย่างไรบ้าง</a:t>
            </a:r>
            <a:endParaRPr lang="th-TH" sz="32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7896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547664" y="476672"/>
            <a:ext cx="3024336" cy="792088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h-TH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กิจกรรมที่ 4.1 </a:t>
            </a:r>
            <a:endParaRPr lang="th-TH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4" name="Picture 2" descr="C:\Users\tkron\Downloads\pic-actPowerCSM1\icon-act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847675" cy="885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Group 105"/>
          <p:cNvGrpSpPr>
            <a:grpSpLocks/>
          </p:cNvGrpSpPr>
          <p:nvPr/>
        </p:nvGrpSpPr>
        <p:grpSpPr bwMode="auto">
          <a:xfrm>
            <a:off x="539552" y="1753867"/>
            <a:ext cx="8415237" cy="882600"/>
            <a:chOff x="1268" y="1296"/>
            <a:chExt cx="3995" cy="419"/>
          </a:xfrm>
        </p:grpSpPr>
        <p:grpSp>
          <p:nvGrpSpPr>
            <p:cNvPr id="36" name="Group 75"/>
            <p:cNvGrpSpPr>
              <a:grpSpLocks/>
            </p:cNvGrpSpPr>
            <p:nvPr/>
          </p:nvGrpSpPr>
          <p:grpSpPr bwMode="auto">
            <a:xfrm>
              <a:off x="1268" y="1296"/>
              <a:ext cx="480" cy="419"/>
              <a:chOff x="1110" y="2656"/>
              <a:chExt cx="1549" cy="1351"/>
            </a:xfrm>
          </p:grpSpPr>
          <p:sp>
            <p:nvSpPr>
              <p:cNvPr id="40" name="AutoShape 76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1" name="AutoShape 77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2" name="AutoShape 78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</p:grpSp>
        <p:sp>
          <p:nvSpPr>
            <p:cNvPr id="37" name="Line 83"/>
            <p:cNvSpPr>
              <a:spLocks noChangeShapeType="1"/>
            </p:cNvSpPr>
            <p:nvPr/>
          </p:nvSpPr>
          <p:spPr bwMode="auto">
            <a:xfrm>
              <a:off x="1652" y="1680"/>
              <a:ext cx="302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8" name="Text Box 84"/>
            <p:cNvSpPr txBox="1">
              <a:spLocks noChangeArrowheads="1"/>
            </p:cNvSpPr>
            <p:nvPr/>
          </p:nvSpPr>
          <p:spPr bwMode="auto">
            <a:xfrm>
              <a:off x="1772" y="1369"/>
              <a:ext cx="3491" cy="2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th-TH" b="1" dirty="0">
                  <a:latin typeface="TH Niramit AS" panose="02000506000000020004" pitchFamily="2" charset="-34"/>
                  <a:cs typeface="TH Niramit AS" panose="02000506000000020004" pitchFamily="2" charset="-34"/>
                </a:rPr>
                <a:t>ตรวจสอบ</a:t>
              </a:r>
              <a:r>
                <a:rPr lang="th-TH" b="1" dirty="0" err="1">
                  <a:latin typeface="TH Niramit AS" panose="02000506000000020004" pitchFamily="2" charset="-34"/>
                  <a:cs typeface="TH Niramit AS" panose="02000506000000020004" pitchFamily="2" charset="-34"/>
                </a:rPr>
                <a:t>สมาร์ทโฟ</a:t>
              </a:r>
              <a:r>
                <a:rPr lang="th-TH" b="1" dirty="0">
                  <a:latin typeface="TH Niramit AS" panose="02000506000000020004" pitchFamily="2" charset="-34"/>
                  <a:cs typeface="TH Niramit AS" panose="02000506000000020004" pitchFamily="2" charset="-34"/>
                </a:rPr>
                <a:t>นของนักเรียนใช้หน่วยประมวลผลกลางแบบใด</a:t>
              </a:r>
            </a:p>
          </p:txBody>
        </p:sp>
        <p:sp>
          <p:nvSpPr>
            <p:cNvPr id="39" name="Text Box 85"/>
            <p:cNvSpPr txBox="1">
              <a:spLocks noChangeArrowheads="1"/>
            </p:cNvSpPr>
            <p:nvPr/>
          </p:nvSpPr>
          <p:spPr bwMode="gray">
            <a:xfrm>
              <a:off x="1392" y="1358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 b="1" dirty="0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43" name="Group 106"/>
          <p:cNvGrpSpPr>
            <a:grpSpLocks/>
          </p:cNvGrpSpPr>
          <p:nvPr/>
        </p:nvGrpSpPr>
        <p:grpSpPr bwMode="auto">
          <a:xfrm>
            <a:off x="539552" y="2884291"/>
            <a:ext cx="7631640" cy="882600"/>
            <a:chOff x="1268" y="1872"/>
            <a:chExt cx="3623" cy="419"/>
          </a:xfrm>
        </p:grpSpPr>
        <p:grpSp>
          <p:nvGrpSpPr>
            <p:cNvPr id="44" name="Group 79"/>
            <p:cNvGrpSpPr>
              <a:grpSpLocks/>
            </p:cNvGrpSpPr>
            <p:nvPr/>
          </p:nvGrpSpPr>
          <p:grpSpPr bwMode="auto">
            <a:xfrm>
              <a:off x="1268" y="1872"/>
              <a:ext cx="480" cy="419"/>
              <a:chOff x="3174" y="2656"/>
              <a:chExt cx="1549" cy="1351"/>
            </a:xfrm>
          </p:grpSpPr>
          <p:sp>
            <p:nvSpPr>
              <p:cNvPr id="48" name="AutoShape 80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9" name="AutoShape 81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50" name="AutoShape 82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</p:grpSp>
        <p:sp>
          <p:nvSpPr>
            <p:cNvPr id="45" name="Line 86"/>
            <p:cNvSpPr>
              <a:spLocks noChangeShapeType="1"/>
            </p:cNvSpPr>
            <p:nvPr/>
          </p:nvSpPr>
          <p:spPr bwMode="auto">
            <a:xfrm>
              <a:off x="1652" y="2256"/>
              <a:ext cx="302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6" name="Text Box 87"/>
            <p:cNvSpPr txBox="1">
              <a:spLocks noChangeArrowheads="1"/>
            </p:cNvSpPr>
            <p:nvPr/>
          </p:nvSpPr>
          <p:spPr bwMode="auto">
            <a:xfrm>
              <a:off x="1810" y="1912"/>
              <a:ext cx="3081" cy="2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th-TH" b="1" dirty="0" err="1">
                  <a:latin typeface="TH Niramit AS" panose="02000506000000020004" pitchFamily="2" charset="-34"/>
                  <a:cs typeface="TH Niramit AS" panose="02000506000000020004" pitchFamily="2" charset="-34"/>
                </a:rPr>
                <a:t>สมาร์ทโฟน</a:t>
              </a:r>
              <a:r>
                <a:rPr lang="th-TH" b="1" dirty="0">
                  <a:latin typeface="TH Niramit AS" panose="02000506000000020004" pitchFamily="2" charset="-34"/>
                  <a:cs typeface="TH Niramit AS" panose="02000506000000020004" pitchFamily="2" charset="-34"/>
                </a:rPr>
                <a:t>ต่างๆ มีเซนเซอร์อะไรบ้าง และทำหน้าที่อย่างไร</a:t>
              </a:r>
            </a:p>
          </p:txBody>
        </p:sp>
        <p:sp>
          <p:nvSpPr>
            <p:cNvPr id="47" name="Text Box 88"/>
            <p:cNvSpPr txBox="1">
              <a:spLocks noChangeArrowheads="1"/>
            </p:cNvSpPr>
            <p:nvPr/>
          </p:nvSpPr>
          <p:spPr bwMode="gray">
            <a:xfrm>
              <a:off x="1392" y="193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51" name="Group 107"/>
          <p:cNvGrpSpPr>
            <a:grpSpLocks/>
          </p:cNvGrpSpPr>
          <p:nvPr/>
        </p:nvGrpSpPr>
        <p:grpSpPr bwMode="auto">
          <a:xfrm>
            <a:off x="539552" y="3913484"/>
            <a:ext cx="8103484" cy="958432"/>
            <a:chOff x="1268" y="2396"/>
            <a:chExt cx="3847" cy="455"/>
          </a:xfrm>
        </p:grpSpPr>
        <p:sp>
          <p:nvSpPr>
            <p:cNvPr id="52" name="Line 89"/>
            <p:cNvSpPr>
              <a:spLocks noChangeShapeType="1"/>
            </p:cNvSpPr>
            <p:nvPr/>
          </p:nvSpPr>
          <p:spPr bwMode="auto">
            <a:xfrm>
              <a:off x="1652" y="2818"/>
              <a:ext cx="3024" cy="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3" name="Text Box 90"/>
            <p:cNvSpPr txBox="1">
              <a:spLocks noChangeArrowheads="1"/>
            </p:cNvSpPr>
            <p:nvPr/>
          </p:nvSpPr>
          <p:spPr bwMode="auto">
            <a:xfrm>
              <a:off x="1804" y="2396"/>
              <a:ext cx="3311" cy="4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th-TH" b="1" dirty="0">
                  <a:latin typeface="TH Niramit AS" panose="02000506000000020004" pitchFamily="2" charset="-34"/>
                  <a:cs typeface="TH Niramit AS" panose="02000506000000020004" pitchFamily="2" charset="-34"/>
                </a:rPr>
                <a:t>ยกตัวอย่างอุปกรณ์ที่มีเซนเซอร์เป็นส่วนประกอบในการทำงาน </a:t>
              </a:r>
              <a:endParaRPr lang="th-TH" b="1" dirty="0" smtClean="0">
                <a:latin typeface="TH Niramit AS" panose="02000506000000020004" pitchFamily="2" charset="-34"/>
                <a:cs typeface="TH Niramit AS" panose="02000506000000020004" pitchFamily="2" charset="-34"/>
              </a:endParaRPr>
            </a:p>
            <a:p>
              <a:r>
                <a:rPr lang="th-TH" b="1" dirty="0" smtClean="0">
                  <a:latin typeface="TH Niramit AS" panose="02000506000000020004" pitchFamily="2" charset="-34"/>
                  <a:cs typeface="TH Niramit AS" panose="02000506000000020004" pitchFamily="2" charset="-34"/>
                </a:rPr>
                <a:t>พร้อม</a:t>
              </a:r>
              <a:r>
                <a:rPr lang="th-TH" b="1" dirty="0">
                  <a:latin typeface="TH Niramit AS" panose="02000506000000020004" pitchFamily="2" charset="-34"/>
                  <a:cs typeface="TH Niramit AS" panose="02000506000000020004" pitchFamily="2" charset="-34"/>
                </a:rPr>
                <a:t>อธิบายการทำงาน</a:t>
              </a:r>
            </a:p>
          </p:txBody>
        </p:sp>
        <p:sp>
          <p:nvSpPr>
            <p:cNvPr id="54" name="Text Box 91"/>
            <p:cNvSpPr txBox="1">
              <a:spLocks noChangeArrowheads="1"/>
            </p:cNvSpPr>
            <p:nvPr/>
          </p:nvSpPr>
          <p:spPr bwMode="gray">
            <a:xfrm>
              <a:off x="1392" y="249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  <p:grpSp>
          <p:nvGrpSpPr>
            <p:cNvPr id="55" name="Group 95"/>
            <p:cNvGrpSpPr>
              <a:grpSpLocks/>
            </p:cNvGrpSpPr>
            <p:nvPr/>
          </p:nvGrpSpPr>
          <p:grpSpPr bwMode="auto">
            <a:xfrm>
              <a:off x="1268" y="2432"/>
              <a:ext cx="480" cy="419"/>
              <a:chOff x="1110" y="2656"/>
              <a:chExt cx="1549" cy="1351"/>
            </a:xfrm>
          </p:grpSpPr>
          <p:sp>
            <p:nvSpPr>
              <p:cNvPr id="57" name="AutoShape 96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58" name="AutoShape 97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59" name="AutoShape 98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</p:grpSp>
        <p:sp>
          <p:nvSpPr>
            <p:cNvPr id="56" name="Text Box 99"/>
            <p:cNvSpPr txBox="1">
              <a:spLocks noChangeArrowheads="1"/>
            </p:cNvSpPr>
            <p:nvPr/>
          </p:nvSpPr>
          <p:spPr bwMode="gray">
            <a:xfrm>
              <a:off x="1392" y="249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60" name="Group 108"/>
          <p:cNvGrpSpPr>
            <a:grpSpLocks/>
          </p:cNvGrpSpPr>
          <p:nvPr/>
        </p:nvGrpSpPr>
        <p:grpSpPr bwMode="auto">
          <a:xfrm>
            <a:off x="539552" y="5067070"/>
            <a:ext cx="7471550" cy="954218"/>
            <a:chOff x="1268" y="2983"/>
            <a:chExt cx="3547" cy="453"/>
          </a:xfrm>
        </p:grpSpPr>
        <p:sp>
          <p:nvSpPr>
            <p:cNvPr id="61" name="Line 92"/>
            <p:cNvSpPr>
              <a:spLocks noChangeShapeType="1"/>
            </p:cNvSpPr>
            <p:nvPr/>
          </p:nvSpPr>
          <p:spPr bwMode="auto">
            <a:xfrm>
              <a:off x="1652" y="3394"/>
              <a:ext cx="302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62" name="Text Box 93"/>
            <p:cNvSpPr txBox="1">
              <a:spLocks noChangeArrowheads="1"/>
            </p:cNvSpPr>
            <p:nvPr/>
          </p:nvSpPr>
          <p:spPr bwMode="auto">
            <a:xfrm>
              <a:off x="1817" y="2983"/>
              <a:ext cx="2998" cy="4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th-TH" b="1" dirty="0">
                  <a:latin typeface="TH Niramit AS" panose="02000506000000020004" pitchFamily="2" charset="-34"/>
                  <a:cs typeface="TH Niramit AS" panose="02000506000000020004" pitchFamily="2" charset="-34"/>
                </a:rPr>
                <a:t>ให้นักเรียนจินตนาการว่า จะสามารถนำระบบ </a:t>
              </a:r>
              <a:r>
                <a:rPr lang="th-TH" b="1" dirty="0" err="1">
                  <a:latin typeface="TH Niramit AS" panose="02000506000000020004" pitchFamily="2" charset="-34"/>
                  <a:cs typeface="TH Niramit AS" panose="02000506000000020004" pitchFamily="2" charset="-34"/>
                </a:rPr>
                <a:t>IoT</a:t>
              </a:r>
              <a:r>
                <a:rPr lang="th-TH" b="1" dirty="0">
                  <a:latin typeface="TH Niramit AS" panose="02000506000000020004" pitchFamily="2" charset="-34"/>
                  <a:cs typeface="TH Niramit AS" panose="02000506000000020004" pitchFamily="2" charset="-34"/>
                </a:rPr>
                <a:t> มา</a:t>
              </a:r>
              <a:r>
                <a:rPr lang="th-TH" b="1" dirty="0" smtClean="0">
                  <a:latin typeface="TH Niramit AS" panose="02000506000000020004" pitchFamily="2" charset="-34"/>
                  <a:cs typeface="TH Niramit AS" panose="02000506000000020004" pitchFamily="2" charset="-34"/>
                </a:rPr>
                <a:t>ใช้</a:t>
              </a:r>
            </a:p>
            <a:p>
              <a:pPr eaLnBrk="0" hangingPunct="0"/>
              <a:r>
                <a:rPr lang="th-TH" b="1" dirty="0" smtClean="0">
                  <a:latin typeface="TH Niramit AS" panose="02000506000000020004" pitchFamily="2" charset="-34"/>
                  <a:cs typeface="TH Niramit AS" panose="02000506000000020004" pitchFamily="2" charset="-34"/>
                </a:rPr>
                <a:t>เพื่อ</a:t>
              </a:r>
              <a:r>
                <a:rPr lang="th-TH" b="1" dirty="0">
                  <a:latin typeface="TH Niramit AS" panose="02000506000000020004" pitchFamily="2" charset="-34"/>
                  <a:cs typeface="TH Niramit AS" panose="02000506000000020004" pitchFamily="2" charset="-34"/>
                </a:rPr>
                <a:t>ช่วยงานในชีวิตประจำวันของครอบครัวได้อย่างไร</a:t>
              </a:r>
              <a:r>
                <a:rPr lang="th-TH" b="1" dirty="0" smtClean="0">
                  <a:latin typeface="TH Niramit AS" panose="02000506000000020004" pitchFamily="2" charset="-34"/>
                  <a:cs typeface="TH Niramit AS" panose="02000506000000020004" pitchFamily="2" charset="-34"/>
                </a:rPr>
                <a:t>บ้าง</a:t>
              </a:r>
              <a:endParaRPr lang="th-TH" b="1" dirty="0">
                <a:latin typeface="TH Niramit AS" panose="02000506000000020004" pitchFamily="2" charset="-34"/>
                <a:cs typeface="TH Niramit AS" panose="02000506000000020004" pitchFamily="2" charset="-34"/>
              </a:endParaRPr>
            </a:p>
          </p:txBody>
        </p:sp>
        <p:sp>
          <p:nvSpPr>
            <p:cNvPr id="63" name="Text Box 94"/>
            <p:cNvSpPr txBox="1">
              <a:spLocks noChangeArrowheads="1"/>
            </p:cNvSpPr>
            <p:nvPr/>
          </p:nvSpPr>
          <p:spPr bwMode="gray">
            <a:xfrm>
              <a:off x="1392" y="3072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  <p:grpSp>
          <p:nvGrpSpPr>
            <p:cNvPr id="64" name="Group 100"/>
            <p:cNvGrpSpPr>
              <a:grpSpLocks/>
            </p:cNvGrpSpPr>
            <p:nvPr/>
          </p:nvGrpSpPr>
          <p:grpSpPr bwMode="auto">
            <a:xfrm>
              <a:off x="1268" y="3008"/>
              <a:ext cx="480" cy="419"/>
              <a:chOff x="3174" y="2656"/>
              <a:chExt cx="1549" cy="1351"/>
            </a:xfrm>
          </p:grpSpPr>
          <p:sp>
            <p:nvSpPr>
              <p:cNvPr id="66" name="AutoShape 101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7" name="AutoShape 102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8" name="AutoShape 103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</p:grpSp>
        <p:sp>
          <p:nvSpPr>
            <p:cNvPr id="65" name="Text Box 104"/>
            <p:cNvSpPr txBox="1">
              <a:spLocks noChangeArrowheads="1"/>
            </p:cNvSpPr>
            <p:nvPr/>
          </p:nvSpPr>
          <p:spPr bwMode="gray">
            <a:xfrm>
              <a:off x="1392" y="3072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48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2896344"/>
            <a:ext cx="7128792" cy="1108720"/>
          </a:xfrm>
        </p:spPr>
        <p:txBody>
          <a:bodyPr>
            <a:noAutofit/>
          </a:bodyPr>
          <a:lstStyle/>
          <a:p>
            <a:r>
              <a:rPr lang="th-TH" sz="28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ให้นักเรียนยกตัวอย่างการใช้งานคอมพิวเตอร์ในชีวิตประจำวัน</a:t>
            </a:r>
          </a:p>
          <a:p>
            <a:r>
              <a:rPr lang="th-TH" sz="28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ให้นักเรียนสำรวจเครื่องคอมพิวเตอร์ที่ใช้ ว่ามีอุปกรณ์ใดต่อพ่วงอยู่บ้าง</a:t>
            </a:r>
          </a:p>
          <a:p>
            <a:r>
              <a:rPr lang="th-TH" sz="28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โปรแกรมที่นักเรียนเคยใช้มีอะไรบ้าง และสามารถจัดกลุ่มโปรแกรมต่างๆ เหล่านั้นอย่างไร</a:t>
            </a:r>
            <a:endParaRPr lang="en-US" sz="28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Snip Diagonal Corner Rectangle 3"/>
          <p:cNvSpPr/>
          <p:nvPr/>
        </p:nvSpPr>
        <p:spPr>
          <a:xfrm>
            <a:off x="899592" y="1700808"/>
            <a:ext cx="4464496" cy="648072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600" b="1" dirty="0">
                <a:solidFill>
                  <a:srgbClr val="0000FF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ทบทวนความรู้ก่อนเรียน</a:t>
            </a:r>
            <a:endParaRPr lang="th-TH" sz="36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491880" y="692696"/>
            <a:ext cx="5616624" cy="63163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h-TH" sz="3600" b="1" dirty="0" smtClean="0">
                <a:solidFill>
                  <a:srgbClr val="0000FF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หลักการทำงานของระบบคอมพิวเตอร์</a:t>
            </a:r>
            <a:endParaRPr lang="en-US" sz="3600" b="1" dirty="0">
              <a:solidFill>
                <a:srgbClr val="0000FF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3236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547664" y="476672"/>
            <a:ext cx="3024336" cy="792088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h-TH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กิจกรรมที่ 4.</a:t>
            </a:r>
            <a:r>
              <a:rPr lang="en-US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2</a:t>
            </a:r>
            <a:r>
              <a:rPr lang="th-TH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  <a:endParaRPr lang="th-TH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4" name="Picture 2" descr="C:\Users\tkron\Downloads\pic-actPowerCSM1\icon-act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847675" cy="885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18199171"/>
              </p:ext>
            </p:extLst>
          </p:nvPr>
        </p:nvGraphicFramePr>
        <p:xfrm>
          <a:off x="899592" y="1484784"/>
          <a:ext cx="7416824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 Box 85"/>
          <p:cNvSpPr txBox="1">
            <a:spLocks noChangeArrowheads="1"/>
          </p:cNvSpPr>
          <p:nvPr/>
        </p:nvSpPr>
        <p:spPr bwMode="gray">
          <a:xfrm>
            <a:off x="1541929" y="2348880"/>
            <a:ext cx="41229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6000" b="1" dirty="0">
                <a:solidFill>
                  <a:schemeClr val="accent2">
                    <a:lumMod val="50000"/>
                  </a:schemeClr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1</a:t>
            </a:r>
          </a:p>
        </p:txBody>
      </p:sp>
      <p:sp>
        <p:nvSpPr>
          <p:cNvPr id="8" name="Text Box 85"/>
          <p:cNvSpPr txBox="1">
            <a:spLocks noChangeArrowheads="1"/>
          </p:cNvSpPr>
          <p:nvPr/>
        </p:nvSpPr>
        <p:spPr bwMode="gray">
          <a:xfrm>
            <a:off x="1541929" y="4437112"/>
            <a:ext cx="48442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6000" b="1" dirty="0" smtClean="0">
                <a:solidFill>
                  <a:srgbClr val="00B05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2</a:t>
            </a:r>
            <a:endParaRPr lang="en-US" sz="6000" b="1" dirty="0">
              <a:solidFill>
                <a:srgbClr val="00B050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5410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55576" y="2060848"/>
            <a:ext cx="777686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72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กิจกรรมที่ 14 ซอฟต์แวร์และการใช้งาน</a:t>
            </a:r>
          </a:p>
        </p:txBody>
      </p:sp>
    </p:spTree>
    <p:extLst>
      <p:ext uri="{BB962C8B-B14F-4D97-AF65-F5344CB8AC3E}">
        <p14:creationId xmlns:p14="http://schemas.microsoft.com/office/powerpoint/2010/main" val="294289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2204864"/>
            <a:ext cx="708880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ให้นักเรียนศึกษาเนื้อหาหัวข้อ 4.1.2 เรื่อง ซอฟตแวร์ หน้า 78-79</a:t>
            </a:r>
          </a:p>
          <a:p>
            <a:r>
              <a:rPr lang="th-TH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และ 4.3 เรื่อง ซอฟต์แวร์ประยุกต์ จากหนังสือเรียน  หน้า 96-97</a:t>
            </a:r>
          </a:p>
          <a:p>
            <a:r>
              <a:rPr lang="th-TH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แล้วช่วยกันทำกิจกรรมที่</a:t>
            </a:r>
            <a:r>
              <a:rPr lang="en-US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  <a:r>
              <a:rPr lang="th-TH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4.3 ในหน้า 97</a:t>
            </a:r>
            <a:endParaRPr lang="th-TH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9048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547664" y="476672"/>
            <a:ext cx="3024336" cy="792088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h-TH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กิจกรรมที่ 4.</a:t>
            </a:r>
            <a:r>
              <a:rPr lang="en-US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3</a:t>
            </a:r>
            <a:r>
              <a:rPr lang="th-TH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  <a:endParaRPr lang="th-TH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4" name="Picture 2" descr="C:\Users\tkron\Downloads\pic-actPowerCSM1\icon-act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847675" cy="885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899592" y="1484784"/>
            <a:ext cx="7416824" cy="4680520"/>
            <a:chOff x="899592" y="1484784"/>
            <a:chExt cx="7416824" cy="4680520"/>
          </a:xfrm>
        </p:grpSpPr>
        <p:graphicFrame>
          <p:nvGraphicFramePr>
            <p:cNvPr id="7" name="Diagram 6"/>
            <p:cNvGraphicFramePr/>
            <p:nvPr>
              <p:extLst>
                <p:ext uri="{D42A27DB-BD31-4B8C-83A1-F6EECF244321}">
                  <p14:modId xmlns:p14="http://schemas.microsoft.com/office/powerpoint/2010/main" val="2971914354"/>
                </p:ext>
              </p:extLst>
            </p:nvPr>
          </p:nvGraphicFramePr>
          <p:xfrm>
            <a:off x="899592" y="1484784"/>
            <a:ext cx="7416824" cy="468052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8" name="Text Box 85"/>
            <p:cNvSpPr txBox="1">
              <a:spLocks noChangeArrowheads="1"/>
            </p:cNvSpPr>
            <p:nvPr/>
          </p:nvSpPr>
          <p:spPr bwMode="gray">
            <a:xfrm>
              <a:off x="1541929" y="2348880"/>
              <a:ext cx="412292" cy="1015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6000" b="1" dirty="0">
                  <a:solidFill>
                    <a:schemeClr val="accent2">
                      <a:lumMod val="50000"/>
                    </a:schemeClr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1</a:t>
              </a:r>
            </a:p>
          </p:txBody>
        </p:sp>
        <p:sp>
          <p:nvSpPr>
            <p:cNvPr id="9" name="Text Box 85"/>
            <p:cNvSpPr txBox="1">
              <a:spLocks noChangeArrowheads="1"/>
            </p:cNvSpPr>
            <p:nvPr/>
          </p:nvSpPr>
          <p:spPr bwMode="gray">
            <a:xfrm>
              <a:off x="1541929" y="4437112"/>
              <a:ext cx="484428" cy="1015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6000" b="1" dirty="0" smtClean="0">
                  <a:solidFill>
                    <a:srgbClr val="00B050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2</a:t>
              </a:r>
              <a:endParaRPr lang="en-US" sz="6000" b="1" dirty="0">
                <a:solidFill>
                  <a:srgbClr val="00B050"/>
                </a:solidFill>
                <a:latin typeface="TH Niramit AS" panose="02000506000000020004" pitchFamily="2" charset="-34"/>
                <a:cs typeface="TH Niramit AS" panose="02000506000000020004" pitchFamily="2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379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23303" y="890717"/>
            <a:ext cx="569739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ให้นักเรียนทำใบกิจกรรมที่ 14.1 เลือกให้ได้ใช้ให้เป็น</a:t>
            </a:r>
          </a:p>
          <a:p>
            <a:r>
              <a:rPr lang="th-TH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โดยนักเรียนทุกกลุ่มจะได้รับบัตรสถานการณ์</a:t>
            </a:r>
            <a:endParaRPr lang="th-TH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65" y="1720243"/>
            <a:ext cx="2931967" cy="210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185" y="1757972"/>
            <a:ext cx="2808312" cy="2012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0497" y="1772816"/>
            <a:ext cx="3200400" cy="455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46" y="3954837"/>
            <a:ext cx="2834135" cy="203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000" y="3929640"/>
            <a:ext cx="2935757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415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2348880"/>
            <a:ext cx="677621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ให้นักเรียนยกตัวอย่างปัญหาการใช้งานคอมพิวเตอร์ที่พบ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ทำใบกิจกรรมที่ 14.</a:t>
            </a:r>
            <a:r>
              <a:rPr lang="en-US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2</a:t>
            </a:r>
            <a:r>
              <a:rPr lang="th-TH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 คอมหนูไม่รู้เป็นอะไร</a:t>
            </a:r>
            <a:endParaRPr lang="th-TH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9600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2892830"/>
            <a:ext cx="76290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ให้นักเรียนแต่ละกลุ่มทำใบกิจกรรมที่ 14.3 สื่อสร้างรรค์ เราสรรสร้าง</a:t>
            </a:r>
            <a:endParaRPr lang="th-TH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62013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7864" y="2060848"/>
            <a:ext cx="3096344" cy="3028300"/>
          </a:xfrm>
        </p:spPr>
        <p:txBody>
          <a:bodyPr>
            <a:noAutofit/>
          </a:bodyPr>
          <a:lstStyle/>
          <a:p>
            <a:r>
              <a:rPr lang="th-TH" sz="4400" b="1" dirty="0" smtClean="0">
                <a:solidFill>
                  <a:srgbClr val="0000FF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ร่วมกันอภิปรายกิจกรรมท้ายบท และแบบฝึกหัดท้ายบท</a:t>
            </a:r>
            <a:endParaRPr lang="en-US" sz="4400" b="1" dirty="0">
              <a:solidFill>
                <a:srgbClr val="0000FF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492896"/>
            <a:ext cx="1124957" cy="149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95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3728" y="845840"/>
            <a:ext cx="3744416" cy="782960"/>
          </a:xfrm>
        </p:spPr>
        <p:txBody>
          <a:bodyPr>
            <a:normAutofit/>
          </a:bodyPr>
          <a:lstStyle/>
          <a:p>
            <a:r>
              <a:rPr lang="th-TH" sz="4400" b="1" dirty="0" smtClean="0">
                <a:solidFill>
                  <a:srgbClr val="0000FF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แบบฝึกหัดท้ายบท</a:t>
            </a:r>
            <a:endParaRPr lang="en-US" sz="4400" b="1" dirty="0">
              <a:solidFill>
                <a:srgbClr val="0000FF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30" y="302765"/>
            <a:ext cx="1124957" cy="1499942"/>
          </a:xfrm>
          <a:prstGeom prst="rect">
            <a:avLst/>
          </a:prstGeom>
        </p:spPr>
      </p:pic>
      <p:sp>
        <p:nvSpPr>
          <p:cNvPr id="5" name="AutoShape 4"/>
          <p:cNvSpPr>
            <a:spLocks noChangeArrowheads="1"/>
          </p:cNvSpPr>
          <p:nvPr/>
        </p:nvSpPr>
        <p:spPr bwMode="gray">
          <a:xfrm>
            <a:off x="755576" y="1844824"/>
            <a:ext cx="7488832" cy="1306513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gray">
          <a:xfrm>
            <a:off x="877814" y="1965474"/>
            <a:ext cx="1071563" cy="1068388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0066CC"/>
              </a:gs>
              <a:gs pos="100000">
                <a:srgbClr val="0066CC">
                  <a:gamma/>
                  <a:shade val="69804"/>
                  <a:invGamma/>
                </a:srgbClr>
              </a:gs>
            </a:gsLst>
            <a:lin ang="5400000" scaled="1"/>
          </a:gra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7" name="Freeform 6"/>
          <p:cNvSpPr>
            <a:spLocks/>
          </p:cNvSpPr>
          <p:nvPr/>
        </p:nvSpPr>
        <p:spPr bwMode="gray">
          <a:xfrm>
            <a:off x="944489" y="2033737"/>
            <a:ext cx="534988" cy="534988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0066CC">
                  <a:gamma/>
                  <a:tint val="54510"/>
                  <a:invGamma/>
                </a:srgbClr>
              </a:gs>
              <a:gs pos="50000">
                <a:srgbClr val="0066CC">
                  <a:alpha val="0"/>
                </a:srgbClr>
              </a:gs>
              <a:gs pos="100000">
                <a:srgbClr val="0066CC">
                  <a:gamma/>
                  <a:tint val="54510"/>
                  <a:invGamma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gray">
          <a:xfrm>
            <a:off x="1187376" y="2154387"/>
            <a:ext cx="350838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H Niramit AS" panose="02000506000000020004" pitchFamily="2" charset="-34"/>
                <a:cs typeface="TH Niramit AS" panose="02000506000000020004" pitchFamily="2" charset="-34"/>
              </a:rPr>
              <a:t>1</a:t>
            </a:r>
            <a:endParaRPr lang="en-US" sz="44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11" name="AutoShape 10"/>
          <p:cNvSpPr>
            <a:spLocks noChangeArrowheads="1"/>
          </p:cNvSpPr>
          <p:nvPr/>
        </p:nvSpPr>
        <p:spPr bwMode="gray">
          <a:xfrm>
            <a:off x="755576" y="3398292"/>
            <a:ext cx="7488832" cy="1306512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th-TH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877814" y="3518942"/>
            <a:ext cx="1071563" cy="1068387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009999"/>
              </a:gs>
              <a:gs pos="100000">
                <a:srgbClr val="009999">
                  <a:gamma/>
                  <a:shade val="69804"/>
                  <a:invGamma/>
                </a:srgbClr>
              </a:gs>
            </a:gsLst>
            <a:lin ang="5400000" scaled="1"/>
          </a:gra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3" name="Freeform 12"/>
          <p:cNvSpPr>
            <a:spLocks/>
          </p:cNvSpPr>
          <p:nvPr/>
        </p:nvSpPr>
        <p:spPr bwMode="gray">
          <a:xfrm>
            <a:off x="944489" y="3587204"/>
            <a:ext cx="534988" cy="534987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009999">
                  <a:gamma/>
                  <a:tint val="42353"/>
                  <a:invGamma/>
                </a:srgbClr>
              </a:gs>
              <a:gs pos="100000">
                <a:srgbClr val="009999">
                  <a:alpha val="0"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7" name="AutoShape 16"/>
          <p:cNvSpPr>
            <a:spLocks noChangeArrowheads="1"/>
          </p:cNvSpPr>
          <p:nvPr/>
        </p:nvSpPr>
        <p:spPr bwMode="gray">
          <a:xfrm>
            <a:off x="755576" y="5002808"/>
            <a:ext cx="7488832" cy="1306512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th-TH"/>
          </a:p>
        </p:txBody>
      </p:sp>
      <p:sp>
        <p:nvSpPr>
          <p:cNvPr id="18" name="AutoShape 17"/>
          <p:cNvSpPr>
            <a:spLocks noChangeArrowheads="1"/>
          </p:cNvSpPr>
          <p:nvPr/>
        </p:nvSpPr>
        <p:spPr bwMode="gray">
          <a:xfrm>
            <a:off x="877814" y="5123458"/>
            <a:ext cx="1071563" cy="1068387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EC941E"/>
              </a:gs>
              <a:gs pos="100000">
                <a:srgbClr val="EC941E">
                  <a:gamma/>
                  <a:shade val="69804"/>
                  <a:invGamma/>
                </a:srgbClr>
              </a:gs>
            </a:gsLst>
            <a:lin ang="5400000" scaled="1"/>
          </a:gra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9" name="Freeform 18"/>
          <p:cNvSpPr>
            <a:spLocks/>
          </p:cNvSpPr>
          <p:nvPr/>
        </p:nvSpPr>
        <p:spPr bwMode="gray">
          <a:xfrm>
            <a:off x="944489" y="5191720"/>
            <a:ext cx="534988" cy="534987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EC941E">
                  <a:gamma/>
                  <a:tint val="48627"/>
                  <a:invGamma/>
                </a:srgbClr>
              </a:gs>
              <a:gs pos="100000">
                <a:srgbClr val="EC941E">
                  <a:alpha val="0"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gray">
          <a:xfrm>
            <a:off x="1226270" y="3686977"/>
            <a:ext cx="404278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H Niramit AS" panose="02000506000000020004" pitchFamily="2" charset="-34"/>
                <a:cs typeface="TH Niramit AS" panose="02000506000000020004" pitchFamily="2" charset="-34"/>
              </a:rPr>
              <a:t>2</a:t>
            </a:r>
            <a:endParaRPr lang="en-US" sz="44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gray">
          <a:xfrm>
            <a:off x="1268834" y="5267622"/>
            <a:ext cx="40908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H Niramit AS" panose="02000506000000020004" pitchFamily="2" charset="-34"/>
                <a:cs typeface="TH Niramit AS" panose="02000506000000020004" pitchFamily="2" charset="-34"/>
              </a:rPr>
              <a:t>3</a:t>
            </a:r>
            <a:endParaRPr lang="en-US" sz="44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24" name="Text Box 84"/>
          <p:cNvSpPr txBox="1">
            <a:spLocks noChangeArrowheads="1"/>
          </p:cNvSpPr>
          <p:nvPr/>
        </p:nvSpPr>
        <p:spPr bwMode="auto">
          <a:xfrm>
            <a:off x="2266060" y="1957776"/>
            <a:ext cx="590634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การนำคอมพิวเตอร์มาใช้งานมีผลกระทบอย่างไรบ้าง</a:t>
            </a:r>
            <a:endParaRPr lang="th-TH" sz="32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25" name="Text Box 84"/>
          <p:cNvSpPr txBox="1">
            <a:spLocks noChangeArrowheads="1"/>
          </p:cNvSpPr>
          <p:nvPr/>
        </p:nvSpPr>
        <p:spPr bwMode="auto">
          <a:xfrm>
            <a:off x="2301333" y="3546481"/>
            <a:ext cx="590634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หน่วยความจำหลักและหน่วยจัดเก็บ</a:t>
            </a:r>
            <a:b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</a:br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แตกต่างกันอย่างไร</a:t>
            </a:r>
            <a:endParaRPr lang="th-TH" sz="32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26" name="Text Box 84"/>
          <p:cNvSpPr txBox="1">
            <a:spLocks noChangeArrowheads="1"/>
          </p:cNvSpPr>
          <p:nvPr/>
        </p:nvSpPr>
        <p:spPr bwMode="auto">
          <a:xfrm>
            <a:off x="2301333" y="5160094"/>
            <a:ext cx="590634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หน่วยรับเข้า ซีพียู หน่วยความจำ และหน่วยส่งออก มีการทำงานที่สัมพันธ์กันอย่างไร</a:t>
            </a:r>
            <a:endParaRPr lang="th-TH" sz="32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3803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3728" y="587699"/>
            <a:ext cx="3744416" cy="782960"/>
          </a:xfrm>
        </p:spPr>
        <p:txBody>
          <a:bodyPr>
            <a:normAutofit/>
          </a:bodyPr>
          <a:lstStyle/>
          <a:p>
            <a:r>
              <a:rPr lang="th-TH" sz="4400" b="1" dirty="0" smtClean="0">
                <a:solidFill>
                  <a:srgbClr val="0000FF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แบบฝึกหัดท้ายบท</a:t>
            </a:r>
            <a:endParaRPr lang="en-US" sz="4400" b="1" dirty="0">
              <a:solidFill>
                <a:srgbClr val="0000FF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30" y="44624"/>
            <a:ext cx="1124957" cy="1499942"/>
          </a:xfrm>
          <a:prstGeom prst="rect">
            <a:avLst/>
          </a:prstGeom>
        </p:spPr>
      </p:pic>
      <p:sp>
        <p:nvSpPr>
          <p:cNvPr id="4" name="AutoShape 16"/>
          <p:cNvSpPr>
            <a:spLocks noChangeArrowheads="1"/>
          </p:cNvSpPr>
          <p:nvPr/>
        </p:nvSpPr>
        <p:spPr bwMode="gray">
          <a:xfrm>
            <a:off x="539552" y="1604036"/>
            <a:ext cx="7954470" cy="888860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th-TH"/>
          </a:p>
        </p:txBody>
      </p:sp>
      <p:sp>
        <p:nvSpPr>
          <p:cNvPr id="5" name="AutoShape 17"/>
          <p:cNvSpPr>
            <a:spLocks noChangeArrowheads="1"/>
          </p:cNvSpPr>
          <p:nvPr/>
        </p:nvSpPr>
        <p:spPr bwMode="gray">
          <a:xfrm>
            <a:off x="726292" y="1731388"/>
            <a:ext cx="800106" cy="644980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EC941E"/>
              </a:gs>
              <a:gs pos="100000">
                <a:srgbClr val="EC941E">
                  <a:gamma/>
                  <a:shade val="69804"/>
                  <a:invGamma/>
                </a:srgbClr>
              </a:gs>
            </a:gsLst>
            <a:lin ang="5400000" scaled="1"/>
          </a:gra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Freeform 5"/>
          <p:cNvSpPr>
            <a:spLocks/>
          </p:cNvSpPr>
          <p:nvPr/>
        </p:nvSpPr>
        <p:spPr bwMode="gray">
          <a:xfrm>
            <a:off x="792966" y="1787313"/>
            <a:ext cx="534988" cy="716216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EC941E">
                  <a:gamma/>
                  <a:tint val="48627"/>
                  <a:invGamma/>
                </a:srgbClr>
              </a:gs>
              <a:gs pos="100000">
                <a:srgbClr val="EC941E">
                  <a:alpha val="0"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gray">
          <a:xfrm>
            <a:off x="890372" y="1709754"/>
            <a:ext cx="40908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H Niramit AS" panose="02000506000000020004" pitchFamily="2" charset="-34"/>
                <a:cs typeface="TH Niramit AS" panose="02000506000000020004" pitchFamily="2" charset="-34"/>
              </a:rPr>
              <a:t>4</a:t>
            </a:r>
            <a:endParaRPr lang="en-US" sz="44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8" name="Text Box 84"/>
          <p:cNvSpPr txBox="1">
            <a:spLocks noChangeArrowheads="1"/>
          </p:cNvSpPr>
          <p:nvPr/>
        </p:nvSpPr>
        <p:spPr bwMode="auto">
          <a:xfrm>
            <a:off x="1812718" y="1769959"/>
            <a:ext cx="69847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การใช้งานอุปกรณ์ต่อไปนี้ มีข้อดีและข้อเสียอย่างไร</a:t>
            </a:r>
            <a:endParaRPr lang="th-TH" sz="32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7190952"/>
              </p:ext>
            </p:extLst>
          </p:nvPr>
        </p:nvGraphicFramePr>
        <p:xfrm>
          <a:off x="539552" y="2996952"/>
          <a:ext cx="8236851" cy="315912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196290"/>
                <a:gridCol w="2520280"/>
                <a:gridCol w="2520281"/>
              </a:tblGrid>
              <a:tr h="7380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อุปกรณ์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ข้อดี</a:t>
                      </a:r>
                      <a:endParaRPr lang="th-TH" sz="3200" b="1" dirty="0">
                        <a:solidFill>
                          <a:schemeClr val="tx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ข้อเสีย</a:t>
                      </a:r>
                      <a:endParaRPr lang="th-TH" sz="3200" b="1" dirty="0">
                        <a:solidFill>
                          <a:schemeClr val="tx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</a:tr>
              <a:tr h="738082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อุปกรณ์ดิจิทัล</a:t>
                      </a:r>
                      <a:endParaRPr lang="th-TH" sz="2800" b="1" dirty="0" smtClean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  <a:p>
                      <a:pPr algn="ctr"/>
                      <a:r>
                        <a:rPr lang="th-TH" sz="28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แบบไร้สาย</a:t>
                      </a:r>
                      <a:endParaRPr lang="th-TH" sz="28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sz="28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sz="28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</a:tr>
              <a:tr h="738082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จอสัมผัส</a:t>
                      </a:r>
                      <a:endParaRPr lang="th-TH" sz="28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sz="28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sz="28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</a:tr>
              <a:tr h="738082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จอภาพแบบ</a:t>
                      </a:r>
                      <a:r>
                        <a:rPr lang="th-TH" sz="2800" b="1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แอล</a:t>
                      </a:r>
                      <a:r>
                        <a:rPr lang="th-TH" sz="28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ซีดี</a:t>
                      </a:r>
                      <a:endParaRPr lang="th-TH" sz="28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sz="2800" b="1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sz="28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718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629816"/>
            <a:ext cx="6408712" cy="638944"/>
          </a:xfrm>
        </p:spPr>
        <p:txBody>
          <a:bodyPr>
            <a:normAutofit/>
          </a:bodyPr>
          <a:lstStyle/>
          <a:p>
            <a:pPr algn="ctr"/>
            <a:r>
              <a:rPr lang="th-TH" sz="3600" b="1" dirty="0" smtClean="0">
                <a:solidFill>
                  <a:srgbClr val="0000FF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องค์ประกอบของระบบคอมพิวเตอร์</a:t>
            </a:r>
            <a:endParaRPr lang="en-US" sz="3600" b="1" dirty="0">
              <a:solidFill>
                <a:srgbClr val="0000FF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23528" y="2564904"/>
            <a:ext cx="2592288" cy="198457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ระบบคอมพิวเตอร์</a:t>
            </a:r>
          </a:p>
          <a:p>
            <a:pPr algn="ctr"/>
            <a:r>
              <a:rPr lang="th-TH" sz="2400" b="1" dirty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(</a:t>
            </a:r>
            <a:r>
              <a:rPr lang="th-TH" sz="2400" b="1" dirty="0" err="1" smtClean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Computer</a:t>
            </a:r>
            <a:r>
              <a:rPr lang="th-TH" sz="2400" b="1" dirty="0" smtClean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  <a:r>
              <a:rPr lang="th-TH" sz="2400" b="1" dirty="0" err="1" smtClean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System</a:t>
            </a:r>
            <a:r>
              <a:rPr lang="th-TH" sz="2400" b="1" dirty="0" smtClean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)</a:t>
            </a:r>
            <a:endParaRPr lang="th-TH" sz="2400" b="1" dirty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2915816" y="1772816"/>
            <a:ext cx="2169900" cy="1784377"/>
            <a:chOff x="2915816" y="1772816"/>
            <a:chExt cx="2169900" cy="1784377"/>
          </a:xfrm>
        </p:grpSpPr>
        <p:sp>
          <p:nvSpPr>
            <p:cNvPr id="6" name="Rounded Rectangle 5"/>
            <p:cNvSpPr/>
            <p:nvPr/>
          </p:nvSpPr>
          <p:spPr>
            <a:xfrm>
              <a:off x="3409646" y="1772816"/>
              <a:ext cx="1676070" cy="1152128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ฮาร์ดแวร์</a:t>
              </a:r>
            </a:p>
            <a:p>
              <a:pPr algn="ctr"/>
              <a:r>
                <a:rPr lang="th-TH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(</a:t>
              </a:r>
              <a:r>
                <a:rPr lang="th-TH" b="1" dirty="0" err="1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Hardware</a:t>
              </a:r>
              <a:r>
                <a:rPr lang="th-TH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)</a:t>
              </a:r>
              <a:endParaRPr lang="th-TH" b="1" dirty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endParaRPr>
            </a:p>
          </p:txBody>
        </p:sp>
        <p:cxnSp>
          <p:nvCxnSpPr>
            <p:cNvPr id="12" name="Straight Connector 11"/>
            <p:cNvCxnSpPr>
              <a:stCxn id="5" idx="3"/>
              <a:endCxn id="6" idx="1"/>
            </p:cNvCxnSpPr>
            <p:nvPr/>
          </p:nvCxnSpPr>
          <p:spPr>
            <a:xfrm flipV="1">
              <a:off x="2915816" y="2348880"/>
              <a:ext cx="493830" cy="120831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>
            <a:off x="2915816" y="3557193"/>
            <a:ext cx="2146654" cy="2110884"/>
            <a:chOff x="2915816" y="3557193"/>
            <a:chExt cx="2146654" cy="2110884"/>
          </a:xfrm>
        </p:grpSpPr>
        <p:sp>
          <p:nvSpPr>
            <p:cNvPr id="7" name="Rounded Rectangle 6"/>
            <p:cNvSpPr/>
            <p:nvPr/>
          </p:nvSpPr>
          <p:spPr>
            <a:xfrm>
              <a:off x="3386400" y="4516077"/>
              <a:ext cx="1676070" cy="115200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ซอฟต์แวร์</a:t>
              </a:r>
            </a:p>
            <a:p>
              <a:pPr algn="ctr"/>
              <a:r>
                <a:rPr lang="th-TH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(</a:t>
              </a:r>
              <a:r>
                <a:rPr lang="th-TH" b="1" dirty="0" err="1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Software</a:t>
              </a:r>
              <a:r>
                <a:rPr lang="th-TH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)</a:t>
              </a:r>
              <a:endParaRPr lang="th-TH" b="1" dirty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endParaRPr>
            </a:p>
          </p:txBody>
        </p:sp>
        <p:cxnSp>
          <p:nvCxnSpPr>
            <p:cNvPr id="13" name="Straight Connector 12"/>
            <p:cNvCxnSpPr>
              <a:stCxn id="7" idx="1"/>
              <a:endCxn id="5" idx="3"/>
            </p:cNvCxnSpPr>
            <p:nvPr/>
          </p:nvCxnSpPr>
          <p:spPr>
            <a:xfrm flipH="1" flipV="1">
              <a:off x="2915816" y="3557193"/>
              <a:ext cx="470584" cy="153488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9" name="Group 28"/>
          <p:cNvGrpSpPr/>
          <p:nvPr/>
        </p:nvGrpSpPr>
        <p:grpSpPr>
          <a:xfrm>
            <a:off x="5085716" y="1578038"/>
            <a:ext cx="3906920" cy="864096"/>
            <a:chOff x="5085716" y="1578038"/>
            <a:chExt cx="3906920" cy="864096"/>
          </a:xfrm>
        </p:grpSpPr>
        <p:sp>
          <p:nvSpPr>
            <p:cNvPr id="8" name="Rounded Rectangle 7"/>
            <p:cNvSpPr/>
            <p:nvPr/>
          </p:nvSpPr>
          <p:spPr>
            <a:xfrm>
              <a:off x="5512016" y="1578038"/>
              <a:ext cx="3480620" cy="864096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001">
              <a:schemeClr val="lt2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หน่วยประมวลผลกลาง</a:t>
              </a:r>
            </a:p>
            <a:p>
              <a:pPr algn="ctr"/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(</a:t>
              </a:r>
              <a:r>
                <a:rPr lang="th-TH" sz="2400" b="1" dirty="0" err="1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Central</a:t>
              </a:r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 </a:t>
              </a:r>
              <a:r>
                <a:rPr lang="th-TH" sz="2400" b="1" dirty="0" err="1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Processing</a:t>
              </a:r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 </a:t>
              </a:r>
              <a:r>
                <a:rPr lang="th-TH" sz="2400" b="1" dirty="0" err="1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Unit</a:t>
              </a:r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 : </a:t>
              </a:r>
              <a:r>
                <a:rPr lang="th-TH" sz="2400" b="1" dirty="0" err="1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CPU</a:t>
              </a:r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)</a:t>
              </a:r>
              <a:endParaRPr lang="th-TH" sz="2400" b="1" dirty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endParaRPr>
            </a:p>
          </p:txBody>
        </p:sp>
        <p:cxnSp>
          <p:nvCxnSpPr>
            <p:cNvPr id="17" name="Straight Connector 16"/>
            <p:cNvCxnSpPr>
              <a:stCxn id="8" idx="1"/>
              <a:endCxn id="6" idx="3"/>
            </p:cNvCxnSpPr>
            <p:nvPr/>
          </p:nvCxnSpPr>
          <p:spPr>
            <a:xfrm flipH="1">
              <a:off x="5085716" y="2010086"/>
              <a:ext cx="426300" cy="33879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5085716" y="2348880"/>
            <a:ext cx="3927959" cy="1296144"/>
            <a:chOff x="5085716" y="2348880"/>
            <a:chExt cx="3927959" cy="1296144"/>
          </a:xfrm>
        </p:grpSpPr>
        <p:sp>
          <p:nvSpPr>
            <p:cNvPr id="9" name="Rounded Rectangle 8"/>
            <p:cNvSpPr/>
            <p:nvPr/>
          </p:nvSpPr>
          <p:spPr>
            <a:xfrm>
              <a:off x="5533055" y="2780928"/>
              <a:ext cx="3480620" cy="864096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001">
              <a:schemeClr val="lt2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หน่วยความจำและจัดเก็บข้อมูล</a:t>
              </a:r>
            </a:p>
            <a:p>
              <a:pPr algn="ctr"/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(</a:t>
              </a:r>
              <a:r>
                <a:rPr lang="th-TH" sz="2400" b="1" dirty="0" err="1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memory</a:t>
              </a:r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 </a:t>
              </a:r>
              <a:r>
                <a:rPr lang="th-TH" sz="2400" b="1" dirty="0" err="1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and</a:t>
              </a:r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 </a:t>
              </a:r>
              <a:r>
                <a:rPr lang="th-TH" sz="2400" b="1" dirty="0" err="1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storage</a:t>
              </a:r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 </a:t>
              </a:r>
              <a:r>
                <a:rPr lang="th-TH" sz="2400" b="1" dirty="0" err="1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Unit</a:t>
              </a:r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)</a:t>
              </a:r>
              <a:endParaRPr lang="th-TH" sz="2400" b="1" dirty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endParaRPr>
            </a:p>
          </p:txBody>
        </p:sp>
        <p:cxnSp>
          <p:nvCxnSpPr>
            <p:cNvPr id="21" name="Straight Connector 20"/>
            <p:cNvCxnSpPr>
              <a:stCxn id="9" idx="1"/>
              <a:endCxn id="6" idx="3"/>
            </p:cNvCxnSpPr>
            <p:nvPr/>
          </p:nvCxnSpPr>
          <p:spPr>
            <a:xfrm flipH="1" flipV="1">
              <a:off x="5085716" y="2348880"/>
              <a:ext cx="447339" cy="86409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1" name="Group 30"/>
          <p:cNvGrpSpPr/>
          <p:nvPr/>
        </p:nvGrpSpPr>
        <p:grpSpPr>
          <a:xfrm>
            <a:off x="5085716" y="2348880"/>
            <a:ext cx="3922543" cy="2499034"/>
            <a:chOff x="5085716" y="2348880"/>
            <a:chExt cx="3922543" cy="2499034"/>
          </a:xfrm>
        </p:grpSpPr>
        <p:sp>
          <p:nvSpPr>
            <p:cNvPr id="10" name="Rounded Rectangle 9"/>
            <p:cNvSpPr/>
            <p:nvPr/>
          </p:nvSpPr>
          <p:spPr>
            <a:xfrm>
              <a:off x="5527639" y="3983818"/>
              <a:ext cx="3480620" cy="864096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001">
              <a:schemeClr val="lt2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หน่วยรับเข้าและส่งออก</a:t>
              </a:r>
            </a:p>
            <a:p>
              <a:pPr algn="ctr"/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(</a:t>
              </a:r>
              <a:r>
                <a:rPr lang="th-TH" sz="2400" b="1" dirty="0" err="1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input</a:t>
              </a:r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/</a:t>
              </a:r>
              <a:r>
                <a:rPr lang="th-TH" sz="2400" b="1" dirty="0" err="1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output</a:t>
              </a:r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 </a:t>
              </a:r>
              <a:r>
                <a:rPr lang="th-TH" sz="2400" b="1" dirty="0" err="1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Unit</a:t>
              </a:r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)</a:t>
              </a:r>
              <a:endParaRPr lang="th-TH" sz="2400" b="1" dirty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endParaRPr>
            </a:p>
          </p:txBody>
        </p:sp>
        <p:cxnSp>
          <p:nvCxnSpPr>
            <p:cNvPr id="24" name="Straight Connector 23"/>
            <p:cNvCxnSpPr>
              <a:stCxn id="10" idx="1"/>
              <a:endCxn id="6" idx="3"/>
            </p:cNvCxnSpPr>
            <p:nvPr/>
          </p:nvCxnSpPr>
          <p:spPr>
            <a:xfrm flipH="1" flipV="1">
              <a:off x="5085716" y="2348880"/>
              <a:ext cx="441923" cy="20669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1897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332942"/>
              </p:ext>
            </p:extLst>
          </p:nvPr>
        </p:nvGraphicFramePr>
        <p:xfrm>
          <a:off x="467544" y="2790154"/>
          <a:ext cx="8236850" cy="348784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64296"/>
                <a:gridCol w="1712942"/>
                <a:gridCol w="1929806"/>
                <a:gridCol w="1929806"/>
              </a:tblGrid>
              <a:tr h="7380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การใช้งาน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 err="1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อุปกรณ์ดิจิทัล</a:t>
                      </a:r>
                      <a:endParaRPr lang="th-TH" sz="3200" b="1" dirty="0" smtClean="0">
                        <a:solidFill>
                          <a:schemeClr val="tx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โปรแกรม</a:t>
                      </a:r>
                      <a:endParaRPr lang="th-TH" sz="3200" b="1" dirty="0">
                        <a:solidFill>
                          <a:schemeClr val="tx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เหตุผล</a:t>
                      </a:r>
                      <a:endParaRPr lang="th-TH" sz="3200" b="1" dirty="0">
                        <a:solidFill>
                          <a:schemeClr val="tx1"/>
                        </a:solidFill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</a:tr>
              <a:tr h="738082">
                <a:tc>
                  <a:txBody>
                    <a:bodyPr/>
                    <a:lstStyle/>
                    <a:p>
                      <a:pPr lvl="0" algn="l"/>
                      <a:r>
                        <a:rPr lang="th-TH" sz="28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  วาดรูป</a:t>
                      </a:r>
                      <a:endParaRPr lang="th-TH" sz="28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sz="28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sz="28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sz="28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</a:tr>
              <a:tr h="738082">
                <a:tc>
                  <a:txBody>
                    <a:bodyPr/>
                    <a:lstStyle/>
                    <a:p>
                      <a:pPr lvl="0" algn="l"/>
                      <a:r>
                        <a:rPr lang="th-TH" sz="28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  เก็บภาพยนตร์ </a:t>
                      </a:r>
                    </a:p>
                    <a:p>
                      <a:pPr lvl="0" algn="l"/>
                      <a:r>
                        <a:rPr lang="th-TH" sz="28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  จำนวน</a:t>
                      </a:r>
                      <a:r>
                        <a:rPr lang="th-TH" sz="2800" b="1" baseline="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10 เรื่อง</a:t>
                      </a:r>
                      <a:endParaRPr lang="th-TH" sz="28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sz="28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sz="28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sz="28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</a:tr>
              <a:tr h="738082">
                <a:tc>
                  <a:txBody>
                    <a:bodyPr/>
                    <a:lstStyle/>
                    <a:p>
                      <a:pPr lvl="0" algn="l"/>
                      <a:r>
                        <a:rPr lang="th-TH" sz="28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  พิมพ์รายงานส่งครู</a:t>
                      </a:r>
                      <a:endParaRPr lang="th-TH" sz="28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sz="2800" b="1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sz="28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h-TH" sz="2800" b="1" dirty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AutoShape 4"/>
          <p:cNvSpPr>
            <a:spLocks noChangeArrowheads="1"/>
          </p:cNvSpPr>
          <p:nvPr/>
        </p:nvSpPr>
        <p:spPr bwMode="gray">
          <a:xfrm>
            <a:off x="404340" y="1032526"/>
            <a:ext cx="8344123" cy="1306513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th-TH"/>
          </a:p>
        </p:txBody>
      </p:sp>
      <p:sp>
        <p:nvSpPr>
          <p:cNvPr id="13" name="AutoShape 5"/>
          <p:cNvSpPr>
            <a:spLocks noChangeArrowheads="1"/>
          </p:cNvSpPr>
          <p:nvPr/>
        </p:nvSpPr>
        <p:spPr bwMode="gray">
          <a:xfrm>
            <a:off x="526579" y="1153176"/>
            <a:ext cx="1071563" cy="1068388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0066CC"/>
              </a:gs>
              <a:gs pos="100000">
                <a:srgbClr val="0066CC">
                  <a:gamma/>
                  <a:shade val="69804"/>
                  <a:invGamma/>
                </a:srgbClr>
              </a:gs>
            </a:gsLst>
            <a:lin ang="5400000" scaled="1"/>
          </a:gra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4" name="Freeform 13"/>
          <p:cNvSpPr>
            <a:spLocks/>
          </p:cNvSpPr>
          <p:nvPr/>
        </p:nvSpPr>
        <p:spPr bwMode="gray">
          <a:xfrm>
            <a:off x="593254" y="1221439"/>
            <a:ext cx="534988" cy="534988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0066CC">
                  <a:gamma/>
                  <a:tint val="54510"/>
                  <a:invGamma/>
                </a:srgbClr>
              </a:gs>
              <a:gs pos="50000">
                <a:srgbClr val="0066CC">
                  <a:alpha val="0"/>
                </a:srgbClr>
              </a:gs>
              <a:gs pos="100000">
                <a:srgbClr val="0066CC">
                  <a:gamma/>
                  <a:tint val="54510"/>
                  <a:invGamma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gray">
          <a:xfrm>
            <a:off x="836141" y="1342089"/>
            <a:ext cx="40908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H Niramit AS" panose="02000506000000020004" pitchFamily="2" charset="-34"/>
                <a:cs typeface="TH Niramit AS" panose="02000506000000020004" pitchFamily="2" charset="-34"/>
              </a:rPr>
              <a:t>5</a:t>
            </a:r>
            <a:endParaRPr lang="en-US" sz="44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8" name="Text Box 84"/>
          <p:cNvSpPr txBox="1">
            <a:spLocks noChangeArrowheads="1"/>
          </p:cNvSpPr>
          <p:nvPr/>
        </p:nvSpPr>
        <p:spPr bwMode="auto">
          <a:xfrm>
            <a:off x="1907704" y="1196752"/>
            <a:ext cx="6984776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การใช้งานต่อไปนี้ จะต้องใช้</a:t>
            </a:r>
            <a:r>
              <a:rPr lang="th-TH" sz="3200" b="1" dirty="0" err="1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อุปกรณ์ดิจิทัล</a:t>
            </a:r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และโปรแกรมใด เพราะเหตุใด</a:t>
            </a:r>
            <a:endParaRPr lang="th-TH" sz="32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0323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629816"/>
            <a:ext cx="6408712" cy="638944"/>
          </a:xfrm>
        </p:spPr>
        <p:txBody>
          <a:bodyPr>
            <a:normAutofit/>
          </a:bodyPr>
          <a:lstStyle/>
          <a:p>
            <a:pPr algn="ctr"/>
            <a:r>
              <a:rPr lang="th-TH" sz="3600" b="1" dirty="0" smtClean="0">
                <a:solidFill>
                  <a:srgbClr val="0000FF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องค์ประกอบของระบบคอมพิวเตอร์</a:t>
            </a:r>
            <a:endParaRPr lang="en-US" sz="3600" b="1" dirty="0">
              <a:solidFill>
                <a:srgbClr val="0000FF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23528" y="2564904"/>
            <a:ext cx="2592288" cy="198457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ระบบคอมพิวเตอร์</a:t>
            </a:r>
          </a:p>
          <a:p>
            <a:pPr algn="ctr"/>
            <a:r>
              <a:rPr lang="th-TH" sz="2400" b="1" dirty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(</a:t>
            </a:r>
            <a:r>
              <a:rPr lang="th-TH" sz="2400" b="1" dirty="0" err="1" smtClean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Computer</a:t>
            </a:r>
            <a:r>
              <a:rPr lang="th-TH" sz="2400" b="1" dirty="0" smtClean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  <a:r>
              <a:rPr lang="th-TH" sz="2400" b="1" dirty="0" err="1" smtClean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System</a:t>
            </a:r>
            <a:r>
              <a:rPr lang="th-TH" sz="2400" b="1" dirty="0" smtClean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)</a:t>
            </a:r>
            <a:endParaRPr lang="th-TH" sz="2400" b="1" dirty="0">
              <a:solidFill>
                <a:schemeClr val="tx1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2915816" y="1772816"/>
            <a:ext cx="2169900" cy="1784377"/>
            <a:chOff x="2915816" y="1772816"/>
            <a:chExt cx="2169900" cy="1784377"/>
          </a:xfrm>
        </p:grpSpPr>
        <p:sp>
          <p:nvSpPr>
            <p:cNvPr id="6" name="Rounded Rectangle 5"/>
            <p:cNvSpPr/>
            <p:nvPr/>
          </p:nvSpPr>
          <p:spPr>
            <a:xfrm>
              <a:off x="3409646" y="1772816"/>
              <a:ext cx="1676070" cy="1152128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ฮาร์ดแวร์</a:t>
              </a:r>
            </a:p>
            <a:p>
              <a:pPr algn="ctr"/>
              <a:r>
                <a:rPr lang="th-TH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(</a:t>
              </a:r>
              <a:r>
                <a:rPr lang="th-TH" b="1" dirty="0" err="1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Hardware</a:t>
              </a:r>
              <a:r>
                <a:rPr lang="th-TH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)</a:t>
              </a:r>
              <a:endParaRPr lang="th-TH" b="1" dirty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endParaRPr>
            </a:p>
          </p:txBody>
        </p:sp>
        <p:cxnSp>
          <p:nvCxnSpPr>
            <p:cNvPr id="12" name="Straight Connector 11"/>
            <p:cNvCxnSpPr>
              <a:stCxn id="5" idx="3"/>
              <a:endCxn id="6" idx="1"/>
            </p:cNvCxnSpPr>
            <p:nvPr/>
          </p:nvCxnSpPr>
          <p:spPr>
            <a:xfrm flipV="1">
              <a:off x="2915816" y="2348880"/>
              <a:ext cx="493830" cy="120831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>
            <a:off x="2915816" y="3557193"/>
            <a:ext cx="2146654" cy="2110884"/>
            <a:chOff x="2915816" y="3557193"/>
            <a:chExt cx="2146654" cy="2110884"/>
          </a:xfrm>
        </p:grpSpPr>
        <p:sp>
          <p:nvSpPr>
            <p:cNvPr id="7" name="Rounded Rectangle 6"/>
            <p:cNvSpPr/>
            <p:nvPr/>
          </p:nvSpPr>
          <p:spPr>
            <a:xfrm>
              <a:off x="3386400" y="4516077"/>
              <a:ext cx="1676070" cy="115200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ซอฟต์แวร์</a:t>
              </a:r>
            </a:p>
            <a:p>
              <a:pPr algn="ctr"/>
              <a:r>
                <a:rPr lang="th-TH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(</a:t>
              </a:r>
              <a:r>
                <a:rPr lang="th-TH" b="1" dirty="0" err="1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Software</a:t>
              </a:r>
              <a:r>
                <a:rPr lang="th-TH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)</a:t>
              </a:r>
              <a:endParaRPr lang="th-TH" b="1" dirty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endParaRPr>
            </a:p>
          </p:txBody>
        </p:sp>
        <p:cxnSp>
          <p:nvCxnSpPr>
            <p:cNvPr id="13" name="Straight Connector 12"/>
            <p:cNvCxnSpPr>
              <a:stCxn id="7" idx="1"/>
              <a:endCxn id="5" idx="3"/>
            </p:cNvCxnSpPr>
            <p:nvPr/>
          </p:nvCxnSpPr>
          <p:spPr>
            <a:xfrm flipH="1" flipV="1">
              <a:off x="2915816" y="3557193"/>
              <a:ext cx="470584" cy="153488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5062470" y="5092077"/>
            <a:ext cx="3805357" cy="1001219"/>
            <a:chOff x="5062470" y="5092077"/>
            <a:chExt cx="3805357" cy="1001219"/>
          </a:xfrm>
        </p:grpSpPr>
        <p:cxnSp>
          <p:nvCxnSpPr>
            <p:cNvPr id="22" name="Straight Connector 21"/>
            <p:cNvCxnSpPr>
              <a:stCxn id="14" idx="1"/>
              <a:endCxn id="7" idx="3"/>
            </p:cNvCxnSpPr>
            <p:nvPr/>
          </p:nvCxnSpPr>
          <p:spPr>
            <a:xfrm flipH="1" flipV="1">
              <a:off x="5062470" y="5092077"/>
              <a:ext cx="324737" cy="56917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Rounded Rectangle 13"/>
            <p:cNvSpPr/>
            <p:nvPr/>
          </p:nvSpPr>
          <p:spPr>
            <a:xfrm>
              <a:off x="5387207" y="5229200"/>
              <a:ext cx="3480620" cy="864096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ซอฟต์แวร์ประยุ</a:t>
              </a:r>
              <a:r>
                <a:rPr lang="th-TH" sz="2400" b="1" dirty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ก</a:t>
              </a:r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ต์</a:t>
              </a:r>
            </a:p>
            <a:p>
              <a:pPr algn="ctr"/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(</a:t>
              </a:r>
              <a:r>
                <a:rPr lang="th-TH" sz="2400" b="1" dirty="0" err="1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Application</a:t>
              </a:r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 </a:t>
              </a:r>
              <a:r>
                <a:rPr lang="th-TH" sz="2400" b="1" dirty="0" err="1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Software</a:t>
              </a:r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)</a:t>
              </a:r>
              <a:endParaRPr lang="th-TH" sz="2400" b="1" dirty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062470" y="2308518"/>
            <a:ext cx="3805357" cy="2783559"/>
            <a:chOff x="5062470" y="2308518"/>
            <a:chExt cx="3805357" cy="2783559"/>
          </a:xfrm>
        </p:grpSpPr>
        <p:sp>
          <p:nvSpPr>
            <p:cNvPr id="20" name="Rounded Rectangle 19"/>
            <p:cNvSpPr/>
            <p:nvPr/>
          </p:nvSpPr>
          <p:spPr>
            <a:xfrm>
              <a:off x="5387207" y="2308518"/>
              <a:ext cx="3480620" cy="2560642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ซอฟต์แวร์ระบบ</a:t>
              </a:r>
            </a:p>
            <a:p>
              <a:pPr algn="ctr"/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(</a:t>
              </a:r>
              <a:r>
                <a:rPr lang="th-TH" sz="2400" b="1" dirty="0" err="1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System</a:t>
              </a:r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 </a:t>
              </a:r>
              <a:r>
                <a:rPr lang="th-TH" sz="2400" b="1" dirty="0" err="1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Software</a:t>
              </a:r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)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ระบบปฏิบัติการ </a:t>
              </a:r>
              <a:b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</a:br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(</a:t>
              </a:r>
              <a:r>
                <a:rPr lang="th-TH" sz="2400" b="1" dirty="0" err="1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operating</a:t>
              </a:r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 </a:t>
              </a:r>
              <a:r>
                <a:rPr lang="th-TH" sz="2400" b="1" dirty="0" err="1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system</a:t>
              </a:r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)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โปรแกรมอรรถประโยชน์ (</a:t>
              </a:r>
              <a:r>
                <a:rPr lang="th-TH" sz="2400" b="1" dirty="0" err="1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utility</a:t>
              </a:r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 </a:t>
              </a:r>
              <a:r>
                <a:rPr lang="th-TH" sz="2400" b="1" dirty="0" err="1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program</a:t>
              </a:r>
              <a:r>
                <a:rPr lang="th-TH" sz="2400" b="1" dirty="0" smtClean="0">
                  <a:solidFill>
                    <a:schemeClr val="tx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)</a:t>
              </a:r>
              <a:endParaRPr lang="th-TH" sz="2400" b="1" dirty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endParaRPr>
            </a:p>
          </p:txBody>
        </p:sp>
        <p:cxnSp>
          <p:nvCxnSpPr>
            <p:cNvPr id="15" name="Straight Connector 14"/>
            <p:cNvCxnSpPr>
              <a:stCxn id="20" idx="1"/>
              <a:endCxn id="7" idx="3"/>
            </p:cNvCxnSpPr>
            <p:nvPr/>
          </p:nvCxnSpPr>
          <p:spPr>
            <a:xfrm flipH="1">
              <a:off x="5062470" y="3588839"/>
              <a:ext cx="324737" cy="150323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97686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8" descr="Open box by nicubun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433" y="3429000"/>
            <a:ext cx="2852777" cy="285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Open box by nicubun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56543"/>
            <a:ext cx="2852777" cy="285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Open box by nicubun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528551"/>
            <a:ext cx="2852777" cy="285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pu by Fabui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598" y="142880"/>
            <a:ext cx="4053361" cy="3792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395536" y="4437112"/>
            <a:ext cx="2520280" cy="917181"/>
          </a:xfrm>
          <a:prstGeom prst="round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001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หน่วยประมวลผลกลาง</a:t>
            </a:r>
          </a:p>
        </p:txBody>
      </p:sp>
      <p:pic>
        <p:nvPicPr>
          <p:cNvPr id="1026" name="Picture 2" descr="Mouse by HeyY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45" y="1164957"/>
            <a:ext cx="2248669" cy="1591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lack Monitor by ronoald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2878" y="698984"/>
            <a:ext cx="2715555" cy="2715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6354821" y="4653136"/>
            <a:ext cx="2520000" cy="972205"/>
          </a:xfrm>
          <a:prstGeom prst="round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001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หน่วยความจำและจัดเก็บข้อมูล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370236" y="4653136"/>
            <a:ext cx="2520000" cy="888081"/>
          </a:xfrm>
          <a:prstGeom prst="round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001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chemeClr val="tx1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หน่วยรับเข้าและส่งออก</a:t>
            </a:r>
          </a:p>
        </p:txBody>
      </p:sp>
      <p:pic>
        <p:nvPicPr>
          <p:cNvPr id="1034" name="Picture 10" descr="USB Flash Drive by mystic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719" y="863052"/>
            <a:ext cx="2195680" cy="2195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110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7 L 0.00052 0.3925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22222E-6 L -0.31441 0.2868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29" y="1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7037E-7 L 0.32327 0.3564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63" y="17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48148E-6 L -0.00469 0.3550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1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9912" y="764704"/>
            <a:ext cx="5040560" cy="638944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solidFill>
                  <a:srgbClr val="0000FF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องค์ประกอบของระบบคอมพิวเตอร์</a:t>
            </a:r>
            <a:endParaRPr lang="en-US" sz="3600" b="1" dirty="0">
              <a:solidFill>
                <a:srgbClr val="0000FF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99792" y="1785143"/>
            <a:ext cx="56886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ผู้เรียนแต่ละคน</a:t>
            </a:r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ศึกษาเนื้อหาหัวข้อ </a:t>
            </a:r>
            <a:r>
              <a:rPr lang="en-US" sz="32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4.1 </a:t>
            </a:r>
            <a:r>
              <a:rPr lang="th-TH" sz="32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เรื่อง องค์ประกอบของระบบคอมพิวเตอร์ จากหนังสือเรียน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07" y="1628800"/>
            <a:ext cx="2052573" cy="1451036"/>
          </a:xfrm>
          <a:prstGeom prst="rect">
            <a:avLst/>
          </a:prstGeom>
        </p:spPr>
      </p:pic>
      <p:pic>
        <p:nvPicPr>
          <p:cNvPr id="1026" name="Picture 2" descr="computer by thesaur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425880"/>
            <a:ext cx="3744416" cy="2811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789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5" y="1601006"/>
            <a:ext cx="388843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     พิจารณา</a:t>
            </a:r>
            <a:r>
              <a:rPr lang="th-TH" sz="32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คอมพิวเตอร์ที่</a:t>
            </a:r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ใช้ว่า</a:t>
            </a:r>
            <a:r>
              <a:rPr lang="th-TH" sz="32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ประกอบด้วยอุปกรณ์อะไรบ้าง </a:t>
            </a:r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โดย</a:t>
            </a:r>
            <a:r>
              <a:rPr lang="th-TH" sz="32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ให้ผู้เรียนเขียนชื่ออุปกรณ์ลงในกระดาษ </a:t>
            </a:r>
            <a:endParaRPr lang="th-TH" sz="3200" b="1" dirty="0" smtClean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ชนิด</a:t>
            </a:r>
            <a:r>
              <a:rPr lang="th-TH" sz="32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ละ </a:t>
            </a:r>
            <a:r>
              <a:rPr lang="en-US" sz="32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1 </a:t>
            </a:r>
            <a:r>
              <a:rPr lang="th-TH" sz="32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ใบ </a:t>
            </a:r>
            <a:endParaRPr lang="th-TH" sz="3200" b="1" dirty="0" smtClean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endParaRPr lang="th-TH" b="1" dirty="0" smtClean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algn="ctr"/>
            <a:r>
              <a:rPr lang="th-TH" sz="3200" b="1" dirty="0" smtClean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โดย</a:t>
            </a:r>
            <a:r>
              <a:rPr lang="th-TH" sz="3200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แต่ละ</a:t>
            </a:r>
            <a:r>
              <a:rPr lang="th-TH" sz="3200" b="1" dirty="0" smtClean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กลุ่ม</a:t>
            </a:r>
          </a:p>
          <a:p>
            <a:pPr algn="ctr"/>
            <a:r>
              <a:rPr lang="th-TH" sz="3200" b="1" dirty="0" smtClean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เขียน</a:t>
            </a:r>
            <a:r>
              <a:rPr lang="th-TH" sz="3200" b="1" dirty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ให้</a:t>
            </a:r>
            <a:r>
              <a:rPr lang="th-TH" sz="3200" b="1" dirty="0" err="1" smtClean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ได้มาก</a:t>
            </a:r>
            <a:r>
              <a:rPr lang="th-TH" sz="3200" b="1" dirty="0" smtClean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ที่สุด</a:t>
            </a:r>
            <a:endParaRPr lang="th-TH" sz="3200" b="1" dirty="0">
              <a:solidFill>
                <a:srgbClr val="FF0000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2050" name="Picture 2" descr="Cartoon Computer and Desktop by DTRav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556792"/>
            <a:ext cx="4563344" cy="3627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405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779912" y="764704"/>
            <a:ext cx="5040560" cy="638944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h-TH" sz="3600" b="1" dirty="0" smtClean="0">
                <a:solidFill>
                  <a:srgbClr val="0000FF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หลักการทำงานของระบบคอมพิวเตอร์</a:t>
            </a:r>
            <a:endParaRPr lang="en-US" sz="3600" b="1" dirty="0">
              <a:solidFill>
                <a:srgbClr val="0000FF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99792" y="1844824"/>
            <a:ext cx="56886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ผู้เรียนแต่ละคน</a:t>
            </a:r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ศึกษาศึกษาเนื้อหาหัวข้อ </a:t>
            </a:r>
            <a:r>
              <a:rPr lang="en-US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4.2 </a:t>
            </a:r>
            <a:r>
              <a:rPr lang="th-TH" sz="32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เรื่อง </a:t>
            </a:r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หลักการทำงานของ</a:t>
            </a:r>
            <a:r>
              <a:rPr lang="th-TH" sz="32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ระบบ</a:t>
            </a:r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คอมพิวเตอร์ จากหนังสือเรียน</a:t>
            </a:r>
            <a:endParaRPr lang="th-TH" sz="32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07" y="1688481"/>
            <a:ext cx="2052573" cy="145103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863280" y="4264358"/>
            <a:ext cx="5616624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รูปหลักการทำงาน</a:t>
            </a:r>
            <a:endParaRPr lang="th-TH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836993" y="4293096"/>
            <a:ext cx="3599103" cy="110872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2400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หน่วยประมวลผลกลาง</a:t>
            </a:r>
          </a:p>
          <a:p>
            <a:r>
              <a:rPr lang="th-TH" sz="2400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หน่วยรับเข้าและหน่วยส่งออก</a:t>
            </a:r>
          </a:p>
          <a:p>
            <a:r>
              <a:rPr lang="th-TH" sz="2400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หน่วยความจำหลักและจัดเก็บ</a:t>
            </a:r>
          </a:p>
        </p:txBody>
      </p:sp>
    </p:spTree>
    <p:extLst>
      <p:ext uri="{BB962C8B-B14F-4D97-AF65-F5344CB8AC3E}">
        <p14:creationId xmlns:p14="http://schemas.microsoft.com/office/powerpoint/2010/main" val="270141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2942</TotalTime>
  <Words>1451</Words>
  <Application>Microsoft Office PowerPoint</Application>
  <PresentationFormat>On-screen Show (4:3)</PresentationFormat>
  <Paragraphs>340</Paragraphs>
  <Slides>40</Slides>
  <Notes>2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Flow</vt:lpstr>
      <vt:lpstr>PowerPoint Presentation</vt:lpstr>
      <vt:lpstr>PowerPoint Presentation</vt:lpstr>
      <vt:lpstr>PowerPoint Presentation</vt:lpstr>
      <vt:lpstr>องค์ประกอบของระบบคอมพิวเตอร์</vt:lpstr>
      <vt:lpstr>องค์ประกอบของระบบคอมพิวเตอร์</vt:lpstr>
      <vt:lpstr>PowerPoint Presentation</vt:lpstr>
      <vt:lpstr>องค์ประกอบของระบบคอมพิวเตอร์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หลักการทำงานของระบบคอมพิวเตอร์</vt:lpstr>
      <vt:lpstr>วงรอบของเครื่องจักร</vt:lpstr>
      <vt:lpstr>ให้นักเรียนศึกษาไฟล์ ตัวอย่างการทำงานวงรอบเครื่องจักร จาก QRCode หรือลิงก์ในหนังสือเรียนหน้า 81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ร่วมกันอภิปรายกิจกรรมท้ายบท และแบบฝึกหัดท้ายบท</vt:lpstr>
      <vt:lpstr>แบบฝึกหัดท้ายบท</vt:lpstr>
      <vt:lpstr>แบบฝึกหัดท้ายบท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แนวคิดเชิงนามธรรม</dc:title>
  <dc:creator>Tassanee Krongtong</dc:creator>
  <cp:lastModifiedBy>Tassanee Krongtong</cp:lastModifiedBy>
  <cp:revision>281</cp:revision>
  <dcterms:created xsi:type="dcterms:W3CDTF">2017-10-16T06:48:49Z</dcterms:created>
  <dcterms:modified xsi:type="dcterms:W3CDTF">2019-04-28T08:33:33Z</dcterms:modified>
</cp:coreProperties>
</file>