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</p:sldMasterIdLst>
  <p:notesMasterIdLst>
    <p:notesMasterId r:id="rId6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321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</p:sldIdLst>
  <p:sldSz cx="13004800" cy="9753600"/>
  <p:notesSz cx="6858000" cy="9144000"/>
  <p:embeddedFontLst>
    <p:embeddedFont>
      <p:font typeface="Helvetica Neue" panose="020B0604020202020204" charset="0"/>
      <p:regular r:id="rId69"/>
      <p:bold r:id="rId70"/>
      <p:italic r:id="rId71"/>
      <p:boldItalic r:id="rId72"/>
    </p:embeddedFont>
    <p:embeddedFont>
      <p:font typeface="Helvetica Neue Light" panose="020B0604020202020204" charset="0"/>
      <p:regular r:id="rId73"/>
      <p:bold r:id="rId74"/>
      <p:italic r:id="rId75"/>
      <p:boldItalic r:id="rId76"/>
    </p:embeddedFont>
    <p:embeddedFont>
      <p:font typeface="Niramit" panose="020B0604020202020204" charset="-34"/>
      <p:regular r:id="rId77"/>
      <p:bold r:id="rId78"/>
      <p:italic r:id="rId79"/>
      <p:boldItalic r:id="rId80"/>
    </p:embeddedFont>
    <p:embeddedFont>
      <p:font typeface="TH Sarabun New" panose="020B0500040200020003" pitchFamily="34" charset="-34"/>
      <p:regular r:id="rId81"/>
      <p:bold r:id="rId82"/>
      <p:italic r:id="rId83"/>
      <p:boldItalic r:id="rId8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EAB1E70-78B1-44CE-BE4E-9EAEE6AB8C4B}">
  <a:tblStyle styleId="{CEAB1E70-78B1-44CE-BE4E-9EAEE6AB8C4B}" styleName="Table_0">
    <a:wholeTbl>
      <a:tcTxStyle b="off" i="off">
        <a:font>
          <a:latin typeface="Helvetica Light"/>
          <a:ea typeface="Helvetica Light"/>
          <a:cs typeface="Helvetica Light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8" autoAdjust="0"/>
    <p:restoredTop sz="94660"/>
  </p:normalViewPr>
  <p:slideViewPr>
    <p:cSldViewPr snapToGrid="0">
      <p:cViewPr varScale="1">
        <p:scale>
          <a:sx n="64" d="100"/>
          <a:sy n="64" d="100"/>
        </p:scale>
        <p:origin x="121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84" Type="http://schemas.openxmlformats.org/officeDocument/2006/relationships/font" Target="fonts/font16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font" Target="fonts/font6.fntdata"/><Relationship Id="rId79" Type="http://schemas.openxmlformats.org/officeDocument/2006/relationships/font" Target="fonts/font11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1.fntdata"/><Relationship Id="rId77" Type="http://schemas.openxmlformats.org/officeDocument/2006/relationships/font" Target="fonts/font9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4.fntdata"/><Relationship Id="rId80" Type="http://schemas.openxmlformats.org/officeDocument/2006/relationships/font" Target="fonts/font12.fntdata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2.fntdata"/><Relationship Id="rId75" Type="http://schemas.openxmlformats.org/officeDocument/2006/relationships/font" Target="fonts/font7.fntdata"/><Relationship Id="rId83" Type="http://schemas.openxmlformats.org/officeDocument/2006/relationships/font" Target="fonts/font15.fntdata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5.fntdata"/><Relationship Id="rId78" Type="http://schemas.openxmlformats.org/officeDocument/2006/relationships/font" Target="fonts/font10.fntdata"/><Relationship Id="rId81" Type="http://schemas.openxmlformats.org/officeDocument/2006/relationships/font" Target="fonts/font13.fntdata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font" Target="fonts/font8.fntdata"/><Relationship Id="rId7" Type="http://schemas.openxmlformats.org/officeDocument/2006/relationships/slide" Target="slides/slide6.xml"/><Relationship Id="rId71" Type="http://schemas.openxmlformats.org/officeDocument/2006/relationships/font" Target="fonts/font3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Niramit"/>
                <a:ea typeface="Niramit"/>
                <a:cs typeface="Niramit"/>
                <a:sym typeface="Niramit"/>
              </a:defRPr>
            </a:lvl1pPr>
            <a:lvl2pPr marL="914400" marR="0" lvl="1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22860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TH Sarabun New" panose="020B0500040200020003" pitchFamily="34" charset="-34"/>
        <a:ea typeface="TH Sarabun New" panose="020B0500040200020003" pitchFamily="34" charset="-34"/>
        <a:cs typeface="TH Sarabun New" panose="020B0500040200020003" pitchFamily="34" charset="-34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47" name="Google Shape;24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65" name="Google Shape;3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92098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75" name="Google Shape;37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1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05" name="Google Shape;40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15" name="Google Shape;41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71" name="Google Shape;47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81" name="Google Shape;48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1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92" name="Google Shape;49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p1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02" name="Google Shape;50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1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13" name="Google Shape;513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1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23" name="Google Shape;52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55" name="Google Shape;2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1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32" name="Google Shape;53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2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42" name="Google Shape;54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2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51" name="Google Shape;55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2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61" name="Google Shape;56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2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73" name="Google Shape;57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2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86" name="Google Shape;58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2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98" name="Google Shape;598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2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18" name="Google Shape;61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2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43" name="Google Shape;643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2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53" name="Google Shape;653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64" name="Google Shape;2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2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64" name="Google Shape;664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3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75" name="Google Shape;67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3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84" name="Google Shape;684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3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695" name="Google Shape;69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p3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05" name="Google Shape;70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p3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20" name="Google Shape;72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3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35" name="Google Shape;735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3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50" name="Google Shape;750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3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66" name="Google Shape;766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Google Shape;774;p3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75" name="Google Shape;775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73" name="Google Shape;27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Google Shape;785;p3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86" name="Google Shape;786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p4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99" name="Google Shape;799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Google Shape;807;p4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08" name="Google Shape;808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4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18" name="Google Shape;818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4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28" name="Google Shape;828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4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37" name="Google Shape;837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4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47" name="Google Shape;847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4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56" name="Google Shape;856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4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66" name="Google Shape;866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4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78" name="Google Shape;878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82" name="Google Shape;28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87" name="Google Shape;887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5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897" name="Google Shape;897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p5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07" name="Google Shape;907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Google Shape;915;p5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16" name="Google Shape;916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5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25" name="Google Shape;925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5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35" name="Google Shape;935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Google Shape;944;p5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45" name="Google Shape;945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6" name="Google Shape;956;p5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57" name="Google Shape;957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5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70" name="Google Shape;970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Google Shape;981;p5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82" name="Google Shape;982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05" name="Google Shape;30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p5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92" name="Google Shape;992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Google Shape;1000;p6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01" name="Google Shape;1001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6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10" name="Google Shape;1010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6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20" name="Google Shape;1020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6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30" name="Google Shape;1030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p6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39" name="Google Shape;1039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Google Shape;1047;p6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48" name="Google Shape;1048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24" name="Google Shape;32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54" name="Google Shape;354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65" name="Google Shape;3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tx">
  <p:cSld name="TITLE_AND_BOD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/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/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/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/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/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/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/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/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Generic Data">
  <p:cSld name="Generic Data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Google Shape;14;p3"/>
          <p:cNvCxnSpPr/>
          <p:nvPr/>
        </p:nvCxnSpPr>
        <p:spPr>
          <a:xfrm flipH="1">
            <a:off x="3149" y="9197392"/>
            <a:ext cx="13001651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15;p3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noFill/>
          <a:ln w="12700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6" name="Google Shape;16;p3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 Light"/>
              <a:buNone/>
              <a:defRPr sz="3600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 b="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2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noFill/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3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noFill/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4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9525" cap="flat" cmpd="sng">
            <a:solidFill>
              <a:srgbClr val="22AEC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Helvetica Neue"/>
              <a:buNone/>
              <a:defRPr sz="2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5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efore &amp; After">
  <p:cSld name="Before &amp; Aft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4"/>
          <p:cNvCxnSpPr/>
          <p:nvPr/>
        </p:nvCxnSpPr>
        <p:spPr>
          <a:xfrm flipH="1">
            <a:off x="3149" y="9197392"/>
            <a:ext cx="13001651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" name="Google Shape;26;p4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803"/>
            </a:srgbClr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7" name="Google Shape;27;p4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8" name="Google Shape;28;p4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803"/>
            </a:srgbClr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9" name="Google Shape;29;p4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803"/>
            </a:srgbClr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0" name="Google Shape;30;p4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803"/>
            </a:srgbClr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1" name="Google Shape;31;p4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2" name="Google Shape;32;p4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3" name="Google Shape;33;p4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4" name="Google Shape;34;p4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</a:pPr>
            <a:r>
              <a:rPr lang="th-TH" sz="18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Before -</a:t>
            </a:r>
            <a:endParaRPr/>
          </a:p>
        </p:txBody>
      </p:sp>
      <p:sp>
        <p:nvSpPr>
          <p:cNvPr id="35" name="Google Shape;35;p4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</a:pPr>
            <a:r>
              <a:rPr lang="th-TH" sz="1800" b="1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After -</a:t>
            </a:r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 Light"/>
              <a:buNone/>
              <a:defRPr sz="3600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 b="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100" tIns="36100" rIns="36100" bIns="361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2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100" tIns="36100" rIns="36100" bIns="361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4"/>
          <p:cNvSpPr txBox="1">
            <a:spLocks noGrp="1"/>
          </p:cNvSpPr>
          <p:nvPr>
            <p:ph type="body" idx="3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100" tIns="36100" rIns="36100" bIns="361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"/>
          <p:cNvSpPr txBox="1">
            <a:spLocks noGrp="1"/>
          </p:cNvSpPr>
          <p:nvPr>
            <p:ph type="body" idx="4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100" tIns="36100" rIns="36100" bIns="361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"/>
          <p:cNvSpPr txBox="1">
            <a:spLocks noGrp="1"/>
          </p:cNvSpPr>
          <p:nvPr>
            <p:ph type="body" idx="5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100" tIns="36100" rIns="36100" bIns="361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4"/>
          <p:cNvSpPr txBox="1">
            <a:spLocks noGrp="1"/>
          </p:cNvSpPr>
          <p:nvPr>
            <p:ph type="body" idx="6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100" tIns="36100" rIns="36100" bIns="361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4"/>
          <p:cNvSpPr txBox="1">
            <a:spLocks noGrp="1"/>
          </p:cNvSpPr>
          <p:nvPr>
            <p:ph type="body" idx="7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100" tIns="36100" rIns="36100" bIns="361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"/>
          <p:cNvSpPr txBox="1">
            <a:spLocks noGrp="1"/>
          </p:cNvSpPr>
          <p:nvPr>
            <p:ph type="body" idx="8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100" tIns="36100" rIns="36100" bIns="361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body" idx="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9525" cap="flat" cmpd="sng">
            <a:solidFill>
              <a:srgbClr val="22AEC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Helvetica Neue"/>
              <a:buNone/>
              <a:defRPr sz="2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body" idx="1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ransition/Summary">
  <p:cSld name="Transition/Summar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Google Shape;49;p5"/>
          <p:cNvCxnSpPr/>
          <p:nvPr/>
        </p:nvCxnSpPr>
        <p:spPr>
          <a:xfrm flipH="1">
            <a:off x="3149" y="9197392"/>
            <a:ext cx="13001651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5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1" name="Google Shape;51;p5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2" name="Google Shape;52;p5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noFill/>
          <a:ln w="12700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3" name="Google Shape;53;p5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4" name="Google Shape;54;p5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5" name="Google Shape;55;p5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noFill/>
          <a:ln w="12700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6" name="Google Shape;56;p5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7" name="Google Shape;57;p5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91"/>
              <a:buFont typeface="Helvetica Neue"/>
              <a:buNone/>
            </a:pPr>
            <a:r>
              <a:rPr lang="th-TH" sz="1991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endParaRPr/>
          </a:p>
        </p:txBody>
      </p:sp>
      <p:sp>
        <p:nvSpPr>
          <p:cNvPr id="58" name="Google Shape;58;p5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 Light"/>
              <a:buNone/>
              <a:defRPr sz="3600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5"/>
          <p:cNvSpPr txBox="1">
            <a:spLocks noGrp="1"/>
          </p:cNvSpPr>
          <p:nvPr>
            <p:ph type="sldNum" idx="1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 b="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60" name="Google Shape;60;p5"/>
          <p:cNvSpPr>
            <a:spLocks noGrp="1"/>
          </p:cNvSpPr>
          <p:nvPr>
            <p:ph type="pic" idx="2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1" name="Google Shape;61;p5"/>
          <p:cNvSpPr>
            <a:spLocks noGrp="1"/>
          </p:cNvSpPr>
          <p:nvPr>
            <p:ph type="pic" idx="3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2" name="Google Shape;62;p5"/>
          <p:cNvSpPr>
            <a:spLocks noGrp="1"/>
          </p:cNvSpPr>
          <p:nvPr>
            <p:ph type="body" idx="1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>
            <a:spLocks noGrp="1"/>
          </p:cNvSpPr>
          <p:nvPr>
            <p:ph type="body" idx="4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5"/>
          <p:cNvSpPr>
            <a:spLocks noGrp="1"/>
          </p:cNvSpPr>
          <p:nvPr>
            <p:ph type="body" idx="5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5"/>
          <p:cNvSpPr>
            <a:spLocks noGrp="1"/>
          </p:cNvSpPr>
          <p:nvPr>
            <p:ph type="body" idx="6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5"/>
          <p:cNvSpPr>
            <a:spLocks noGrp="1"/>
          </p:cNvSpPr>
          <p:nvPr>
            <p:ph type="pic" idx="7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7" name="Google Shape;67;p5"/>
          <p:cNvSpPr>
            <a:spLocks noGrp="1"/>
          </p:cNvSpPr>
          <p:nvPr>
            <p:ph type="pic" idx="8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8" name="Google Shape;68;p5"/>
          <p:cNvSpPr>
            <a:spLocks noGrp="1"/>
          </p:cNvSpPr>
          <p:nvPr>
            <p:ph type="pic" idx="9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69" name="Google Shape;69;p5"/>
          <p:cNvSpPr>
            <a:spLocks noGrp="1"/>
          </p:cNvSpPr>
          <p:nvPr>
            <p:ph type="pic" idx="13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70" name="Google Shape;70;p5"/>
          <p:cNvSpPr txBox="1">
            <a:spLocks noGrp="1"/>
          </p:cNvSpPr>
          <p:nvPr>
            <p:ph type="body" idx="14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noFill/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5"/>
          <p:cNvSpPr txBox="1">
            <a:spLocks noGrp="1"/>
          </p:cNvSpPr>
          <p:nvPr>
            <p:ph type="body" idx="15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5"/>
          <p:cNvSpPr txBox="1">
            <a:spLocks noGrp="1"/>
          </p:cNvSpPr>
          <p:nvPr>
            <p:ph type="body" idx="16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5"/>
          <p:cNvSpPr txBox="1">
            <a:spLocks noGrp="1"/>
          </p:cNvSpPr>
          <p:nvPr>
            <p:ph type="body" idx="17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noFill/>
          <a:ln w="9525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5"/>
          <p:cNvSpPr txBox="1">
            <a:spLocks noGrp="1"/>
          </p:cNvSpPr>
          <p:nvPr>
            <p:ph type="body" idx="18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9525" cap="flat" cmpd="sng">
            <a:solidFill>
              <a:srgbClr val="22AEC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Helvetica Neue"/>
              <a:buNone/>
              <a:defRPr sz="2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5"/>
          <p:cNvSpPr txBox="1">
            <a:spLocks noGrp="1"/>
          </p:cNvSpPr>
          <p:nvPr>
            <p:ph type="body" idx="19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Opportunities &amp; Threats">
  <p:cSld name="Opportunities &amp; Threat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Google Shape;77;p6"/>
          <p:cNvCxnSpPr/>
          <p:nvPr/>
        </p:nvCxnSpPr>
        <p:spPr>
          <a:xfrm flipH="1">
            <a:off x="3149" y="9197392"/>
            <a:ext cx="13001651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8" name="Google Shape;78;p6"/>
          <p:cNvCxnSpPr/>
          <p:nvPr/>
        </p:nvCxnSpPr>
        <p:spPr>
          <a:xfrm flipH="1">
            <a:off x="1254044" y="1908266"/>
            <a:ext cx="1" cy="716800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" name="Google Shape;79;p6"/>
          <p:cNvCxnSpPr/>
          <p:nvPr/>
        </p:nvCxnSpPr>
        <p:spPr>
          <a:xfrm flipH="1">
            <a:off x="6760730" y="1908266"/>
            <a:ext cx="1" cy="716800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0" name="Google Shape;80;p6"/>
          <p:cNvCxnSpPr/>
          <p:nvPr/>
        </p:nvCxnSpPr>
        <p:spPr>
          <a:xfrm flipH="1">
            <a:off x="12269113" y="1908267"/>
            <a:ext cx="1" cy="716800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1" name="Google Shape;81;p6"/>
          <p:cNvCxnSpPr/>
          <p:nvPr/>
        </p:nvCxnSpPr>
        <p:spPr>
          <a:xfrm flipH="1">
            <a:off x="737296" y="2470008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2" name="Google Shape;82;p6"/>
          <p:cNvCxnSpPr/>
          <p:nvPr/>
        </p:nvCxnSpPr>
        <p:spPr>
          <a:xfrm flipH="1">
            <a:off x="737296" y="7597423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3" name="Google Shape;83;p6"/>
          <p:cNvCxnSpPr/>
          <p:nvPr/>
        </p:nvCxnSpPr>
        <p:spPr>
          <a:xfrm flipH="1">
            <a:off x="737296" y="6315568"/>
            <a:ext cx="11531817" cy="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4" name="Google Shape;84;p6"/>
          <p:cNvCxnSpPr/>
          <p:nvPr/>
        </p:nvCxnSpPr>
        <p:spPr>
          <a:xfrm flipH="1">
            <a:off x="737296" y="5033715"/>
            <a:ext cx="11531817" cy="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5" name="Google Shape;85;p6"/>
          <p:cNvCxnSpPr/>
          <p:nvPr/>
        </p:nvCxnSpPr>
        <p:spPr>
          <a:xfrm flipH="1">
            <a:off x="737296" y="3751861"/>
            <a:ext cx="11531817" cy="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6" name="Google Shape;86;p6"/>
          <p:cNvCxnSpPr/>
          <p:nvPr/>
        </p:nvCxnSpPr>
        <p:spPr>
          <a:xfrm flipH="1">
            <a:off x="4007387" y="2470007"/>
            <a:ext cx="1" cy="5129673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7" name="Google Shape;87;p6"/>
          <p:cNvCxnSpPr/>
          <p:nvPr/>
        </p:nvCxnSpPr>
        <p:spPr>
          <a:xfrm flipH="1">
            <a:off x="9514923" y="2470007"/>
            <a:ext cx="1" cy="5129673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8" name="Google Shape;88;p6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 Light"/>
              <a:buNone/>
              <a:defRPr sz="3600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6"/>
          <p:cNvSpPr txBox="1">
            <a:spLocks noGrp="1"/>
          </p:cNvSpPr>
          <p:nvPr>
            <p:ph type="sldNum" idx="1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 b="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90" name="Google Shape;90;p6"/>
          <p:cNvSpPr txBox="1">
            <a:spLocks noGrp="1"/>
          </p:cNvSpPr>
          <p:nvPr>
            <p:ph type="body" idx="1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6"/>
          <p:cNvSpPr txBox="1">
            <a:spLocks noGrp="1"/>
          </p:cNvSpPr>
          <p:nvPr>
            <p:ph type="body" idx="2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D4051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6"/>
          <p:cNvSpPr txBox="1">
            <a:spLocks noGrp="1"/>
          </p:cNvSpPr>
          <p:nvPr>
            <p:ph type="body" idx="3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6"/>
          <p:cNvSpPr txBox="1">
            <a:spLocks noGrp="1"/>
          </p:cNvSpPr>
          <p:nvPr>
            <p:ph type="body" idx="4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6"/>
          <p:cNvSpPr txBox="1">
            <a:spLocks noGrp="1"/>
          </p:cNvSpPr>
          <p:nvPr>
            <p:ph type="body" idx="5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6"/>
          <p:cNvSpPr txBox="1">
            <a:spLocks noGrp="1"/>
          </p:cNvSpPr>
          <p:nvPr>
            <p:ph type="body" idx="6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6"/>
          <p:cNvSpPr txBox="1">
            <a:spLocks noGrp="1"/>
          </p:cNvSpPr>
          <p:nvPr>
            <p:ph type="body" idx="7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6"/>
          <p:cNvSpPr txBox="1">
            <a:spLocks noGrp="1"/>
          </p:cNvSpPr>
          <p:nvPr>
            <p:ph type="body" idx="8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6"/>
          <p:cNvSpPr txBox="1">
            <a:spLocks noGrp="1"/>
          </p:cNvSpPr>
          <p:nvPr>
            <p:ph type="body" idx="9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6"/>
          <p:cNvSpPr txBox="1">
            <a:spLocks noGrp="1"/>
          </p:cNvSpPr>
          <p:nvPr>
            <p:ph type="body" idx="13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6"/>
          <p:cNvSpPr txBox="1">
            <a:spLocks noGrp="1"/>
          </p:cNvSpPr>
          <p:nvPr>
            <p:ph type="body" idx="14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6"/>
          <p:cNvSpPr txBox="1">
            <a:spLocks noGrp="1"/>
          </p:cNvSpPr>
          <p:nvPr>
            <p:ph type="body" idx="15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6"/>
          <p:cNvSpPr txBox="1">
            <a:spLocks noGrp="1"/>
          </p:cNvSpPr>
          <p:nvPr>
            <p:ph type="body" idx="16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6"/>
          <p:cNvSpPr txBox="1">
            <a:spLocks noGrp="1"/>
          </p:cNvSpPr>
          <p:nvPr>
            <p:ph type="body" idx="17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body" idx="18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6"/>
          <p:cNvSpPr txBox="1">
            <a:spLocks noGrp="1"/>
          </p:cNvSpPr>
          <p:nvPr>
            <p:ph type="body" idx="19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6"/>
          <p:cNvSpPr txBox="1">
            <a:spLocks noGrp="1"/>
          </p:cNvSpPr>
          <p:nvPr>
            <p:ph type="body" idx="20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6"/>
          <p:cNvSpPr txBox="1">
            <a:spLocks noGrp="1"/>
          </p:cNvSpPr>
          <p:nvPr>
            <p:ph type="body" idx="21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6"/>
          <p:cNvSpPr txBox="1">
            <a:spLocks noGrp="1"/>
          </p:cNvSpPr>
          <p:nvPr>
            <p:ph type="body" idx="22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9525" cap="flat" cmpd="sng">
            <a:solidFill>
              <a:srgbClr val="22AEC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Helvetica Neue"/>
              <a:buNone/>
              <a:defRPr sz="2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6"/>
          <p:cNvSpPr txBox="1">
            <a:spLocks noGrp="1"/>
          </p:cNvSpPr>
          <p:nvPr>
            <p:ph type="body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6"/>
          <p:cNvSpPr txBox="1">
            <a:spLocks noGrp="1"/>
          </p:cNvSpPr>
          <p:nvPr>
            <p:ph type="body" idx="24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9525" cap="flat" cmpd="sng">
            <a:solidFill>
              <a:srgbClr val="22AEC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Helvetica Neue"/>
              <a:buNone/>
              <a:defRPr sz="2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6"/>
          <p:cNvSpPr>
            <a:spLocks noGrp="1"/>
          </p:cNvSpPr>
          <p:nvPr>
            <p:ph type="body" idx="25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6"/>
          <p:cNvSpPr>
            <a:spLocks noGrp="1"/>
          </p:cNvSpPr>
          <p:nvPr>
            <p:ph type="body" idx="26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6"/>
          <p:cNvSpPr>
            <a:spLocks noGrp="1"/>
          </p:cNvSpPr>
          <p:nvPr>
            <p:ph type="body" idx="27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6"/>
          <p:cNvSpPr>
            <a:spLocks noGrp="1"/>
          </p:cNvSpPr>
          <p:nvPr>
            <p:ph type="body" idx="28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00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6"/>
          <p:cNvSpPr txBox="1">
            <a:spLocks noGrp="1"/>
          </p:cNvSpPr>
          <p:nvPr>
            <p:ph type="body" idx="29"/>
          </p:nvPr>
        </p:nvSpPr>
        <p:spPr>
          <a:xfrm rot="10800000">
            <a:off x="11843435" y="7698313"/>
            <a:ext cx="378093" cy="1377733"/>
          </a:xfrm>
          <a:prstGeom prst="rect">
            <a:avLst/>
          </a:prstGeom>
          <a:solidFill>
            <a:srgbClr val="D4051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6"/>
          <p:cNvSpPr txBox="1">
            <a:spLocks noGrp="1"/>
          </p:cNvSpPr>
          <p:nvPr>
            <p:ph type="body" idx="30"/>
          </p:nvPr>
        </p:nvSpPr>
        <p:spPr>
          <a:xfrm>
            <a:off x="1313478" y="7698313"/>
            <a:ext cx="378094" cy="1377734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Risk Matrix">
  <p:cSld name="Risk Matrix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Google Shape;118;p7"/>
          <p:cNvCxnSpPr/>
          <p:nvPr/>
        </p:nvCxnSpPr>
        <p:spPr>
          <a:xfrm flipH="1">
            <a:off x="3149" y="9197392"/>
            <a:ext cx="13001651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9" name="Google Shape;119;p7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0" name="Google Shape;120;p7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1" name="Google Shape;121;p7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2" name="Google Shape;122;p7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3" name="Google Shape;123;p7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4" name="Google Shape;124;p7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5" name="Google Shape;125;p7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6" name="Google Shape;126;p7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7" name="Google Shape;127;p7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cxnSp>
        <p:nvCxnSpPr>
          <p:cNvPr id="128" name="Google Shape;128;p7"/>
          <p:cNvCxnSpPr/>
          <p:nvPr/>
        </p:nvCxnSpPr>
        <p:spPr>
          <a:xfrm flipH="1">
            <a:off x="6743699" y="3279288"/>
            <a:ext cx="1" cy="4519925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9" name="Google Shape;129;p7"/>
          <p:cNvCxnSpPr/>
          <p:nvPr/>
        </p:nvCxnSpPr>
        <p:spPr>
          <a:xfrm flipH="1">
            <a:off x="4533900" y="3263900"/>
            <a:ext cx="1" cy="4519924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30" name="Google Shape;130;p7"/>
          <p:cNvCxnSpPr/>
          <p:nvPr/>
        </p:nvCxnSpPr>
        <p:spPr>
          <a:xfrm>
            <a:off x="2343348" y="4784774"/>
            <a:ext cx="6602606" cy="2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31" name="Google Shape;131;p7"/>
          <p:cNvCxnSpPr/>
          <p:nvPr/>
        </p:nvCxnSpPr>
        <p:spPr>
          <a:xfrm>
            <a:off x="2349500" y="6273800"/>
            <a:ext cx="6602605" cy="1"/>
          </a:xfrm>
          <a:prstGeom prst="straightConnector1">
            <a:avLst/>
          </a:prstGeom>
          <a:noFill/>
          <a:ln w="127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32" name="Google Shape;132;p7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 lim="400000"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33" name="Google Shape;133;p7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noFill/>
          <a:ln w="12700" cap="flat" cmpd="sng">
            <a:solidFill>
              <a:srgbClr val="B3B3B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3500" tIns="63500" rIns="63500" bIns="63500" anchor="t" anchorCtr="0">
            <a:noAutofit/>
          </a:bodyPr>
          <a:lstStyle/>
          <a:p>
            <a:pPr marL="2540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Helvetica Neue"/>
              <a:buChar char="•"/>
            </a:pPr>
            <a:r>
              <a:rPr lang="th-TH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Lorem ipsum dolor sit amet, consectetur adipisicing elit, sed do eiusmod tempor incididunt ut labore et dolore magna aliqua.</a:t>
            </a:r>
            <a:endParaRPr/>
          </a:p>
          <a:p>
            <a:pPr marL="2540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Helvetica Neue"/>
              <a:buChar char="•"/>
            </a:pPr>
            <a:r>
              <a:rPr lang="th-TH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Ut enim ad minim veniam, quis nostrud exercitation ullamco laboris nisi ut aliquip ex ea commodo consequat.</a:t>
            </a:r>
            <a:endParaRPr/>
          </a:p>
          <a:p>
            <a:pPr marL="2540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Helvetica Neue"/>
              <a:buChar char="•"/>
            </a:pPr>
            <a:r>
              <a:rPr lang="th-TH"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Duis aute irure dolor in reprehenderit in voluptate velit esse cillum dolore eu fugiat nulla pariatur. </a:t>
            </a:r>
            <a:endParaRPr/>
          </a:p>
        </p:txBody>
      </p:sp>
      <p:sp>
        <p:nvSpPr>
          <p:cNvPr id="134" name="Google Shape;134;p7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 Light"/>
              <a:buNone/>
              <a:defRPr sz="3600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7"/>
          <p:cNvSpPr txBox="1">
            <a:spLocks noGrp="1"/>
          </p:cNvSpPr>
          <p:nvPr>
            <p:ph type="sldNum" idx="1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 b="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136" name="Google Shape;136;p7"/>
          <p:cNvSpPr txBox="1">
            <a:spLocks noGrp="1"/>
          </p:cNvSpPr>
          <p:nvPr>
            <p:ph type="body" idx="1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7"/>
          <p:cNvSpPr txBox="1">
            <a:spLocks noGrp="1"/>
          </p:cNvSpPr>
          <p:nvPr>
            <p:ph type="body" idx="2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7"/>
          <p:cNvSpPr txBox="1">
            <a:spLocks noGrp="1"/>
          </p:cNvSpPr>
          <p:nvPr>
            <p:ph type="body" idx="3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7"/>
          <p:cNvSpPr txBox="1">
            <a:spLocks noGrp="1"/>
          </p:cNvSpPr>
          <p:nvPr>
            <p:ph type="body" idx="4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7"/>
          <p:cNvSpPr txBox="1">
            <a:spLocks noGrp="1"/>
          </p:cNvSpPr>
          <p:nvPr>
            <p:ph type="body" idx="5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7"/>
          <p:cNvSpPr txBox="1">
            <a:spLocks noGrp="1"/>
          </p:cNvSpPr>
          <p:nvPr>
            <p:ph type="body" idx="6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15900" tIns="215900" rIns="215900" bIns="2159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BBD0"/>
              </a:buClr>
              <a:buSzPts val="2000"/>
              <a:buFont typeface="Helvetica Neue"/>
              <a:buNone/>
              <a:defRPr sz="2000" b="1">
                <a:solidFill>
                  <a:srgbClr val="20BB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body" idx="7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b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BBD0"/>
              </a:buClr>
              <a:buSzPts val="2000"/>
              <a:buFont typeface="Helvetica Neue"/>
              <a:buNone/>
              <a:defRPr sz="2000" b="1">
                <a:solidFill>
                  <a:srgbClr val="20BB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7"/>
          <p:cNvSpPr txBox="1">
            <a:spLocks noGrp="1"/>
          </p:cNvSpPr>
          <p:nvPr>
            <p:ph type="body" idx="8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BBD0"/>
              </a:buClr>
              <a:buSzPts val="2000"/>
              <a:buFont typeface="Helvetica Neue"/>
              <a:buNone/>
              <a:defRPr sz="2000" b="1">
                <a:solidFill>
                  <a:srgbClr val="20BBD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7"/>
          <p:cNvSpPr txBox="1">
            <a:spLocks noGrp="1"/>
          </p:cNvSpPr>
          <p:nvPr>
            <p:ph type="body" idx="9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Helvetica Neue"/>
              <a:buNone/>
              <a:defRPr sz="20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7"/>
          <p:cNvSpPr txBox="1">
            <a:spLocks noGrp="1"/>
          </p:cNvSpPr>
          <p:nvPr>
            <p:ph type="body" idx="13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9525" cap="flat" cmpd="sng">
            <a:solidFill>
              <a:srgbClr val="22AEC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Helvetica Neue"/>
              <a:buNone/>
              <a:defRPr sz="2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7"/>
          <p:cNvSpPr txBox="1">
            <a:spLocks noGrp="1"/>
          </p:cNvSpPr>
          <p:nvPr>
            <p:ph type="body" idx="1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oject Brief">
  <p:cSld name="Project Brief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8" name="Google Shape;148;p8"/>
          <p:cNvCxnSpPr/>
          <p:nvPr/>
        </p:nvCxnSpPr>
        <p:spPr>
          <a:xfrm flipH="1">
            <a:off x="3149" y="9197392"/>
            <a:ext cx="13001651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9" name="Google Shape;149;p8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50" name="Google Shape;150;p8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 Light"/>
              <a:buNone/>
              <a:defRPr sz="3600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8"/>
          <p:cNvSpPr txBox="1">
            <a:spLocks noGrp="1"/>
          </p:cNvSpPr>
          <p:nvPr>
            <p:ph type="sldNum" idx="1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 b="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152" name="Google Shape;152;p8"/>
          <p:cNvSpPr txBox="1">
            <a:spLocks noGrp="1"/>
          </p:cNvSpPr>
          <p:nvPr>
            <p:ph type="body" idx="1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noFill/>
          <a:ln w="9525" cap="flat" cmpd="sng">
            <a:solidFill>
              <a:srgbClr val="3044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8"/>
          <p:cNvSpPr txBox="1">
            <a:spLocks noGrp="1"/>
          </p:cNvSpPr>
          <p:nvPr>
            <p:ph type="body" idx="2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noFill/>
          <a:ln w="9525" cap="flat" cmpd="sng">
            <a:solidFill>
              <a:srgbClr val="3044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8"/>
          <p:cNvSpPr txBox="1">
            <a:spLocks noGrp="1"/>
          </p:cNvSpPr>
          <p:nvPr>
            <p:ph type="body" idx="3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noFill/>
          <a:ln w="9525" cap="flat" cmpd="sng">
            <a:solidFill>
              <a:srgbClr val="3044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8"/>
          <p:cNvSpPr txBox="1">
            <a:spLocks noGrp="1"/>
          </p:cNvSpPr>
          <p:nvPr>
            <p:ph type="body" idx="4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 w="9525" cap="flat" cmpd="sng">
            <a:solidFill>
              <a:srgbClr val="3044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8"/>
          <p:cNvSpPr txBox="1">
            <a:spLocks noGrp="1"/>
          </p:cNvSpPr>
          <p:nvPr>
            <p:ph type="body" idx="5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 w="9525" cap="flat" cmpd="sng">
            <a:solidFill>
              <a:srgbClr val="3044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8"/>
          <p:cNvSpPr txBox="1">
            <a:spLocks noGrp="1"/>
          </p:cNvSpPr>
          <p:nvPr>
            <p:ph type="body" idx="6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 w="9525" cap="flat" cmpd="sng">
            <a:solidFill>
              <a:srgbClr val="3044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None/>
              <a:defRPr sz="18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8"/>
          <p:cNvSpPr txBox="1">
            <a:spLocks noGrp="1"/>
          </p:cNvSpPr>
          <p:nvPr>
            <p:ph type="body" idx="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9525" cap="flat" cmpd="sng">
            <a:solidFill>
              <a:srgbClr val="22AEC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Helvetica Neue"/>
              <a:buNone/>
              <a:defRPr sz="20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8"/>
          <p:cNvSpPr txBox="1">
            <a:spLocks noGrp="1"/>
          </p:cNvSpPr>
          <p:nvPr>
            <p:ph type="body" idx="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8"/>
          <p:cNvSpPr txBox="1">
            <a:spLocks noGrp="1"/>
          </p:cNvSpPr>
          <p:nvPr>
            <p:ph type="body" idx="9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noFill/>
          <a:ln w="9525" cap="flat" cmpd="sng">
            <a:solidFill>
              <a:srgbClr val="202D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oject Planner">
  <p:cSld name="Project Planner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2" name="Google Shape;162;p9"/>
          <p:cNvCxnSpPr/>
          <p:nvPr/>
        </p:nvCxnSpPr>
        <p:spPr>
          <a:xfrm flipH="1">
            <a:off x="3149" y="9197392"/>
            <a:ext cx="13001651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3" name="Google Shape;163;p9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64" name="Google Shape;164;p9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 Light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cxnSp>
        <p:nvCxnSpPr>
          <p:cNvPr id="165" name="Google Shape;165;p9"/>
          <p:cNvCxnSpPr/>
          <p:nvPr/>
        </p:nvCxnSpPr>
        <p:spPr>
          <a:xfrm flipH="1">
            <a:off x="735687" y="2697421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6" name="Google Shape;166;p9"/>
          <p:cNvCxnSpPr/>
          <p:nvPr/>
        </p:nvCxnSpPr>
        <p:spPr>
          <a:xfrm flipH="1">
            <a:off x="735687" y="3276595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" name="Google Shape;167;p9"/>
          <p:cNvCxnSpPr/>
          <p:nvPr/>
        </p:nvCxnSpPr>
        <p:spPr>
          <a:xfrm flipH="1">
            <a:off x="735687" y="3855768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8" name="Google Shape;168;p9"/>
          <p:cNvCxnSpPr/>
          <p:nvPr/>
        </p:nvCxnSpPr>
        <p:spPr>
          <a:xfrm flipH="1">
            <a:off x="735687" y="5593287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9" name="Google Shape;169;p9"/>
          <p:cNvCxnSpPr/>
          <p:nvPr/>
        </p:nvCxnSpPr>
        <p:spPr>
          <a:xfrm flipH="1">
            <a:off x="735687" y="6172460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0" name="Google Shape;170;p9"/>
          <p:cNvCxnSpPr/>
          <p:nvPr/>
        </p:nvCxnSpPr>
        <p:spPr>
          <a:xfrm flipH="1">
            <a:off x="735687" y="8489153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1" name="Google Shape;171;p9"/>
          <p:cNvCxnSpPr/>
          <p:nvPr/>
        </p:nvCxnSpPr>
        <p:spPr>
          <a:xfrm flipH="1">
            <a:off x="3092808" y="149866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72" name="Google Shape;172;p9"/>
          <p:cNvCxnSpPr/>
          <p:nvPr/>
        </p:nvCxnSpPr>
        <p:spPr>
          <a:xfrm flipH="1">
            <a:off x="3857366" y="1496907"/>
            <a:ext cx="1" cy="7577600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73" name="Google Shape;173;p9"/>
          <p:cNvCxnSpPr/>
          <p:nvPr/>
        </p:nvCxnSpPr>
        <p:spPr>
          <a:xfrm flipH="1">
            <a:off x="4621926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74" name="Google Shape;174;p9"/>
          <p:cNvCxnSpPr/>
          <p:nvPr/>
        </p:nvCxnSpPr>
        <p:spPr>
          <a:xfrm flipH="1">
            <a:off x="5386485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75" name="Google Shape;175;p9"/>
          <p:cNvCxnSpPr/>
          <p:nvPr/>
        </p:nvCxnSpPr>
        <p:spPr>
          <a:xfrm flipH="1">
            <a:off x="6151044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76" name="Google Shape;176;p9"/>
          <p:cNvCxnSpPr/>
          <p:nvPr/>
        </p:nvCxnSpPr>
        <p:spPr>
          <a:xfrm flipH="1">
            <a:off x="6915603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77" name="Google Shape;177;p9"/>
          <p:cNvCxnSpPr/>
          <p:nvPr/>
        </p:nvCxnSpPr>
        <p:spPr>
          <a:xfrm flipH="1">
            <a:off x="7680162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78" name="Google Shape;178;p9"/>
          <p:cNvCxnSpPr/>
          <p:nvPr/>
        </p:nvCxnSpPr>
        <p:spPr>
          <a:xfrm flipH="1">
            <a:off x="8444721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79" name="Google Shape;179;p9"/>
          <p:cNvCxnSpPr/>
          <p:nvPr/>
        </p:nvCxnSpPr>
        <p:spPr>
          <a:xfrm flipH="1">
            <a:off x="9209281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80" name="Google Shape;180;p9"/>
          <p:cNvCxnSpPr/>
          <p:nvPr/>
        </p:nvCxnSpPr>
        <p:spPr>
          <a:xfrm flipH="1">
            <a:off x="9973839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81" name="Google Shape;181;p9"/>
          <p:cNvCxnSpPr/>
          <p:nvPr/>
        </p:nvCxnSpPr>
        <p:spPr>
          <a:xfrm flipH="1">
            <a:off x="10738398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cxnSp>
        <p:nvCxnSpPr>
          <p:cNvPr id="182" name="Google Shape;182;p9"/>
          <p:cNvCxnSpPr/>
          <p:nvPr/>
        </p:nvCxnSpPr>
        <p:spPr>
          <a:xfrm flipH="1">
            <a:off x="11502959" y="1496905"/>
            <a:ext cx="1" cy="7577602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dot"/>
            <a:round/>
            <a:headEnd type="none" w="sm" len="sm"/>
            <a:tailEnd type="none" w="sm" len="sm"/>
          </a:ln>
        </p:spPr>
      </p:cxnSp>
      <p:sp>
        <p:nvSpPr>
          <p:cNvPr id="183" name="Google Shape;183;p9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noFill/>
          <a:ln w="9525" cap="flat" cmpd="sng">
            <a:solidFill>
              <a:srgbClr val="D7D7D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cxnSp>
        <p:nvCxnSpPr>
          <p:cNvPr id="184" name="Google Shape;184;p9"/>
          <p:cNvCxnSpPr/>
          <p:nvPr/>
        </p:nvCxnSpPr>
        <p:spPr>
          <a:xfrm flipH="1">
            <a:off x="735687" y="4434940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5" name="Google Shape;185;p9"/>
          <p:cNvCxnSpPr/>
          <p:nvPr/>
        </p:nvCxnSpPr>
        <p:spPr>
          <a:xfrm flipH="1">
            <a:off x="735687" y="5014114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6" name="Google Shape;186;p9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49803"/>
            </a:srgbClr>
          </a:solidFill>
          <a:ln>
            <a:noFill/>
          </a:ln>
        </p:spPr>
        <p:txBody>
          <a:bodyPr spcFirstLastPara="1" wrap="square" lIns="36100" tIns="36100" rIns="36100" bIns="361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Helvetica Neue"/>
              <a:buNone/>
            </a:pPr>
            <a:r>
              <a:rPr lang="th-TH" sz="10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xx.xx</a:t>
            </a:r>
            <a:endParaRPr/>
          </a:p>
        </p:txBody>
      </p:sp>
      <p:sp>
        <p:nvSpPr>
          <p:cNvPr id="187" name="Google Shape;187;p9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49803"/>
            </a:srgbClr>
          </a:solidFill>
          <a:ln>
            <a:noFill/>
          </a:ln>
        </p:spPr>
        <p:txBody>
          <a:bodyPr spcFirstLastPara="1" wrap="square" lIns="36100" tIns="36100" rIns="36100" bIns="361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Helvetica Neue"/>
              <a:buNone/>
            </a:pPr>
            <a:r>
              <a:rPr lang="th-TH" sz="10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xx.xx</a:t>
            </a:r>
            <a:endParaRPr/>
          </a:p>
        </p:txBody>
      </p:sp>
      <p:cxnSp>
        <p:nvCxnSpPr>
          <p:cNvPr id="188" name="Google Shape;188;p9"/>
          <p:cNvCxnSpPr/>
          <p:nvPr/>
        </p:nvCxnSpPr>
        <p:spPr>
          <a:xfrm flipH="1">
            <a:off x="735687" y="7909979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9" name="Google Shape;189;p9"/>
          <p:cNvCxnSpPr/>
          <p:nvPr/>
        </p:nvCxnSpPr>
        <p:spPr>
          <a:xfrm flipH="1">
            <a:off x="735687" y="7330806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0" name="Google Shape;190;p9"/>
          <p:cNvCxnSpPr/>
          <p:nvPr/>
        </p:nvCxnSpPr>
        <p:spPr>
          <a:xfrm flipH="1">
            <a:off x="735687" y="2118247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1" name="Google Shape;191;p9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49803"/>
            </a:srgbClr>
          </a:solidFill>
          <a:ln>
            <a:noFill/>
          </a:ln>
        </p:spPr>
        <p:txBody>
          <a:bodyPr spcFirstLastPara="1" wrap="square" lIns="36100" tIns="36100" rIns="36100" bIns="36100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Helvetica Neue"/>
              <a:buNone/>
            </a:pPr>
            <a:r>
              <a:rPr lang="th-TH" sz="1000" b="1" i="0" u="none" strike="noStrike" cap="non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xx.xx</a:t>
            </a:r>
            <a:endParaRPr/>
          </a:p>
        </p:txBody>
      </p:sp>
      <p:cxnSp>
        <p:nvCxnSpPr>
          <p:cNvPr id="192" name="Google Shape;192;p9"/>
          <p:cNvCxnSpPr/>
          <p:nvPr/>
        </p:nvCxnSpPr>
        <p:spPr>
          <a:xfrm flipH="1">
            <a:off x="735687" y="6751632"/>
            <a:ext cx="11531817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3" name="Google Shape;193;p9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 Light"/>
              <a:buNone/>
              <a:defRPr sz="3600">
                <a:solidFill>
                  <a:srgbClr val="0000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9"/>
          <p:cNvSpPr txBox="1">
            <a:spLocks noGrp="1"/>
          </p:cNvSpPr>
          <p:nvPr>
            <p:ph type="sldNum" idx="1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 b="0" i="0" u="none" strike="noStrike" cap="none">
              <a:solidFill>
                <a:srgbClr val="000000"/>
              </a:solidFill>
            </a:endParaRPr>
          </a:p>
        </p:txBody>
      </p:sp>
      <p:sp>
        <p:nvSpPr>
          <p:cNvPr id="195" name="Google Shape;195;p9"/>
          <p:cNvSpPr txBox="1">
            <a:spLocks noGrp="1"/>
          </p:cNvSpPr>
          <p:nvPr>
            <p:ph type="body" idx="1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9"/>
          <p:cNvSpPr txBox="1">
            <a:spLocks noGrp="1"/>
          </p:cNvSpPr>
          <p:nvPr>
            <p:ph type="body" idx="2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9"/>
          <p:cNvSpPr txBox="1">
            <a:spLocks noGrp="1"/>
          </p:cNvSpPr>
          <p:nvPr>
            <p:ph type="body" idx="3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9"/>
          <p:cNvSpPr txBox="1">
            <a:spLocks noGrp="1"/>
          </p:cNvSpPr>
          <p:nvPr>
            <p:ph type="body" idx="4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9"/>
          <p:cNvSpPr txBox="1">
            <a:spLocks noGrp="1"/>
          </p:cNvSpPr>
          <p:nvPr>
            <p:ph type="body" idx="5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9"/>
          <p:cNvSpPr txBox="1">
            <a:spLocks noGrp="1"/>
          </p:cNvSpPr>
          <p:nvPr>
            <p:ph type="body" idx="6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9"/>
          <p:cNvSpPr txBox="1">
            <a:spLocks noGrp="1"/>
          </p:cNvSpPr>
          <p:nvPr>
            <p:ph type="body" idx="7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9"/>
          <p:cNvSpPr txBox="1">
            <a:spLocks noGrp="1"/>
          </p:cNvSpPr>
          <p:nvPr>
            <p:ph type="body" idx="8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9"/>
          <p:cNvSpPr txBox="1">
            <a:spLocks noGrp="1"/>
          </p:cNvSpPr>
          <p:nvPr>
            <p:ph type="body" idx="9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9"/>
          <p:cNvSpPr txBox="1">
            <a:spLocks noGrp="1"/>
          </p:cNvSpPr>
          <p:nvPr>
            <p:ph type="body" idx="13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9"/>
          <p:cNvSpPr txBox="1">
            <a:spLocks noGrp="1"/>
          </p:cNvSpPr>
          <p:nvPr>
            <p:ph type="body" idx="14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9"/>
          <p:cNvSpPr txBox="1">
            <a:spLocks noGrp="1"/>
          </p:cNvSpPr>
          <p:nvPr>
            <p:ph type="body" idx="15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p9"/>
          <p:cNvSpPr txBox="1">
            <a:spLocks noGrp="1"/>
          </p:cNvSpPr>
          <p:nvPr>
            <p:ph type="body" idx="16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p9"/>
          <p:cNvSpPr txBox="1">
            <a:spLocks noGrp="1"/>
          </p:cNvSpPr>
          <p:nvPr>
            <p:ph type="body" idx="17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9"/>
          <p:cNvSpPr txBox="1">
            <a:spLocks noGrp="1"/>
          </p:cNvSpPr>
          <p:nvPr>
            <p:ph type="body" idx="18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9"/>
          <p:cNvSpPr txBox="1">
            <a:spLocks noGrp="1"/>
          </p:cNvSpPr>
          <p:nvPr>
            <p:ph type="body" idx="19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9"/>
          <p:cNvSpPr txBox="1">
            <a:spLocks noGrp="1"/>
          </p:cNvSpPr>
          <p:nvPr>
            <p:ph type="body" idx="20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p9"/>
          <p:cNvSpPr txBox="1">
            <a:spLocks noGrp="1"/>
          </p:cNvSpPr>
          <p:nvPr>
            <p:ph type="body" idx="21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9"/>
          <p:cNvSpPr txBox="1">
            <a:spLocks noGrp="1"/>
          </p:cNvSpPr>
          <p:nvPr>
            <p:ph type="body" idx="22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9"/>
          <p:cNvSpPr txBox="1">
            <a:spLocks noGrp="1"/>
          </p:cNvSpPr>
          <p:nvPr>
            <p:ph type="body" idx="23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9"/>
          <p:cNvSpPr txBox="1">
            <a:spLocks noGrp="1"/>
          </p:cNvSpPr>
          <p:nvPr>
            <p:ph type="body" idx="24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9"/>
          <p:cNvSpPr txBox="1">
            <a:spLocks noGrp="1"/>
          </p:cNvSpPr>
          <p:nvPr>
            <p:ph type="body" idx="25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9"/>
          <p:cNvSpPr txBox="1">
            <a:spLocks noGrp="1"/>
          </p:cNvSpPr>
          <p:nvPr>
            <p:ph type="body" idx="26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Helvetica Neue"/>
              <a:buNone/>
              <a:defRPr sz="1600" b="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9"/>
          <p:cNvSpPr txBox="1">
            <a:spLocks noGrp="1"/>
          </p:cNvSpPr>
          <p:nvPr>
            <p:ph type="body" idx="27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9"/>
          <p:cNvSpPr txBox="1">
            <a:spLocks noGrp="1"/>
          </p:cNvSpPr>
          <p:nvPr>
            <p:ph type="body" idx="28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cxnSp>
        <p:nvCxnSpPr>
          <p:cNvPr id="220" name="Google Shape;220;p9"/>
          <p:cNvCxnSpPr/>
          <p:nvPr/>
        </p:nvCxnSpPr>
        <p:spPr>
          <a:xfrm flipH="1">
            <a:off x="3857366" y="2118246"/>
            <a:ext cx="1" cy="6421002"/>
          </a:xfrm>
          <a:prstGeom prst="straightConnector1">
            <a:avLst/>
          </a:prstGeom>
          <a:solidFill>
            <a:srgbClr val="BFBFBF"/>
          </a:solidFill>
          <a:ln w="36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21" name="Google Shape;221;p9"/>
          <p:cNvCxnSpPr/>
          <p:nvPr/>
        </p:nvCxnSpPr>
        <p:spPr>
          <a:xfrm flipH="1">
            <a:off x="11780040" y="2118246"/>
            <a:ext cx="1" cy="6421002"/>
          </a:xfrm>
          <a:prstGeom prst="straightConnector1">
            <a:avLst/>
          </a:prstGeom>
          <a:solidFill>
            <a:srgbClr val="BFBFBF"/>
          </a:solidFill>
          <a:ln w="36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22" name="Google Shape;222;p9"/>
          <p:cNvCxnSpPr/>
          <p:nvPr/>
        </p:nvCxnSpPr>
        <p:spPr>
          <a:xfrm flipH="1">
            <a:off x="6915603" y="2118246"/>
            <a:ext cx="1" cy="6421002"/>
          </a:xfrm>
          <a:prstGeom prst="straightConnector1">
            <a:avLst/>
          </a:prstGeom>
          <a:solidFill>
            <a:srgbClr val="BFBFBF"/>
          </a:solidFill>
          <a:ln w="36100" cap="flat" cmpd="sng">
            <a:solidFill>
              <a:srgbClr val="0000FF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23" name="Google Shape;223;p9"/>
          <p:cNvSpPr txBox="1">
            <a:spLocks noGrp="1"/>
          </p:cNvSpPr>
          <p:nvPr>
            <p:ph type="body" idx="32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5400" tIns="25400" rIns="25400" bIns="254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9"/>
          <p:cNvSpPr txBox="1">
            <a:spLocks noGrp="1"/>
          </p:cNvSpPr>
          <p:nvPr>
            <p:ph type="body" idx="33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100" tIns="36100" rIns="36100" bIns="361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9"/>
          <p:cNvSpPr txBox="1">
            <a:spLocks noGrp="1"/>
          </p:cNvSpPr>
          <p:nvPr>
            <p:ph type="body" idx="34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5400" tIns="25400" rIns="25400" bIns="254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9"/>
          <p:cNvSpPr txBox="1">
            <a:spLocks noGrp="1"/>
          </p:cNvSpPr>
          <p:nvPr>
            <p:ph type="body" idx="35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9"/>
          <p:cNvSpPr txBox="1">
            <a:spLocks noGrp="1"/>
          </p:cNvSpPr>
          <p:nvPr>
            <p:ph type="body" idx="36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9"/>
          <p:cNvSpPr txBox="1">
            <a:spLocks noGrp="1"/>
          </p:cNvSpPr>
          <p:nvPr>
            <p:ph type="body" idx="37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9"/>
          <p:cNvSpPr txBox="1">
            <a:spLocks noGrp="1"/>
          </p:cNvSpPr>
          <p:nvPr>
            <p:ph type="body" idx="38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9"/>
          <p:cNvSpPr txBox="1">
            <a:spLocks noGrp="1"/>
          </p:cNvSpPr>
          <p:nvPr>
            <p:ph type="body" idx="39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9"/>
          <p:cNvSpPr txBox="1">
            <a:spLocks noGrp="1"/>
          </p:cNvSpPr>
          <p:nvPr>
            <p:ph type="body" idx="40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9"/>
          <p:cNvSpPr txBox="1">
            <a:spLocks noGrp="1"/>
          </p:cNvSpPr>
          <p:nvPr>
            <p:ph type="body" idx="41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9"/>
          <p:cNvSpPr txBox="1">
            <a:spLocks noGrp="1"/>
          </p:cNvSpPr>
          <p:nvPr>
            <p:ph type="body" idx="42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9"/>
          <p:cNvSpPr txBox="1">
            <a:spLocks noGrp="1"/>
          </p:cNvSpPr>
          <p:nvPr>
            <p:ph type="body" idx="43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9"/>
          <p:cNvSpPr txBox="1">
            <a:spLocks noGrp="1"/>
          </p:cNvSpPr>
          <p:nvPr>
            <p:ph type="body" idx="44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9"/>
          <p:cNvSpPr txBox="1">
            <a:spLocks noGrp="1"/>
          </p:cNvSpPr>
          <p:nvPr>
            <p:ph type="body" idx="45"/>
          </p:nvPr>
        </p:nvSpPr>
        <p:spPr>
          <a:xfrm>
            <a:off x="5669651" y="3937396"/>
            <a:ext cx="472617" cy="394241"/>
          </a:xfrm>
          <a:prstGeom prst="rect">
            <a:avLst/>
          </a:prstGeom>
          <a:solidFill>
            <a:srgbClr val="F07C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9"/>
          <p:cNvSpPr txBox="1">
            <a:spLocks noGrp="1"/>
          </p:cNvSpPr>
          <p:nvPr>
            <p:ph type="body" idx="46"/>
          </p:nvPr>
        </p:nvSpPr>
        <p:spPr>
          <a:xfrm>
            <a:off x="4920657" y="2781111"/>
            <a:ext cx="472616" cy="394241"/>
          </a:xfrm>
          <a:prstGeom prst="rect">
            <a:avLst/>
          </a:prstGeom>
          <a:solidFill>
            <a:srgbClr val="F07C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9"/>
          <p:cNvSpPr txBox="1">
            <a:spLocks noGrp="1"/>
          </p:cNvSpPr>
          <p:nvPr>
            <p:ph type="body" idx="47"/>
          </p:nvPr>
        </p:nvSpPr>
        <p:spPr>
          <a:xfrm>
            <a:off x="8960865" y="5685752"/>
            <a:ext cx="472617" cy="394241"/>
          </a:xfrm>
          <a:prstGeom prst="rect">
            <a:avLst/>
          </a:prstGeom>
          <a:solidFill>
            <a:srgbClr val="F07C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39" name="Google Shape;239;p9"/>
          <p:cNvSpPr txBox="1">
            <a:spLocks noGrp="1"/>
          </p:cNvSpPr>
          <p:nvPr>
            <p:ph type="body" idx="48"/>
          </p:nvPr>
        </p:nvSpPr>
        <p:spPr>
          <a:xfrm>
            <a:off x="3609735" y="6844099"/>
            <a:ext cx="472616" cy="394241"/>
          </a:xfrm>
          <a:prstGeom prst="rect">
            <a:avLst/>
          </a:prstGeom>
          <a:solidFill>
            <a:srgbClr val="F07C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9"/>
          <p:cNvSpPr txBox="1">
            <a:spLocks noGrp="1"/>
          </p:cNvSpPr>
          <p:nvPr>
            <p:ph type="body" idx="49"/>
          </p:nvPr>
        </p:nvSpPr>
        <p:spPr>
          <a:xfrm>
            <a:off x="10491431" y="6264927"/>
            <a:ext cx="472617" cy="394241"/>
          </a:xfrm>
          <a:prstGeom prst="rect">
            <a:avLst/>
          </a:prstGeom>
          <a:solidFill>
            <a:srgbClr val="F07C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9"/>
          <p:cNvSpPr txBox="1">
            <a:spLocks noGrp="1"/>
          </p:cNvSpPr>
          <p:nvPr>
            <p:ph type="body" idx="50"/>
          </p:nvPr>
        </p:nvSpPr>
        <p:spPr>
          <a:xfrm>
            <a:off x="6680024" y="5106580"/>
            <a:ext cx="472616" cy="394241"/>
          </a:xfrm>
          <a:prstGeom prst="rect">
            <a:avLst/>
          </a:prstGeom>
          <a:solidFill>
            <a:srgbClr val="F07C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9"/>
          <p:cNvSpPr txBox="1">
            <a:spLocks noGrp="1"/>
          </p:cNvSpPr>
          <p:nvPr>
            <p:ph type="body" idx="51"/>
          </p:nvPr>
        </p:nvSpPr>
        <p:spPr>
          <a:xfrm>
            <a:off x="4003337" y="2210715"/>
            <a:ext cx="472617" cy="394241"/>
          </a:xfrm>
          <a:prstGeom prst="rect">
            <a:avLst/>
          </a:prstGeom>
          <a:solidFill>
            <a:srgbClr val="F07C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9"/>
          <p:cNvSpPr txBox="1">
            <a:spLocks noGrp="1"/>
          </p:cNvSpPr>
          <p:nvPr>
            <p:ph type="body" idx="52"/>
          </p:nvPr>
        </p:nvSpPr>
        <p:spPr>
          <a:xfrm>
            <a:off x="5669651" y="4516570"/>
            <a:ext cx="472617" cy="394241"/>
          </a:xfrm>
          <a:prstGeom prst="rect">
            <a:avLst/>
          </a:prstGeom>
          <a:solidFill>
            <a:srgbClr val="F07C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9"/>
          <p:cNvSpPr txBox="1">
            <a:spLocks noGrp="1"/>
          </p:cNvSpPr>
          <p:nvPr>
            <p:ph type="body" idx="53"/>
          </p:nvPr>
        </p:nvSpPr>
        <p:spPr>
          <a:xfrm>
            <a:off x="4393363" y="3369062"/>
            <a:ext cx="472617" cy="394241"/>
          </a:xfrm>
          <a:prstGeom prst="rect">
            <a:avLst/>
          </a:prstGeom>
          <a:solidFill>
            <a:srgbClr val="F07C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  <a:defRPr sz="1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>
            <a:noFill/>
          </a:ln>
        </p:spPr>
        <p:txBody>
          <a:bodyPr spcFirstLastPara="1" wrap="square" lIns="54175" tIns="54175" rIns="54175" bIns="541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Helvetica Neue Light"/>
              <a:buNone/>
            </a:pPr>
            <a:endParaRPr sz="3600" b="0" i="0" u="none" strike="noStrike" cap="non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cxnSp>
        <p:nvCxnSpPr>
          <p:cNvPr id="7" name="Google Shape;7;p1"/>
          <p:cNvCxnSpPr/>
          <p:nvPr/>
        </p:nvCxnSpPr>
        <p:spPr>
          <a:xfrm flipH="1">
            <a:off x="3149" y="9197392"/>
            <a:ext cx="13001651" cy="1"/>
          </a:xfrm>
          <a:prstGeom prst="straightConnector1">
            <a:avLst/>
          </a:prstGeom>
          <a:solidFill>
            <a:srgbClr val="BFBFBF"/>
          </a:solidFill>
          <a:ln w="9525" cap="flat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Helvetica Neue Light"/>
              <a:buNone/>
              <a:defRPr sz="56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Helvetica Neue Light"/>
              <a:buNone/>
              <a:defRPr sz="56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Helvetica Neue Light"/>
              <a:buNone/>
              <a:defRPr sz="56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Helvetica Neue Light"/>
              <a:buNone/>
              <a:defRPr sz="56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Helvetica Neue Light"/>
              <a:buNone/>
              <a:defRPr sz="56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Helvetica Neue Light"/>
              <a:buNone/>
              <a:defRPr sz="56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Helvetica Neue Light"/>
              <a:buNone/>
              <a:defRPr sz="56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Helvetica Neue Light"/>
              <a:buNone/>
              <a:defRPr sz="56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Helvetica Neue Light"/>
              <a:buNone/>
              <a:defRPr sz="56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Helvetica Neue Light"/>
              <a:buNone/>
              <a:defRPr sz="3200" b="0" i="0" u="none" strike="noStrike" cap="none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  <a:defRPr sz="1800" b="0" i="0" u="none" strike="noStrike" cap="non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57031" y="287118"/>
            <a:ext cx="1309981" cy="1474888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10"/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</a:pPr>
            <a:endParaRPr sz="1800" b="0" i="0" u="none" strike="noStrike" cap="none">
              <a:solidFill>
                <a:srgbClr val="000000"/>
              </a:solidFill>
              <a:latin typeface="TH Sarabun New" panose="020B0500040200020003" pitchFamily="34" charset="-34"/>
              <a:ea typeface="Helvetica Neue"/>
              <a:cs typeface="TH Sarabun New" panose="020B0500040200020003" pitchFamily="34" charset="-34"/>
              <a:sym typeface="Helvetica Neue"/>
            </a:endParaRPr>
          </a:p>
        </p:txBody>
      </p:sp>
      <p:sp>
        <p:nvSpPr>
          <p:cNvPr id="251" name="Google Shape;251;p10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252" name="Google Shape;252;p10"/>
          <p:cNvSpPr txBox="1"/>
          <p:nvPr/>
        </p:nvSpPr>
        <p:spPr>
          <a:xfrm>
            <a:off x="1270000" y="3672253"/>
            <a:ext cx="10464800" cy="2409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Niramit"/>
              <a:buNone/>
            </a:pPr>
            <a:r>
              <a:rPr lang="th-TH" sz="5600" b="1" i="0" u="none" strike="noStrike" cap="none" dirty="0">
                <a:solidFill>
                  <a:srgbClr val="FFFFFF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กิจกรรมที่ 7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Niramit"/>
              <a:buNone/>
            </a:pPr>
            <a:r>
              <a:rPr lang="th-TH" sz="5600" b="1" i="0" u="none" strike="noStrike" cap="none" dirty="0">
                <a:solidFill>
                  <a:srgbClr val="FFFFFF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จัดการข้อมูลเบื้องต้น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8" name="Google Shape;368;p18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69" name="Google Shape;369;p18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70" name="Google Shape;370;p18"/>
          <p:cNvSpPr txBox="1"/>
          <p:nvPr/>
        </p:nvSpPr>
        <p:spPr>
          <a:xfrm>
            <a:off x="772407" y="2145065"/>
            <a:ext cx="10821566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โปรแกรมต่อไปนี้ ทำงานอะไร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72" name="Google Shape;372;p18"/>
          <p:cNvSpPr txBox="1"/>
          <p:nvPr/>
        </p:nvSpPr>
        <p:spPr>
          <a:xfrm>
            <a:off x="1565030" y="537958"/>
            <a:ext cx="857871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1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1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050150-D7A8-4DF6-8B15-70C08C57A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6176" y="3960940"/>
            <a:ext cx="9592448" cy="390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23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8" name="Google Shape;378;p19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79" name="Google Shape;379;p19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80" name="Google Shape;380;p19"/>
          <p:cNvSpPr txBox="1"/>
          <p:nvPr/>
        </p:nvSpPr>
        <p:spPr>
          <a:xfrm>
            <a:off x="4068666" y="2265405"/>
            <a:ext cx="8294022" cy="518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นักเรียนเอ๋ย... ช่วยบอกครูหน่อยว่า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ในหนังสือเรียนบทที่ 2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เรื่อง การติดตั้งโมดูล Pandas และ โครงสร้างข้อมูลของ Pandas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เขาว่าอย่างไร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pSp>
        <p:nvGrpSpPr>
          <p:cNvPr id="381" name="Google Shape;381;p19"/>
          <p:cNvGrpSpPr/>
          <p:nvPr/>
        </p:nvGrpSpPr>
        <p:grpSpPr>
          <a:xfrm>
            <a:off x="452887" y="2599868"/>
            <a:ext cx="3611622" cy="4164393"/>
            <a:chOff x="9389533" y="3135203"/>
            <a:chExt cx="3611622" cy="4164393"/>
          </a:xfrm>
        </p:grpSpPr>
        <p:pic>
          <p:nvPicPr>
            <p:cNvPr id="382" name="Google Shape;382;p19" descr="Image result for python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9389533" y="3687974"/>
              <a:ext cx="3611622" cy="3611622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83" name="Google Shape;383;p19"/>
            <p:cNvGrpSpPr/>
            <p:nvPr/>
          </p:nvGrpSpPr>
          <p:grpSpPr>
            <a:xfrm>
              <a:off x="9977623" y="3135203"/>
              <a:ext cx="2458720" cy="2241448"/>
              <a:chOff x="5098945" y="55299"/>
              <a:chExt cx="2458720" cy="2241448"/>
            </a:xfrm>
          </p:grpSpPr>
          <p:sp>
            <p:nvSpPr>
              <p:cNvPr id="384" name="Google Shape;384;p19"/>
              <p:cNvSpPr/>
              <p:nvPr/>
            </p:nvSpPr>
            <p:spPr>
              <a:xfrm>
                <a:off x="6661114" y="55299"/>
                <a:ext cx="765209" cy="639101"/>
              </a:xfrm>
              <a:prstGeom prst="ellipse">
                <a:avLst/>
              </a:prstGeom>
              <a:solidFill>
                <a:srgbClr val="BFBFBF"/>
              </a:solidFill>
              <a:ln w="12700" cap="flat" cmpd="sng">
                <a:solidFill>
                  <a:srgbClr val="B3B3B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sp>
            <p:nvSpPr>
              <p:cNvPr id="385" name="Google Shape;385;p19"/>
              <p:cNvSpPr/>
              <p:nvPr/>
            </p:nvSpPr>
            <p:spPr>
              <a:xfrm>
                <a:off x="5122405" y="63736"/>
                <a:ext cx="765209" cy="639101"/>
              </a:xfrm>
              <a:prstGeom prst="ellipse">
                <a:avLst/>
              </a:prstGeom>
              <a:solidFill>
                <a:srgbClr val="BFBFBF"/>
              </a:solidFill>
              <a:ln w="12700" cap="flat" cmpd="sng">
                <a:solidFill>
                  <a:srgbClr val="B3B3B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grpSp>
            <p:nvGrpSpPr>
              <p:cNvPr id="386" name="Google Shape;386;p19"/>
              <p:cNvGrpSpPr/>
              <p:nvPr/>
            </p:nvGrpSpPr>
            <p:grpSpPr>
              <a:xfrm>
                <a:off x="5098945" y="285067"/>
                <a:ext cx="2458720" cy="2011680"/>
                <a:chOff x="5098945" y="285067"/>
                <a:chExt cx="2458720" cy="2011680"/>
              </a:xfrm>
            </p:grpSpPr>
            <p:sp>
              <p:nvSpPr>
                <p:cNvPr id="387" name="Google Shape;387;p19"/>
                <p:cNvSpPr/>
                <p:nvPr/>
              </p:nvSpPr>
              <p:spPr>
                <a:xfrm>
                  <a:off x="5098945" y="285067"/>
                  <a:ext cx="2458720" cy="2011680"/>
                </a:xfrm>
                <a:prstGeom prst="ellipse">
                  <a:avLst/>
                </a:prstGeom>
                <a:solidFill>
                  <a:schemeClr val="lt1"/>
                </a:solidFill>
                <a:ln w="1270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38100" tIns="38100" rIns="38100" bIns="381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Helvetica Neue Light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endParaRPr>
                </a:p>
              </p:txBody>
            </p:sp>
            <p:grpSp>
              <p:nvGrpSpPr>
                <p:cNvPr id="388" name="Google Shape;388;p19"/>
                <p:cNvGrpSpPr/>
                <p:nvPr/>
              </p:nvGrpSpPr>
              <p:grpSpPr>
                <a:xfrm>
                  <a:off x="5483511" y="658783"/>
                  <a:ext cx="690880" cy="690880"/>
                  <a:chOff x="452887" y="3169920"/>
                  <a:chExt cx="690880" cy="690880"/>
                </a:xfrm>
              </p:grpSpPr>
              <p:sp>
                <p:nvSpPr>
                  <p:cNvPr id="389" name="Google Shape;389;p19"/>
                  <p:cNvSpPr/>
                  <p:nvPr/>
                </p:nvSpPr>
                <p:spPr>
                  <a:xfrm>
                    <a:off x="452887" y="3169920"/>
                    <a:ext cx="690880" cy="690880"/>
                  </a:xfrm>
                  <a:prstGeom prst="ellipse">
                    <a:avLst/>
                  </a:prstGeom>
                  <a:solidFill>
                    <a:srgbClr val="D8D8D8"/>
                  </a:solidFill>
                  <a:ln w="12700" cap="flat" cmpd="sng">
                    <a:solidFill>
                      <a:srgbClr val="D8D8D8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38100" tIns="38100" rIns="38100" bIns="38100" anchor="t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"/>
                      <a:cs typeface="TH Sarabun New" panose="020B0500040200020003" pitchFamily="34" charset="-34"/>
                      <a:sym typeface="Helvetica Neue"/>
                    </a:endParaRPr>
                  </a:p>
                </p:txBody>
              </p:sp>
              <p:grpSp>
                <p:nvGrpSpPr>
                  <p:cNvPr id="390" name="Google Shape;390;p19"/>
                  <p:cNvGrpSpPr/>
                  <p:nvPr/>
                </p:nvGrpSpPr>
                <p:grpSpPr>
                  <a:xfrm>
                    <a:off x="589309" y="3258028"/>
                    <a:ext cx="452875" cy="501171"/>
                    <a:chOff x="1833125" y="3667760"/>
                    <a:chExt cx="452875" cy="501171"/>
                  </a:xfrm>
                </p:grpSpPr>
                <p:sp>
                  <p:nvSpPr>
                    <p:cNvPr id="391" name="Google Shape;391;p19"/>
                    <p:cNvSpPr/>
                    <p:nvPr/>
                  </p:nvSpPr>
                  <p:spPr>
                    <a:xfrm>
                      <a:off x="1833125" y="3954062"/>
                      <a:ext cx="214869" cy="214869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sp>
                  <p:nvSpPr>
                    <p:cNvPr id="392" name="Google Shape;392;p19"/>
                    <p:cNvSpPr/>
                    <p:nvPr/>
                  </p:nvSpPr>
                  <p:spPr>
                    <a:xfrm>
                      <a:off x="1940560" y="3667760"/>
                      <a:ext cx="345440" cy="34544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</p:grpSp>
            </p:grpSp>
            <p:grpSp>
              <p:nvGrpSpPr>
                <p:cNvPr id="393" name="Google Shape;393;p19"/>
                <p:cNvGrpSpPr/>
                <p:nvPr/>
              </p:nvGrpSpPr>
              <p:grpSpPr>
                <a:xfrm>
                  <a:off x="6469031" y="648623"/>
                  <a:ext cx="690880" cy="690880"/>
                  <a:chOff x="452887" y="3169920"/>
                  <a:chExt cx="690880" cy="690880"/>
                </a:xfrm>
              </p:grpSpPr>
              <p:sp>
                <p:nvSpPr>
                  <p:cNvPr id="394" name="Google Shape;394;p19"/>
                  <p:cNvSpPr/>
                  <p:nvPr/>
                </p:nvSpPr>
                <p:spPr>
                  <a:xfrm>
                    <a:off x="452887" y="3169920"/>
                    <a:ext cx="690880" cy="690880"/>
                  </a:xfrm>
                  <a:prstGeom prst="ellipse">
                    <a:avLst/>
                  </a:prstGeom>
                  <a:solidFill>
                    <a:srgbClr val="D8D8D8"/>
                  </a:solidFill>
                  <a:ln w="12700" cap="flat" cmpd="sng">
                    <a:solidFill>
                      <a:srgbClr val="D8D8D8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38100" tIns="38100" rIns="38100" bIns="38100" anchor="t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"/>
                      <a:cs typeface="TH Sarabun New" panose="020B0500040200020003" pitchFamily="34" charset="-34"/>
                      <a:sym typeface="Helvetica Neue"/>
                    </a:endParaRPr>
                  </a:p>
                </p:txBody>
              </p:sp>
              <p:grpSp>
                <p:nvGrpSpPr>
                  <p:cNvPr id="395" name="Google Shape;395;p19"/>
                  <p:cNvGrpSpPr/>
                  <p:nvPr/>
                </p:nvGrpSpPr>
                <p:grpSpPr>
                  <a:xfrm>
                    <a:off x="589309" y="3258028"/>
                    <a:ext cx="452875" cy="501171"/>
                    <a:chOff x="1833125" y="3667760"/>
                    <a:chExt cx="452875" cy="501171"/>
                  </a:xfrm>
                </p:grpSpPr>
                <p:sp>
                  <p:nvSpPr>
                    <p:cNvPr id="396" name="Google Shape;396;p19"/>
                    <p:cNvSpPr/>
                    <p:nvPr/>
                  </p:nvSpPr>
                  <p:spPr>
                    <a:xfrm>
                      <a:off x="1833125" y="3954062"/>
                      <a:ext cx="214869" cy="214869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sp>
                  <p:nvSpPr>
                    <p:cNvPr id="397" name="Google Shape;397;p19"/>
                    <p:cNvSpPr/>
                    <p:nvPr/>
                  </p:nvSpPr>
                  <p:spPr>
                    <a:xfrm>
                      <a:off x="1940560" y="3667760"/>
                      <a:ext cx="345440" cy="34544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</p:grpSp>
            </p:grpSp>
            <p:grpSp>
              <p:nvGrpSpPr>
                <p:cNvPr id="398" name="Google Shape;398;p19"/>
                <p:cNvGrpSpPr/>
                <p:nvPr/>
              </p:nvGrpSpPr>
              <p:grpSpPr>
                <a:xfrm>
                  <a:off x="5611178" y="530521"/>
                  <a:ext cx="1295078" cy="1455403"/>
                  <a:chOff x="5626102" y="611801"/>
                  <a:chExt cx="1295078" cy="1455403"/>
                </a:xfrm>
              </p:grpSpPr>
              <p:sp>
                <p:nvSpPr>
                  <p:cNvPr id="399" name="Google Shape;399;p19"/>
                  <p:cNvSpPr/>
                  <p:nvPr/>
                </p:nvSpPr>
                <p:spPr>
                  <a:xfrm>
                    <a:off x="6164231" y="1350167"/>
                    <a:ext cx="325120" cy="175847"/>
                  </a:xfrm>
                  <a:prstGeom prst="ellipse">
                    <a:avLst/>
                  </a:prstGeom>
                  <a:solidFill>
                    <a:srgbClr val="D8D8D8"/>
                  </a:solidFill>
                  <a:ln>
                    <a:noFill/>
                  </a:ln>
                </p:spPr>
                <p:txBody>
                  <a:bodyPr spcFirstLastPara="1" wrap="square" lIns="38100" tIns="38100" rIns="38100" bIns="38100" anchor="t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"/>
                      <a:cs typeface="TH Sarabun New" panose="020B0500040200020003" pitchFamily="34" charset="-34"/>
                      <a:sym typeface="Helvetica Neue"/>
                    </a:endParaRPr>
                  </a:p>
                </p:txBody>
              </p:sp>
              <p:sp>
                <p:nvSpPr>
                  <p:cNvPr id="400" name="Google Shape;400;p19"/>
                  <p:cNvSpPr/>
                  <p:nvPr/>
                </p:nvSpPr>
                <p:spPr>
                  <a:xfrm rot="9751311">
                    <a:off x="5786710" y="729903"/>
                    <a:ext cx="973863" cy="1219200"/>
                  </a:xfrm>
                  <a:prstGeom prst="arc">
                    <a:avLst>
                      <a:gd name="adj1" fmla="val 14278092"/>
                      <a:gd name="adj2" fmla="val 19847977"/>
                    </a:avLst>
                  </a:prstGeom>
                  <a:noFill/>
                  <a:ln w="25400" cap="flat" cmpd="sng">
                    <a:solidFill>
                      <a:srgbClr val="000000"/>
                    </a:solidFill>
                    <a:prstDash val="solid"/>
                    <a:miter lim="400000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 Light"/>
                      <a:cs typeface="TH Sarabun New" panose="020B0500040200020003" pitchFamily="34" charset="-34"/>
                      <a:sym typeface="Helvetica Neue Light"/>
                    </a:endParaRPr>
                  </a:p>
                </p:txBody>
              </p:sp>
              <p:cxnSp>
                <p:nvCxnSpPr>
                  <p:cNvPr id="401" name="Google Shape;401;p19"/>
                  <p:cNvCxnSpPr>
                    <a:stCxn id="399" idx="4"/>
                  </p:cNvCxnSpPr>
                  <p:nvPr/>
                </p:nvCxnSpPr>
                <p:spPr>
                  <a:xfrm>
                    <a:off x="6326791" y="1526014"/>
                    <a:ext cx="0" cy="363600"/>
                  </a:xfrm>
                  <a:prstGeom prst="straightConnector1">
                    <a:avLst/>
                  </a:prstGeom>
                  <a:noFill/>
                  <a:ln w="25400" cap="flat" cmpd="sng">
                    <a:solidFill>
                      <a:srgbClr val="000000"/>
                    </a:solidFill>
                    <a:prstDash val="solid"/>
                    <a:miter lim="400000"/>
                    <a:headEnd type="none" w="sm" len="sm"/>
                    <a:tailEnd type="none" w="sm" len="sm"/>
                  </a:ln>
                </p:spPr>
              </p:cxnSp>
            </p:grpSp>
          </p:grpSp>
        </p:grpSp>
      </p:grpSp>
      <p:sp>
        <p:nvSpPr>
          <p:cNvPr id="402" name="Google Shape;402;p19"/>
          <p:cNvSpPr txBox="1"/>
          <p:nvPr/>
        </p:nvSpPr>
        <p:spPr>
          <a:xfrm>
            <a:off x="1565030" y="537958"/>
            <a:ext cx="803007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7" name="Google Shape;407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8" name="Google Shape;408;p20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09" name="Google Shape;409;p20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412" name="Google Shape;412;p20"/>
          <p:cNvSpPr txBox="1"/>
          <p:nvPr/>
        </p:nvSpPr>
        <p:spPr>
          <a:xfrm>
            <a:off x="1565030" y="537958"/>
            <a:ext cx="1063696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 algn="ctr">
              <a:buSzPts val="6600"/>
            </a:pPr>
            <a:r>
              <a:rPr lang="th-TH" sz="4800" dirty="0"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การติดตั้งโมดูล </a:t>
            </a:r>
            <a:r>
              <a:rPr lang="en-US" sz="4800" dirty="0"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Pandas </a:t>
            </a:r>
          </a:p>
          <a:p>
            <a:pPr lvl="0" algn="ctr">
              <a:buSzPts val="6600"/>
            </a:pPr>
            <a:r>
              <a:rPr lang="th-TH" sz="4800" dirty="0"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ในโปรแกรม </a:t>
            </a:r>
            <a:r>
              <a:rPr lang="en-US" sz="4800" dirty="0"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PyCharm EDU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DDD708B-70C0-4CB4-B224-3D7B93206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431" y="2178375"/>
            <a:ext cx="4625621" cy="33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458B5798-2C0C-448F-BB4F-D2FCE8A0F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698" y="3245333"/>
            <a:ext cx="5509520" cy="366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F0258BBA-D4FD-432D-813A-A35EADEFB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955" y="5042519"/>
            <a:ext cx="4808524" cy="383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A1880B-5E42-4397-834D-90BB780707C0}"/>
              </a:ext>
            </a:extLst>
          </p:cNvPr>
          <p:cNvSpPr txBox="1"/>
          <p:nvPr/>
        </p:nvSpPr>
        <p:spPr>
          <a:xfrm>
            <a:off x="6115987" y="2100818"/>
            <a:ext cx="870751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6000" dirty="0">
                <a:solidFill>
                  <a:schemeClr val="accent6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</a:t>
            </a:r>
            <a:endParaRPr lang="th-TH" sz="6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EA0BDB-DF46-4C72-ACFA-14EB8DB9B29F}"/>
              </a:ext>
            </a:extLst>
          </p:cNvPr>
          <p:cNvSpPr txBox="1"/>
          <p:nvPr/>
        </p:nvSpPr>
        <p:spPr>
          <a:xfrm>
            <a:off x="9025722" y="3097837"/>
            <a:ext cx="870751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6000" dirty="0">
                <a:solidFill>
                  <a:schemeClr val="accent6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</a:t>
            </a:r>
            <a:endParaRPr lang="th-TH" sz="6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D4F4EF-7262-494B-A751-5F688B706FC5}"/>
              </a:ext>
            </a:extLst>
          </p:cNvPr>
          <p:cNvSpPr txBox="1"/>
          <p:nvPr/>
        </p:nvSpPr>
        <p:spPr>
          <a:xfrm>
            <a:off x="11766617" y="5008944"/>
            <a:ext cx="870751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6000" dirty="0">
                <a:solidFill>
                  <a:schemeClr val="accent6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</a:t>
            </a:r>
            <a:endParaRPr lang="th-TH" sz="6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18" name="Google Shape;418;p21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19" name="Google Shape;419;p21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pSp>
        <p:nvGrpSpPr>
          <p:cNvPr id="420" name="Google Shape;420;p21"/>
          <p:cNvGrpSpPr/>
          <p:nvPr/>
        </p:nvGrpSpPr>
        <p:grpSpPr>
          <a:xfrm>
            <a:off x="126286" y="2012369"/>
            <a:ext cx="12752225" cy="5986235"/>
            <a:chOff x="248930" y="1313361"/>
            <a:chExt cx="12752225" cy="5986235"/>
          </a:xfrm>
        </p:grpSpPr>
        <p:grpSp>
          <p:nvGrpSpPr>
            <p:cNvPr id="421" name="Google Shape;421;p21"/>
            <p:cNvGrpSpPr/>
            <p:nvPr/>
          </p:nvGrpSpPr>
          <p:grpSpPr>
            <a:xfrm>
              <a:off x="248930" y="1313361"/>
              <a:ext cx="12456300" cy="5921214"/>
              <a:chOff x="412490" y="1313361"/>
              <a:chExt cx="12456300" cy="5921214"/>
            </a:xfrm>
          </p:grpSpPr>
          <p:sp>
            <p:nvSpPr>
              <p:cNvPr id="422" name="Google Shape;422;p21"/>
              <p:cNvSpPr txBox="1"/>
              <p:nvPr/>
            </p:nvSpPr>
            <p:spPr>
              <a:xfrm>
                <a:off x="1540631" y="1313361"/>
                <a:ext cx="11328159" cy="2133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6600"/>
                  <a:buFont typeface="Niramit"/>
                  <a:buNone/>
                </a:pPr>
                <a:r>
                  <a:rPr lang="th-TH" sz="66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Niramit"/>
                    <a:cs typeface="TH Sarabun New" panose="020B0500040200020003" pitchFamily="34" charset="-34"/>
                    <a:sym typeface="Niramit"/>
                  </a:rPr>
                  <a:t>     ทำการติดตั้งโมดูล</a:t>
                </a:r>
                <a:r>
                  <a:rPr lang="en-US" sz="66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Niramit"/>
                    <a:cs typeface="TH Sarabun New" panose="020B0500040200020003" pitchFamily="34" charset="-34"/>
                    <a:sym typeface="Niramit"/>
                  </a:rPr>
                  <a:t> pa</a:t>
                </a:r>
                <a:r>
                  <a:rPr lang="en-US" sz="6600" dirty="0">
                    <a:latin typeface="TH Sarabun New" panose="020B0500040200020003" pitchFamily="34" charset="-34"/>
                    <a:ea typeface="Niramit"/>
                    <a:cs typeface="TH Sarabun New" panose="020B0500040200020003" pitchFamily="34" charset="-34"/>
                    <a:sym typeface="Niramit"/>
                  </a:rPr>
                  <a:t>ndas </a:t>
                </a:r>
                <a:r>
                  <a:rPr lang="th-TH" sz="66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Niramit"/>
                    <a:cs typeface="TH Sarabun New" panose="020B0500040200020003" pitchFamily="34" charset="-34"/>
                    <a:sym typeface="Niramit"/>
                  </a:rPr>
                  <a:t>เพื่อ</a:t>
                </a:r>
                <a:r>
                  <a:rPr lang="th-TH" sz="6600" dirty="0">
                    <a:latin typeface="TH Sarabun New" panose="020B0500040200020003" pitchFamily="34" charset="-34"/>
                    <a:ea typeface="Niramit"/>
                    <a:cs typeface="TH Sarabun New" panose="020B0500040200020003" pitchFamily="34" charset="-34"/>
                    <a:sym typeface="Niramit"/>
                  </a:rPr>
                  <a:t>ให้สามารถใช้คำสั่งที่เกี่ยวข้องกับการประมวลผลได้</a:t>
                </a:r>
                <a:endParaRPr sz="6600" b="0" i="0" u="none" strike="noStrike" cap="none" dirty="0">
                  <a:solidFill>
                    <a:srgbClr val="000000"/>
                  </a:solidFill>
                  <a:latin typeface="TH Sarabun New" panose="020B0500040200020003" pitchFamily="34" charset="-34"/>
                  <a:ea typeface="Niramit"/>
                  <a:cs typeface="TH Sarabun New" panose="020B0500040200020003" pitchFamily="34" charset="-34"/>
                  <a:sym typeface="Niramit"/>
                </a:endParaRPr>
              </a:p>
            </p:txBody>
          </p:sp>
          <p:pic>
            <p:nvPicPr>
              <p:cNvPr id="423" name="Google Shape;423;p21" descr="Image result for python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412490" y="3622953"/>
                <a:ext cx="3611622" cy="3611622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424" name="Google Shape;424;p21"/>
              <p:cNvGrpSpPr/>
              <p:nvPr/>
            </p:nvGrpSpPr>
            <p:grpSpPr>
              <a:xfrm>
                <a:off x="4847768" y="4163063"/>
                <a:ext cx="2458720" cy="2241448"/>
                <a:chOff x="5098945" y="55299"/>
                <a:chExt cx="2458720" cy="2241448"/>
              </a:xfrm>
            </p:grpSpPr>
            <p:sp>
              <p:nvSpPr>
                <p:cNvPr id="425" name="Google Shape;425;p21"/>
                <p:cNvSpPr/>
                <p:nvPr/>
              </p:nvSpPr>
              <p:spPr>
                <a:xfrm>
                  <a:off x="6661114" y="55299"/>
                  <a:ext cx="765209" cy="639101"/>
                </a:xfrm>
                <a:prstGeom prst="ellipse">
                  <a:avLst/>
                </a:prstGeom>
                <a:solidFill>
                  <a:srgbClr val="BFBFBF"/>
                </a:solidFill>
                <a:ln w="12700" cap="flat" cmpd="sng">
                  <a:solidFill>
                    <a:srgbClr val="B3B3B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38100" tIns="38100" rIns="38100" bIns="381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Helvetica Neue Light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endParaRPr>
                </a:p>
              </p:txBody>
            </p:sp>
            <p:sp>
              <p:nvSpPr>
                <p:cNvPr id="426" name="Google Shape;426;p21"/>
                <p:cNvSpPr/>
                <p:nvPr/>
              </p:nvSpPr>
              <p:spPr>
                <a:xfrm>
                  <a:off x="5122405" y="63736"/>
                  <a:ext cx="765209" cy="639101"/>
                </a:xfrm>
                <a:prstGeom prst="ellipse">
                  <a:avLst/>
                </a:prstGeom>
                <a:solidFill>
                  <a:srgbClr val="BFBFBF"/>
                </a:solidFill>
                <a:ln w="12700" cap="flat" cmpd="sng">
                  <a:solidFill>
                    <a:srgbClr val="B3B3B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38100" tIns="38100" rIns="38100" bIns="381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Helvetica Neue Light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endParaRPr>
                </a:p>
              </p:txBody>
            </p:sp>
            <p:grpSp>
              <p:nvGrpSpPr>
                <p:cNvPr id="427" name="Google Shape;427;p21"/>
                <p:cNvGrpSpPr/>
                <p:nvPr/>
              </p:nvGrpSpPr>
              <p:grpSpPr>
                <a:xfrm>
                  <a:off x="5098945" y="285067"/>
                  <a:ext cx="2458720" cy="2011680"/>
                  <a:chOff x="5098945" y="285067"/>
                  <a:chExt cx="2458720" cy="2011680"/>
                </a:xfrm>
              </p:grpSpPr>
              <p:sp>
                <p:nvSpPr>
                  <p:cNvPr id="428" name="Google Shape;428;p21"/>
                  <p:cNvSpPr/>
                  <p:nvPr/>
                </p:nvSpPr>
                <p:spPr>
                  <a:xfrm>
                    <a:off x="5098945" y="285067"/>
                    <a:ext cx="2458720" cy="2011680"/>
                  </a:xfrm>
                  <a:prstGeom prst="ellipse">
                    <a:avLst/>
                  </a:prstGeom>
                  <a:solidFill>
                    <a:schemeClr val="lt1"/>
                  </a:solidFill>
                  <a:ln w="12700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38100" tIns="38100" rIns="38100" bIns="38100" anchor="t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"/>
                      <a:cs typeface="TH Sarabun New" panose="020B0500040200020003" pitchFamily="34" charset="-34"/>
                      <a:sym typeface="Helvetica Neue"/>
                    </a:endParaRPr>
                  </a:p>
                </p:txBody>
              </p:sp>
              <p:grpSp>
                <p:nvGrpSpPr>
                  <p:cNvPr id="429" name="Google Shape;429;p21"/>
                  <p:cNvGrpSpPr/>
                  <p:nvPr/>
                </p:nvGrpSpPr>
                <p:grpSpPr>
                  <a:xfrm>
                    <a:off x="5483511" y="658783"/>
                    <a:ext cx="690880" cy="690880"/>
                    <a:chOff x="452887" y="3169920"/>
                    <a:chExt cx="690880" cy="690880"/>
                  </a:xfrm>
                </p:grpSpPr>
                <p:sp>
                  <p:nvSpPr>
                    <p:cNvPr id="430" name="Google Shape;430;p21"/>
                    <p:cNvSpPr/>
                    <p:nvPr/>
                  </p:nvSpPr>
                  <p:spPr>
                    <a:xfrm>
                      <a:off x="452887" y="3169920"/>
                      <a:ext cx="690880" cy="690880"/>
                    </a:xfrm>
                    <a:prstGeom prst="ellipse">
                      <a:avLst/>
                    </a:prstGeom>
                    <a:solidFill>
                      <a:srgbClr val="D8D8D8"/>
                    </a:solidFill>
                    <a:ln w="12700" cap="flat" cmpd="sng">
                      <a:solidFill>
                        <a:srgbClr val="D8D8D8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grpSp>
                  <p:nvGrpSpPr>
                    <p:cNvPr id="431" name="Google Shape;431;p21"/>
                    <p:cNvGrpSpPr/>
                    <p:nvPr/>
                  </p:nvGrpSpPr>
                  <p:grpSpPr>
                    <a:xfrm>
                      <a:off x="589309" y="3258028"/>
                      <a:ext cx="452875" cy="501171"/>
                      <a:chOff x="1833125" y="3667760"/>
                      <a:chExt cx="452875" cy="501171"/>
                    </a:xfrm>
                  </p:grpSpPr>
                  <p:sp>
                    <p:nvSpPr>
                      <p:cNvPr id="432" name="Google Shape;432;p21"/>
                      <p:cNvSpPr/>
                      <p:nvPr/>
                    </p:nvSpPr>
                    <p:spPr>
                      <a:xfrm>
                        <a:off x="1833125" y="3954062"/>
                        <a:ext cx="214869" cy="214869"/>
                      </a:xfrm>
                      <a:prstGeom prst="ellipse">
                        <a:avLst/>
                      </a:prstGeom>
                      <a:solidFill>
                        <a:schemeClr val="lt1"/>
                      </a:solidFill>
                      <a:ln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38100" tIns="38100" rIns="38100" bIns="38100" anchor="t" anchorCtr="0">
                        <a:noAutofit/>
                      </a:bodyPr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800"/>
                          <a:buFont typeface="Helvetica Neue Light"/>
                          <a:buNone/>
                        </a:pPr>
                        <a:endParaRPr sz="1800" b="0" i="0" u="none" strike="noStrike" cap="none">
                          <a:solidFill>
                            <a:srgbClr val="000000"/>
                          </a:solidFill>
                          <a:latin typeface="TH Sarabun New" panose="020B0500040200020003" pitchFamily="34" charset="-34"/>
                          <a:ea typeface="Helvetica Neue"/>
                          <a:cs typeface="TH Sarabun New" panose="020B0500040200020003" pitchFamily="34" charset="-34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433" name="Google Shape;433;p21"/>
                      <p:cNvSpPr/>
                      <p:nvPr/>
                    </p:nvSpPr>
                    <p:spPr>
                      <a:xfrm>
                        <a:off x="1940560" y="3667760"/>
                        <a:ext cx="345440" cy="345440"/>
                      </a:xfrm>
                      <a:prstGeom prst="ellipse">
                        <a:avLst/>
                      </a:prstGeom>
                      <a:solidFill>
                        <a:schemeClr val="lt1"/>
                      </a:solidFill>
                      <a:ln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38100" tIns="38100" rIns="38100" bIns="38100" anchor="t" anchorCtr="0">
                        <a:noAutofit/>
                      </a:bodyPr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800"/>
                          <a:buFont typeface="Helvetica Neue Light"/>
                          <a:buNone/>
                        </a:pPr>
                        <a:endParaRPr sz="1800" b="0" i="0" u="none" strike="noStrike" cap="none">
                          <a:solidFill>
                            <a:srgbClr val="000000"/>
                          </a:solidFill>
                          <a:latin typeface="TH Sarabun New" panose="020B0500040200020003" pitchFamily="34" charset="-34"/>
                          <a:ea typeface="Helvetica Neue"/>
                          <a:cs typeface="TH Sarabun New" panose="020B0500040200020003" pitchFamily="34" charset="-34"/>
                          <a:sym typeface="Helvetica Neue"/>
                        </a:endParaRPr>
                      </a:p>
                    </p:txBody>
                  </p:sp>
                </p:grpSp>
              </p:grpSp>
              <p:grpSp>
                <p:nvGrpSpPr>
                  <p:cNvPr id="434" name="Google Shape;434;p21"/>
                  <p:cNvGrpSpPr/>
                  <p:nvPr/>
                </p:nvGrpSpPr>
                <p:grpSpPr>
                  <a:xfrm>
                    <a:off x="6469031" y="648623"/>
                    <a:ext cx="690880" cy="690880"/>
                    <a:chOff x="452887" y="3169920"/>
                    <a:chExt cx="690880" cy="690880"/>
                  </a:xfrm>
                </p:grpSpPr>
                <p:sp>
                  <p:nvSpPr>
                    <p:cNvPr id="435" name="Google Shape;435;p21"/>
                    <p:cNvSpPr/>
                    <p:nvPr/>
                  </p:nvSpPr>
                  <p:spPr>
                    <a:xfrm>
                      <a:off x="452887" y="3169920"/>
                      <a:ext cx="690880" cy="690880"/>
                    </a:xfrm>
                    <a:prstGeom prst="ellipse">
                      <a:avLst/>
                    </a:prstGeom>
                    <a:solidFill>
                      <a:srgbClr val="D8D8D8"/>
                    </a:solidFill>
                    <a:ln w="12700" cap="flat" cmpd="sng">
                      <a:solidFill>
                        <a:srgbClr val="D8D8D8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grpSp>
                  <p:nvGrpSpPr>
                    <p:cNvPr id="436" name="Google Shape;436;p21"/>
                    <p:cNvGrpSpPr/>
                    <p:nvPr/>
                  </p:nvGrpSpPr>
                  <p:grpSpPr>
                    <a:xfrm>
                      <a:off x="589309" y="3258028"/>
                      <a:ext cx="452875" cy="501171"/>
                      <a:chOff x="1833125" y="3667760"/>
                      <a:chExt cx="452875" cy="501171"/>
                    </a:xfrm>
                  </p:grpSpPr>
                  <p:sp>
                    <p:nvSpPr>
                      <p:cNvPr id="437" name="Google Shape;437;p21"/>
                      <p:cNvSpPr/>
                      <p:nvPr/>
                    </p:nvSpPr>
                    <p:spPr>
                      <a:xfrm>
                        <a:off x="1833125" y="3954062"/>
                        <a:ext cx="214869" cy="214869"/>
                      </a:xfrm>
                      <a:prstGeom prst="ellipse">
                        <a:avLst/>
                      </a:prstGeom>
                      <a:solidFill>
                        <a:schemeClr val="lt1"/>
                      </a:solidFill>
                      <a:ln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38100" tIns="38100" rIns="38100" bIns="38100" anchor="t" anchorCtr="0">
                        <a:noAutofit/>
                      </a:bodyPr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800"/>
                          <a:buFont typeface="Helvetica Neue Light"/>
                          <a:buNone/>
                        </a:pPr>
                        <a:endParaRPr sz="1800" b="0" i="0" u="none" strike="noStrike" cap="none">
                          <a:solidFill>
                            <a:srgbClr val="000000"/>
                          </a:solidFill>
                          <a:latin typeface="TH Sarabun New" panose="020B0500040200020003" pitchFamily="34" charset="-34"/>
                          <a:ea typeface="Helvetica Neue"/>
                          <a:cs typeface="TH Sarabun New" panose="020B0500040200020003" pitchFamily="34" charset="-34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438" name="Google Shape;438;p21"/>
                      <p:cNvSpPr/>
                      <p:nvPr/>
                    </p:nvSpPr>
                    <p:spPr>
                      <a:xfrm>
                        <a:off x="1940560" y="3667760"/>
                        <a:ext cx="345440" cy="345440"/>
                      </a:xfrm>
                      <a:prstGeom prst="ellipse">
                        <a:avLst/>
                      </a:prstGeom>
                      <a:solidFill>
                        <a:schemeClr val="lt1"/>
                      </a:solidFill>
                      <a:ln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38100" tIns="38100" rIns="38100" bIns="38100" anchor="t" anchorCtr="0">
                        <a:noAutofit/>
                      </a:bodyPr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800"/>
                          <a:buFont typeface="Helvetica Neue Light"/>
                          <a:buNone/>
                        </a:pPr>
                        <a:endParaRPr sz="1800" b="0" i="0" u="none" strike="noStrike" cap="none">
                          <a:solidFill>
                            <a:srgbClr val="000000"/>
                          </a:solidFill>
                          <a:latin typeface="TH Sarabun New" panose="020B0500040200020003" pitchFamily="34" charset="-34"/>
                          <a:ea typeface="Helvetica Neue"/>
                          <a:cs typeface="TH Sarabun New" panose="020B0500040200020003" pitchFamily="34" charset="-34"/>
                          <a:sym typeface="Helvetica Neue"/>
                        </a:endParaRPr>
                      </a:p>
                    </p:txBody>
                  </p:sp>
                </p:grpSp>
              </p:grpSp>
              <p:grpSp>
                <p:nvGrpSpPr>
                  <p:cNvPr id="439" name="Google Shape;439;p21"/>
                  <p:cNvGrpSpPr/>
                  <p:nvPr/>
                </p:nvGrpSpPr>
                <p:grpSpPr>
                  <a:xfrm>
                    <a:off x="5611178" y="530521"/>
                    <a:ext cx="1295078" cy="1455403"/>
                    <a:chOff x="5626102" y="611801"/>
                    <a:chExt cx="1295078" cy="1455403"/>
                  </a:xfrm>
                </p:grpSpPr>
                <p:sp>
                  <p:nvSpPr>
                    <p:cNvPr id="440" name="Google Shape;440;p21"/>
                    <p:cNvSpPr/>
                    <p:nvPr/>
                  </p:nvSpPr>
                  <p:spPr>
                    <a:xfrm>
                      <a:off x="6164231" y="1350167"/>
                      <a:ext cx="325120" cy="175847"/>
                    </a:xfrm>
                    <a:prstGeom prst="ellipse">
                      <a:avLst/>
                    </a:prstGeom>
                    <a:solidFill>
                      <a:srgbClr val="D8D8D8"/>
                    </a:solidFill>
                    <a:ln>
                      <a:noFill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sp>
                  <p:nvSpPr>
                    <p:cNvPr id="441" name="Google Shape;441;p21"/>
                    <p:cNvSpPr/>
                    <p:nvPr/>
                  </p:nvSpPr>
                  <p:spPr>
                    <a:xfrm rot="9751311">
                      <a:off x="5786710" y="729903"/>
                      <a:ext cx="973863" cy="1219200"/>
                    </a:xfrm>
                    <a:prstGeom prst="arc">
                      <a:avLst>
                        <a:gd name="adj1" fmla="val 14278092"/>
                        <a:gd name="adj2" fmla="val 19847977"/>
                      </a:avLst>
                    </a:prstGeom>
                    <a:noFill/>
                    <a:ln w="25400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 Light"/>
                        <a:cs typeface="TH Sarabun New" panose="020B0500040200020003" pitchFamily="34" charset="-34"/>
                        <a:sym typeface="Helvetica Neue Light"/>
                      </a:endParaRPr>
                    </a:p>
                  </p:txBody>
                </p:sp>
                <p:cxnSp>
                  <p:nvCxnSpPr>
                    <p:cNvPr id="442" name="Google Shape;442;p21"/>
                    <p:cNvCxnSpPr>
                      <a:stCxn id="440" idx="4"/>
                    </p:cNvCxnSpPr>
                    <p:nvPr/>
                  </p:nvCxnSpPr>
                  <p:spPr>
                    <a:xfrm>
                      <a:off x="6326791" y="1526014"/>
                      <a:ext cx="0" cy="363600"/>
                    </a:xfrm>
                    <a:prstGeom prst="straightConnector1">
                      <a:avLst/>
                    </a:prstGeom>
                    <a:noFill/>
                    <a:ln w="25400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sm" len="sm"/>
                      <a:tailEnd type="none" w="sm" len="sm"/>
                    </a:ln>
                  </p:spPr>
                </p:cxnSp>
              </p:grpSp>
            </p:grpSp>
          </p:grpSp>
          <p:sp>
            <p:nvSpPr>
              <p:cNvPr id="443" name="Google Shape;443;p21"/>
              <p:cNvSpPr/>
              <p:nvPr/>
            </p:nvSpPr>
            <p:spPr>
              <a:xfrm>
                <a:off x="3552652" y="4803671"/>
                <a:ext cx="1249194" cy="1249194"/>
              </a:xfrm>
              <a:prstGeom prst="mathPlus">
                <a:avLst>
                  <a:gd name="adj1" fmla="val 23520"/>
                </a:avLst>
              </a:prstGeom>
              <a:solidFill>
                <a:srgbClr val="4EDE4A"/>
              </a:solidFill>
              <a:ln w="12700" cap="flat" cmpd="sng">
                <a:solidFill>
                  <a:srgbClr val="B3B3B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sp>
            <p:nvSpPr>
              <p:cNvPr id="444" name="Google Shape;444;p21"/>
              <p:cNvSpPr/>
              <p:nvPr/>
            </p:nvSpPr>
            <p:spPr>
              <a:xfrm>
                <a:off x="7802880" y="5017215"/>
                <a:ext cx="899029" cy="899029"/>
              </a:xfrm>
              <a:prstGeom prst="chevron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>
                <a:solidFill>
                  <a:srgbClr val="B3B3B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sp>
            <p:nvSpPr>
              <p:cNvPr id="445" name="Google Shape;445;p21"/>
              <p:cNvSpPr/>
              <p:nvPr/>
            </p:nvSpPr>
            <p:spPr>
              <a:xfrm>
                <a:off x="8293034" y="5007912"/>
                <a:ext cx="899029" cy="899029"/>
              </a:xfrm>
              <a:prstGeom prst="chevron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>
                <a:solidFill>
                  <a:srgbClr val="B3B3B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sp>
            <p:nvSpPr>
              <p:cNvPr id="446" name="Google Shape;446;p21"/>
              <p:cNvSpPr/>
              <p:nvPr/>
            </p:nvSpPr>
            <p:spPr>
              <a:xfrm>
                <a:off x="8807221" y="5007911"/>
                <a:ext cx="899029" cy="899029"/>
              </a:xfrm>
              <a:prstGeom prst="chevron">
                <a:avLst>
                  <a:gd name="adj" fmla="val 50000"/>
                </a:avLst>
              </a:prstGeom>
              <a:solidFill>
                <a:srgbClr val="4EDE4A"/>
              </a:solidFill>
              <a:ln w="12700" cap="flat" cmpd="sng">
                <a:solidFill>
                  <a:srgbClr val="B3B3B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</p:grpSp>
        <p:grpSp>
          <p:nvGrpSpPr>
            <p:cNvPr id="447" name="Google Shape;447;p21"/>
            <p:cNvGrpSpPr/>
            <p:nvPr/>
          </p:nvGrpSpPr>
          <p:grpSpPr>
            <a:xfrm>
              <a:off x="9389533" y="3135203"/>
              <a:ext cx="3611622" cy="4164393"/>
              <a:chOff x="9389533" y="3135203"/>
              <a:chExt cx="3611622" cy="4164393"/>
            </a:xfrm>
          </p:grpSpPr>
          <p:pic>
            <p:nvPicPr>
              <p:cNvPr id="448" name="Google Shape;448;p21" descr="Image result for python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9389533" y="3687974"/>
                <a:ext cx="3611622" cy="3611622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449" name="Google Shape;449;p21"/>
              <p:cNvGrpSpPr/>
              <p:nvPr/>
            </p:nvGrpSpPr>
            <p:grpSpPr>
              <a:xfrm>
                <a:off x="9977623" y="3135203"/>
                <a:ext cx="2458720" cy="2241448"/>
                <a:chOff x="5098945" y="55299"/>
                <a:chExt cx="2458720" cy="2241448"/>
              </a:xfrm>
            </p:grpSpPr>
            <p:sp>
              <p:nvSpPr>
                <p:cNvPr id="450" name="Google Shape;450;p21"/>
                <p:cNvSpPr/>
                <p:nvPr/>
              </p:nvSpPr>
              <p:spPr>
                <a:xfrm>
                  <a:off x="6661114" y="55299"/>
                  <a:ext cx="765209" cy="639101"/>
                </a:xfrm>
                <a:prstGeom prst="ellipse">
                  <a:avLst/>
                </a:prstGeom>
                <a:solidFill>
                  <a:srgbClr val="BFBFBF"/>
                </a:solidFill>
                <a:ln w="12700" cap="flat" cmpd="sng">
                  <a:solidFill>
                    <a:srgbClr val="B3B3B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38100" tIns="38100" rIns="38100" bIns="381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Helvetica Neue Light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endParaRPr>
                </a:p>
              </p:txBody>
            </p:sp>
            <p:sp>
              <p:nvSpPr>
                <p:cNvPr id="451" name="Google Shape;451;p21"/>
                <p:cNvSpPr/>
                <p:nvPr/>
              </p:nvSpPr>
              <p:spPr>
                <a:xfrm>
                  <a:off x="5122405" y="63736"/>
                  <a:ext cx="765209" cy="639101"/>
                </a:xfrm>
                <a:prstGeom prst="ellipse">
                  <a:avLst/>
                </a:prstGeom>
                <a:solidFill>
                  <a:srgbClr val="BFBFBF"/>
                </a:solidFill>
                <a:ln w="12700" cap="flat" cmpd="sng">
                  <a:solidFill>
                    <a:srgbClr val="B3B3B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38100" tIns="38100" rIns="38100" bIns="381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Helvetica Neue Light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endParaRPr>
                </a:p>
              </p:txBody>
            </p:sp>
            <p:grpSp>
              <p:nvGrpSpPr>
                <p:cNvPr id="452" name="Google Shape;452;p21"/>
                <p:cNvGrpSpPr/>
                <p:nvPr/>
              </p:nvGrpSpPr>
              <p:grpSpPr>
                <a:xfrm>
                  <a:off x="5098945" y="285067"/>
                  <a:ext cx="2458720" cy="2011680"/>
                  <a:chOff x="5098945" y="285067"/>
                  <a:chExt cx="2458720" cy="2011680"/>
                </a:xfrm>
              </p:grpSpPr>
              <p:sp>
                <p:nvSpPr>
                  <p:cNvPr id="453" name="Google Shape;453;p21"/>
                  <p:cNvSpPr/>
                  <p:nvPr/>
                </p:nvSpPr>
                <p:spPr>
                  <a:xfrm>
                    <a:off x="5098945" y="285067"/>
                    <a:ext cx="2458720" cy="2011680"/>
                  </a:xfrm>
                  <a:prstGeom prst="ellipse">
                    <a:avLst/>
                  </a:prstGeom>
                  <a:solidFill>
                    <a:schemeClr val="lt1"/>
                  </a:solidFill>
                  <a:ln w="12700" cap="flat" cmpd="sng">
                    <a:solidFill>
                      <a:schemeClr val="dk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38100" tIns="38100" rIns="38100" bIns="38100" anchor="t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"/>
                      <a:cs typeface="TH Sarabun New" panose="020B0500040200020003" pitchFamily="34" charset="-34"/>
                      <a:sym typeface="Helvetica Neue"/>
                    </a:endParaRPr>
                  </a:p>
                </p:txBody>
              </p:sp>
              <p:grpSp>
                <p:nvGrpSpPr>
                  <p:cNvPr id="454" name="Google Shape;454;p21"/>
                  <p:cNvGrpSpPr/>
                  <p:nvPr/>
                </p:nvGrpSpPr>
                <p:grpSpPr>
                  <a:xfrm>
                    <a:off x="5483511" y="658783"/>
                    <a:ext cx="690880" cy="690880"/>
                    <a:chOff x="452887" y="3169920"/>
                    <a:chExt cx="690880" cy="690880"/>
                  </a:xfrm>
                </p:grpSpPr>
                <p:sp>
                  <p:nvSpPr>
                    <p:cNvPr id="455" name="Google Shape;455;p21"/>
                    <p:cNvSpPr/>
                    <p:nvPr/>
                  </p:nvSpPr>
                  <p:spPr>
                    <a:xfrm>
                      <a:off x="452887" y="3169920"/>
                      <a:ext cx="690880" cy="690880"/>
                    </a:xfrm>
                    <a:prstGeom prst="ellipse">
                      <a:avLst/>
                    </a:prstGeom>
                    <a:solidFill>
                      <a:srgbClr val="D8D8D8"/>
                    </a:solidFill>
                    <a:ln w="12700" cap="flat" cmpd="sng">
                      <a:solidFill>
                        <a:srgbClr val="D8D8D8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grpSp>
                  <p:nvGrpSpPr>
                    <p:cNvPr id="456" name="Google Shape;456;p21"/>
                    <p:cNvGrpSpPr/>
                    <p:nvPr/>
                  </p:nvGrpSpPr>
                  <p:grpSpPr>
                    <a:xfrm>
                      <a:off x="589309" y="3258028"/>
                      <a:ext cx="452875" cy="501171"/>
                      <a:chOff x="1833125" y="3667760"/>
                      <a:chExt cx="452875" cy="501171"/>
                    </a:xfrm>
                  </p:grpSpPr>
                  <p:sp>
                    <p:nvSpPr>
                      <p:cNvPr id="457" name="Google Shape;457;p21"/>
                      <p:cNvSpPr/>
                      <p:nvPr/>
                    </p:nvSpPr>
                    <p:spPr>
                      <a:xfrm>
                        <a:off x="1833125" y="3954062"/>
                        <a:ext cx="214869" cy="214869"/>
                      </a:xfrm>
                      <a:prstGeom prst="ellipse">
                        <a:avLst/>
                      </a:prstGeom>
                      <a:solidFill>
                        <a:schemeClr val="lt1"/>
                      </a:solidFill>
                      <a:ln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38100" tIns="38100" rIns="38100" bIns="38100" anchor="t" anchorCtr="0">
                        <a:noAutofit/>
                      </a:bodyPr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800"/>
                          <a:buFont typeface="Helvetica Neue Light"/>
                          <a:buNone/>
                        </a:pPr>
                        <a:endParaRPr sz="1800" b="0" i="0" u="none" strike="noStrike" cap="none">
                          <a:solidFill>
                            <a:srgbClr val="000000"/>
                          </a:solidFill>
                          <a:latin typeface="TH Sarabun New" panose="020B0500040200020003" pitchFamily="34" charset="-34"/>
                          <a:ea typeface="Helvetica Neue"/>
                          <a:cs typeface="TH Sarabun New" panose="020B0500040200020003" pitchFamily="34" charset="-34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458" name="Google Shape;458;p21"/>
                      <p:cNvSpPr/>
                      <p:nvPr/>
                    </p:nvSpPr>
                    <p:spPr>
                      <a:xfrm>
                        <a:off x="1940560" y="3667760"/>
                        <a:ext cx="345440" cy="345440"/>
                      </a:xfrm>
                      <a:prstGeom prst="ellipse">
                        <a:avLst/>
                      </a:prstGeom>
                      <a:solidFill>
                        <a:schemeClr val="lt1"/>
                      </a:solidFill>
                      <a:ln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38100" tIns="38100" rIns="38100" bIns="38100" anchor="t" anchorCtr="0">
                        <a:noAutofit/>
                      </a:bodyPr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800"/>
                          <a:buFont typeface="Helvetica Neue Light"/>
                          <a:buNone/>
                        </a:pPr>
                        <a:endParaRPr sz="1800" b="0" i="0" u="none" strike="noStrike" cap="none">
                          <a:solidFill>
                            <a:srgbClr val="000000"/>
                          </a:solidFill>
                          <a:latin typeface="TH Sarabun New" panose="020B0500040200020003" pitchFamily="34" charset="-34"/>
                          <a:ea typeface="Helvetica Neue"/>
                          <a:cs typeface="TH Sarabun New" panose="020B0500040200020003" pitchFamily="34" charset="-34"/>
                          <a:sym typeface="Helvetica Neue"/>
                        </a:endParaRPr>
                      </a:p>
                    </p:txBody>
                  </p:sp>
                </p:grpSp>
              </p:grpSp>
              <p:grpSp>
                <p:nvGrpSpPr>
                  <p:cNvPr id="459" name="Google Shape;459;p21"/>
                  <p:cNvGrpSpPr/>
                  <p:nvPr/>
                </p:nvGrpSpPr>
                <p:grpSpPr>
                  <a:xfrm>
                    <a:off x="6469031" y="648623"/>
                    <a:ext cx="690880" cy="690880"/>
                    <a:chOff x="452887" y="3169920"/>
                    <a:chExt cx="690880" cy="690880"/>
                  </a:xfrm>
                </p:grpSpPr>
                <p:sp>
                  <p:nvSpPr>
                    <p:cNvPr id="460" name="Google Shape;460;p21"/>
                    <p:cNvSpPr/>
                    <p:nvPr/>
                  </p:nvSpPr>
                  <p:spPr>
                    <a:xfrm>
                      <a:off x="452887" y="3169920"/>
                      <a:ext cx="690880" cy="690880"/>
                    </a:xfrm>
                    <a:prstGeom prst="ellipse">
                      <a:avLst/>
                    </a:prstGeom>
                    <a:solidFill>
                      <a:srgbClr val="D8D8D8"/>
                    </a:solidFill>
                    <a:ln w="12700" cap="flat" cmpd="sng">
                      <a:solidFill>
                        <a:srgbClr val="D8D8D8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grpSp>
                  <p:nvGrpSpPr>
                    <p:cNvPr id="461" name="Google Shape;461;p21"/>
                    <p:cNvGrpSpPr/>
                    <p:nvPr/>
                  </p:nvGrpSpPr>
                  <p:grpSpPr>
                    <a:xfrm>
                      <a:off x="589309" y="3258028"/>
                      <a:ext cx="452875" cy="501171"/>
                      <a:chOff x="1833125" y="3667760"/>
                      <a:chExt cx="452875" cy="501171"/>
                    </a:xfrm>
                  </p:grpSpPr>
                  <p:sp>
                    <p:nvSpPr>
                      <p:cNvPr id="462" name="Google Shape;462;p21"/>
                      <p:cNvSpPr/>
                      <p:nvPr/>
                    </p:nvSpPr>
                    <p:spPr>
                      <a:xfrm>
                        <a:off x="1833125" y="3954062"/>
                        <a:ext cx="214869" cy="214869"/>
                      </a:xfrm>
                      <a:prstGeom prst="ellipse">
                        <a:avLst/>
                      </a:prstGeom>
                      <a:solidFill>
                        <a:schemeClr val="lt1"/>
                      </a:solidFill>
                      <a:ln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38100" tIns="38100" rIns="38100" bIns="38100" anchor="t" anchorCtr="0">
                        <a:noAutofit/>
                      </a:bodyPr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800"/>
                          <a:buFont typeface="Helvetica Neue Light"/>
                          <a:buNone/>
                        </a:pPr>
                        <a:endParaRPr sz="1800" b="0" i="0" u="none" strike="noStrike" cap="none">
                          <a:solidFill>
                            <a:srgbClr val="000000"/>
                          </a:solidFill>
                          <a:latin typeface="TH Sarabun New" panose="020B0500040200020003" pitchFamily="34" charset="-34"/>
                          <a:ea typeface="Helvetica Neue"/>
                          <a:cs typeface="TH Sarabun New" panose="020B0500040200020003" pitchFamily="34" charset="-34"/>
                          <a:sym typeface="Helvetica Neue"/>
                        </a:endParaRPr>
                      </a:p>
                    </p:txBody>
                  </p:sp>
                  <p:sp>
                    <p:nvSpPr>
                      <p:cNvPr id="463" name="Google Shape;463;p21"/>
                      <p:cNvSpPr/>
                      <p:nvPr/>
                    </p:nvSpPr>
                    <p:spPr>
                      <a:xfrm>
                        <a:off x="1940560" y="3667760"/>
                        <a:ext cx="345440" cy="345440"/>
                      </a:xfrm>
                      <a:prstGeom prst="ellipse">
                        <a:avLst/>
                      </a:prstGeom>
                      <a:solidFill>
                        <a:schemeClr val="lt1"/>
                      </a:solidFill>
                      <a:ln w="12700" cap="flat" cmpd="sng">
                        <a:solidFill>
                          <a:schemeClr val="lt1"/>
                        </a:solidFill>
                        <a:prstDash val="solid"/>
                        <a:round/>
                        <a:headEnd type="none" w="sm" len="sm"/>
                        <a:tailEnd type="none" w="sm" len="sm"/>
                      </a:ln>
                    </p:spPr>
                    <p:txBody>
                      <a:bodyPr spcFirstLastPara="1" wrap="square" lIns="38100" tIns="38100" rIns="38100" bIns="38100" anchor="t" anchorCtr="0">
                        <a:noAutofit/>
                      </a:bodyPr>
                      <a:lstStyle/>
                      <a:p>
                        <a:pPr marL="0" marR="0" lvl="0" indent="0" algn="ctr" rtl="0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>
                            <a:srgbClr val="000000"/>
                          </a:buClr>
                          <a:buSzPts val="1800"/>
                          <a:buFont typeface="Helvetica Neue Light"/>
                          <a:buNone/>
                        </a:pPr>
                        <a:endParaRPr sz="1800" b="0" i="0" u="none" strike="noStrike" cap="none">
                          <a:solidFill>
                            <a:srgbClr val="000000"/>
                          </a:solidFill>
                          <a:latin typeface="TH Sarabun New" panose="020B0500040200020003" pitchFamily="34" charset="-34"/>
                          <a:ea typeface="Helvetica Neue"/>
                          <a:cs typeface="TH Sarabun New" panose="020B0500040200020003" pitchFamily="34" charset="-34"/>
                          <a:sym typeface="Helvetica Neue"/>
                        </a:endParaRPr>
                      </a:p>
                    </p:txBody>
                  </p:sp>
                </p:grpSp>
              </p:grpSp>
              <p:grpSp>
                <p:nvGrpSpPr>
                  <p:cNvPr id="464" name="Google Shape;464;p21"/>
                  <p:cNvGrpSpPr/>
                  <p:nvPr/>
                </p:nvGrpSpPr>
                <p:grpSpPr>
                  <a:xfrm>
                    <a:off x="5611178" y="530521"/>
                    <a:ext cx="1295078" cy="1455403"/>
                    <a:chOff x="5626102" y="611801"/>
                    <a:chExt cx="1295078" cy="1455403"/>
                  </a:xfrm>
                </p:grpSpPr>
                <p:sp>
                  <p:nvSpPr>
                    <p:cNvPr id="465" name="Google Shape;465;p21"/>
                    <p:cNvSpPr/>
                    <p:nvPr/>
                  </p:nvSpPr>
                  <p:spPr>
                    <a:xfrm>
                      <a:off x="6164231" y="1350167"/>
                      <a:ext cx="325120" cy="175847"/>
                    </a:xfrm>
                    <a:prstGeom prst="ellipse">
                      <a:avLst/>
                    </a:prstGeom>
                    <a:solidFill>
                      <a:srgbClr val="D8D8D8"/>
                    </a:solidFill>
                    <a:ln>
                      <a:noFill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sp>
                  <p:nvSpPr>
                    <p:cNvPr id="466" name="Google Shape;466;p21"/>
                    <p:cNvSpPr/>
                    <p:nvPr/>
                  </p:nvSpPr>
                  <p:spPr>
                    <a:xfrm rot="9751311">
                      <a:off x="5786710" y="729903"/>
                      <a:ext cx="973863" cy="1219200"/>
                    </a:xfrm>
                    <a:prstGeom prst="arc">
                      <a:avLst>
                        <a:gd name="adj1" fmla="val 14278092"/>
                        <a:gd name="adj2" fmla="val 19847977"/>
                      </a:avLst>
                    </a:prstGeom>
                    <a:noFill/>
                    <a:ln w="25400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91425" tIns="45700" rIns="91425" bIns="45700" anchor="t" anchorCtr="0">
                      <a:noAutofit/>
                    </a:bodyPr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 Light"/>
                        <a:cs typeface="TH Sarabun New" panose="020B0500040200020003" pitchFamily="34" charset="-34"/>
                        <a:sym typeface="Helvetica Neue Light"/>
                      </a:endParaRPr>
                    </a:p>
                  </p:txBody>
                </p:sp>
                <p:cxnSp>
                  <p:nvCxnSpPr>
                    <p:cNvPr id="467" name="Google Shape;467;p21"/>
                    <p:cNvCxnSpPr>
                      <a:stCxn id="465" idx="4"/>
                    </p:cNvCxnSpPr>
                    <p:nvPr/>
                  </p:nvCxnSpPr>
                  <p:spPr>
                    <a:xfrm>
                      <a:off x="6326791" y="1526014"/>
                      <a:ext cx="0" cy="363600"/>
                    </a:xfrm>
                    <a:prstGeom prst="straightConnector1">
                      <a:avLst/>
                    </a:prstGeom>
                    <a:noFill/>
                    <a:ln w="25400" cap="flat" cmpd="sng">
                      <a:solidFill>
                        <a:srgbClr val="000000"/>
                      </a:solidFill>
                      <a:prstDash val="solid"/>
                      <a:miter lim="400000"/>
                      <a:headEnd type="none" w="sm" len="sm"/>
                      <a:tailEnd type="none" w="sm" len="sm"/>
                    </a:ln>
                  </p:spPr>
                </p:cxnSp>
              </p:grpSp>
            </p:grpSp>
          </p:grpSp>
        </p:grpSp>
      </p:grpSp>
      <p:sp>
        <p:nvSpPr>
          <p:cNvPr id="468" name="Google Shape;468;p21"/>
          <p:cNvSpPr txBox="1"/>
          <p:nvPr/>
        </p:nvSpPr>
        <p:spPr>
          <a:xfrm>
            <a:off x="1565031" y="537958"/>
            <a:ext cx="837195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3" name="Google Shape;473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4" name="Google Shape;474;p22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75" name="Google Shape;475;p22"/>
          <p:cNvSpPr txBox="1"/>
          <p:nvPr/>
        </p:nvSpPr>
        <p:spPr>
          <a:xfrm>
            <a:off x="-17584" y="9283700"/>
            <a:ext cx="13022384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476" name="Google Shape;476;p22"/>
          <p:cNvSpPr txBox="1"/>
          <p:nvPr/>
        </p:nvSpPr>
        <p:spPr>
          <a:xfrm>
            <a:off x="772407" y="2007852"/>
            <a:ext cx="10821566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โครงสร้างข้อมูลของ Pandas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477" name="Google Shape;477;p22"/>
          <p:cNvSpPr txBox="1"/>
          <p:nvPr/>
        </p:nvSpPr>
        <p:spPr>
          <a:xfrm>
            <a:off x="1336431" y="3680299"/>
            <a:ext cx="12223751" cy="3149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ข้อมูลที่เก็บใน Pandas จะอยู่ในรูปแบบ ดังนี้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  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478" name="Google Shape;478;p22"/>
          <p:cNvSpPr txBox="1"/>
          <p:nvPr/>
        </p:nvSpPr>
        <p:spPr>
          <a:xfrm>
            <a:off x="1565030" y="537958"/>
            <a:ext cx="796911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" name="Rounded Rectangle 56">
            <a:extLst>
              <a:ext uri="{FF2B5EF4-FFF2-40B4-BE49-F238E27FC236}">
                <a16:creationId xmlns:a16="http://schemas.microsoft.com/office/drawing/2014/main" id="{AC798FA2-2084-4876-95F5-176EB80A4975}"/>
              </a:ext>
            </a:extLst>
          </p:cNvPr>
          <p:cNvSpPr/>
          <p:nvPr/>
        </p:nvSpPr>
        <p:spPr>
          <a:xfrm>
            <a:off x="2893263" y="5224134"/>
            <a:ext cx="3289927" cy="980769"/>
          </a:xfrm>
          <a:prstGeom prst="roundRect">
            <a:avLst>
              <a:gd name="adj" fmla="val 18667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8000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Series</a:t>
            </a:r>
            <a:endParaRPr lang="th-TH" sz="80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Rounded Rectangle 56">
            <a:extLst>
              <a:ext uri="{FF2B5EF4-FFF2-40B4-BE49-F238E27FC236}">
                <a16:creationId xmlns:a16="http://schemas.microsoft.com/office/drawing/2014/main" id="{A3303A62-B1AB-44B2-93CD-0473F28A25C6}"/>
              </a:ext>
            </a:extLst>
          </p:cNvPr>
          <p:cNvSpPr/>
          <p:nvPr/>
        </p:nvSpPr>
        <p:spPr>
          <a:xfrm>
            <a:off x="2893263" y="6585636"/>
            <a:ext cx="4927186" cy="980769"/>
          </a:xfrm>
          <a:prstGeom prst="roundRect">
            <a:avLst>
              <a:gd name="adj" fmla="val 18667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8000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DataFrame</a:t>
            </a:r>
            <a:endParaRPr lang="th-TH" sz="80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3" name="Google Shape;483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4" name="Google Shape;484;p23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85" name="Google Shape;485;p23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486" name="Google Shape;486;p23"/>
          <p:cNvSpPr txBox="1"/>
          <p:nvPr/>
        </p:nvSpPr>
        <p:spPr>
          <a:xfrm>
            <a:off x="757687" y="1894261"/>
            <a:ext cx="10821566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1. ข้อมูลที่เก็บเป็น Series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87" name="Google Shape;487;p23"/>
          <p:cNvSpPr txBox="1"/>
          <p:nvPr/>
        </p:nvSpPr>
        <p:spPr>
          <a:xfrm>
            <a:off x="1082824" y="3368325"/>
            <a:ext cx="11452076" cy="3149580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มีลักษณะคล้ายลิสต์ของข้อมูลหนึ่งมิติ โดยหากผู้ใช้ไม่กำหนดดัชนี Pandas จะกำหนดดัชนีเริ่มต้นตั้งแต่ 0 ถึง (จำนวนข้อมูลใน Series – 1)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488" name="Google Shape;488;p23"/>
          <p:cNvSpPr txBox="1"/>
          <p:nvPr/>
        </p:nvSpPr>
        <p:spPr>
          <a:xfrm>
            <a:off x="1082824" y="7877467"/>
            <a:ext cx="10821566" cy="841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ดูในตัวอย่างที่ 2.1</a:t>
            </a:r>
            <a:endParaRPr sz="48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489" name="Google Shape;489;p23"/>
          <p:cNvSpPr txBox="1"/>
          <p:nvPr/>
        </p:nvSpPr>
        <p:spPr>
          <a:xfrm>
            <a:off x="1565030" y="537958"/>
            <a:ext cx="7932537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4" name="Google Shape;494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5" name="Google Shape;495;p24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496" name="Google Shape;496;p24"/>
          <p:cNvSpPr txBox="1"/>
          <p:nvPr/>
        </p:nvSpPr>
        <p:spPr>
          <a:xfrm>
            <a:off x="0" y="9283700"/>
            <a:ext cx="13004800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497" name="Google Shape;497;p24"/>
          <p:cNvSpPr txBox="1"/>
          <p:nvPr/>
        </p:nvSpPr>
        <p:spPr>
          <a:xfrm>
            <a:off x="1082824" y="4415873"/>
            <a:ext cx="10821566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ช่วยครูเขียนโปรแกรมในตัวอย่างที่ 2.1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498" name="Google Shape;498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9609" y="4216810"/>
            <a:ext cx="1550843" cy="1516380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24"/>
          <p:cNvSpPr txBox="1"/>
          <p:nvPr/>
        </p:nvSpPr>
        <p:spPr>
          <a:xfrm>
            <a:off x="1565030" y="537958"/>
            <a:ext cx="845679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4" name="Google Shape;504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5" name="Google Shape;505;p25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06" name="Google Shape;506;p25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07" name="Google Shape;507;p25"/>
          <p:cNvSpPr txBox="1"/>
          <p:nvPr/>
        </p:nvSpPr>
        <p:spPr>
          <a:xfrm>
            <a:off x="772407" y="1896997"/>
            <a:ext cx="10821566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ข้อมูลที่เก็บเป็น DataFrame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08" name="Google Shape;508;p25"/>
          <p:cNvSpPr txBox="1"/>
          <p:nvPr/>
        </p:nvSpPr>
        <p:spPr>
          <a:xfrm>
            <a:off x="1082824" y="3511291"/>
            <a:ext cx="11120899" cy="4165243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spcFirstLastPara="1" wrap="square" lIns="50800" tIns="50800" rIns="50800" bIns="508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buSzPts val="6600"/>
              <a:buFont typeface="Niramit"/>
              <a:buNone/>
              <a:defRPr sz="6000"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</a:defRPr>
            </a:lvl1pPr>
          </a:lstStyle>
          <a:p>
            <a:r>
              <a:rPr lang="th-TH" dirty="0">
                <a:sym typeface="Niramit"/>
              </a:rPr>
              <a:t>มีลักษณะคล้ายตาราง (สองมิติขึ้นไป) โดยหากผู้ใช้ไม่กำหนดดัชนี Pandas จะกำหนดดัชนีเริ่มต้นตั้งแต่ 0 ถึง (จำนวนข้อมูลในแต่ละลิมิต – 1)</a:t>
            </a:r>
            <a:endParaRPr dirty="0">
              <a:sym typeface="Niramit"/>
            </a:endParaRPr>
          </a:p>
        </p:txBody>
      </p:sp>
      <p:sp>
        <p:nvSpPr>
          <p:cNvPr id="509" name="Google Shape;509;p25"/>
          <p:cNvSpPr txBox="1"/>
          <p:nvPr/>
        </p:nvSpPr>
        <p:spPr>
          <a:xfrm>
            <a:off x="1082824" y="7877467"/>
            <a:ext cx="10821566" cy="8412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ดูในตัวอย่างที่ 2.2</a:t>
            </a:r>
            <a:endParaRPr sz="48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10" name="Google Shape;510;p25"/>
          <p:cNvSpPr txBox="1"/>
          <p:nvPr/>
        </p:nvSpPr>
        <p:spPr>
          <a:xfrm>
            <a:off x="1565030" y="537958"/>
            <a:ext cx="748143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Google Shape;515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6" name="Google Shape;516;p26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17" name="Google Shape;517;p26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18" name="Google Shape;518;p26"/>
          <p:cNvSpPr txBox="1"/>
          <p:nvPr/>
        </p:nvSpPr>
        <p:spPr>
          <a:xfrm>
            <a:off x="1082824" y="4415873"/>
            <a:ext cx="10821566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ช่วยครูเขียนโปรแกรมตัวอย่างที่ 2.2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519" name="Google Shape;519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82824" y="4216810"/>
            <a:ext cx="1550843" cy="1516380"/>
          </a:xfrm>
          <a:prstGeom prst="rect">
            <a:avLst/>
          </a:prstGeom>
          <a:noFill/>
          <a:ln>
            <a:noFill/>
          </a:ln>
        </p:spPr>
      </p:pic>
      <p:sp>
        <p:nvSpPr>
          <p:cNvPr id="520" name="Google Shape;520;p26"/>
          <p:cNvSpPr txBox="1"/>
          <p:nvPr/>
        </p:nvSpPr>
        <p:spPr>
          <a:xfrm>
            <a:off x="1565030" y="537958"/>
            <a:ext cx="8444601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5" name="Google Shape;525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6" name="Google Shape;526;p27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27" name="Google Shape;527;p27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28" name="Google Shape;528;p27"/>
          <p:cNvSpPr txBox="1"/>
          <p:nvPr/>
        </p:nvSpPr>
        <p:spPr>
          <a:xfrm>
            <a:off x="1082824" y="3409522"/>
            <a:ext cx="11120899" cy="3149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 ข้อมูลใน DataFrame ที่รับมาจาก CSV นั้น สามารถนำไปประมวลผลตามความต้องการได้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29" name="Google Shape;529;p27"/>
          <p:cNvSpPr txBox="1"/>
          <p:nvPr/>
        </p:nvSpPr>
        <p:spPr>
          <a:xfrm>
            <a:off x="1565030" y="537958"/>
            <a:ext cx="803007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8" name="Google Shape;258;p11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259" name="Google Shape;259;p11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260" name="Google Shape;260;p11"/>
          <p:cNvSpPr txBox="1"/>
          <p:nvPr/>
        </p:nvSpPr>
        <p:spPr>
          <a:xfrm>
            <a:off x="1565031" y="537958"/>
            <a:ext cx="8682940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261" name="Google Shape;261;p11"/>
          <p:cNvSpPr txBox="1"/>
          <p:nvPr/>
        </p:nvSpPr>
        <p:spPr>
          <a:xfrm>
            <a:off x="772407" y="2392768"/>
            <a:ext cx="11700797" cy="51809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ให้ยกตัวอย่างข้อมูลในชีวิตประจำวันที่นักเรียนสนใจ เช่น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	- ข้อมูลประวัตินักเรียน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	- ข้อมูลคะแนนสอบ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	- ข้อมูลสุขภาพ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4" name="Google Shape;534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5" name="Google Shape;535;p28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36" name="Google Shape;536;p28"/>
          <p:cNvSpPr txBox="1"/>
          <p:nvPr/>
        </p:nvSpPr>
        <p:spPr>
          <a:xfrm>
            <a:off x="0" y="9283700"/>
            <a:ext cx="13004800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37" name="Google Shape;537;p28"/>
          <p:cNvSpPr txBox="1"/>
          <p:nvPr/>
        </p:nvSpPr>
        <p:spPr>
          <a:xfrm>
            <a:off x="1529864" y="4415873"/>
            <a:ext cx="10821566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ช่วยครูเขียนโปรแกรมตัวอย่างที่ 2.3 - 2.4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538" name="Google Shape;538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649" y="4216810"/>
            <a:ext cx="1550843" cy="1516380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28"/>
          <p:cNvSpPr txBox="1"/>
          <p:nvPr/>
        </p:nvSpPr>
        <p:spPr>
          <a:xfrm>
            <a:off x="1565030" y="537958"/>
            <a:ext cx="772527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Google Shape;544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5" name="Google Shape;545;p29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46" name="Google Shape;546;p29"/>
          <p:cNvSpPr txBox="1"/>
          <p:nvPr/>
        </p:nvSpPr>
        <p:spPr>
          <a:xfrm>
            <a:off x="-17584" y="9283700"/>
            <a:ext cx="13022384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47" name="Google Shape;547;p29"/>
          <p:cNvSpPr txBox="1"/>
          <p:nvPr/>
        </p:nvSpPr>
        <p:spPr>
          <a:xfrm>
            <a:off x="1082824" y="3908042"/>
            <a:ext cx="10821566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ทำใบกิจกรรมที่ 7.1 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ตามหาข้อมูล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48" name="Google Shape;548;p29"/>
          <p:cNvSpPr txBox="1"/>
          <p:nvPr/>
        </p:nvSpPr>
        <p:spPr>
          <a:xfrm>
            <a:off x="1565030" y="537958"/>
            <a:ext cx="796911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Google Shape;553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4" name="Google Shape;554;p30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55" name="Google Shape;555;p30"/>
          <p:cNvSpPr txBox="1"/>
          <p:nvPr/>
        </p:nvSpPr>
        <p:spPr>
          <a:xfrm>
            <a:off x="0" y="9283700"/>
            <a:ext cx="13004800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56" name="Google Shape;556;p30"/>
          <p:cNvSpPr txBox="1"/>
          <p:nvPr/>
        </p:nvSpPr>
        <p:spPr>
          <a:xfrm>
            <a:off x="1565030" y="2078228"/>
            <a:ext cx="10821566" cy="5919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1. ศึกษาเนื้อหา </a:t>
            </a:r>
            <a:endParaRPr sz="5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2.1.2 โครงสร้างข้อมูลของ Pandas  				2.1.3 ไฟล์ข้อมูลในรูปแบบซีเอสวี 				</a:t>
            </a:r>
            <a:endParaRPr sz="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2.1.4 การเชื่อมโยงข้อมูล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iramit"/>
              <a:buNone/>
            </a:pPr>
            <a:r>
              <a:rPr lang="th-TH" sz="1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</a:t>
            </a:r>
            <a:endParaRPr sz="18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และจากที่นักเรียนทดลองเขียนโปรแกรมตัวอย่างที่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2.1 -2.4 แล้ว ให้นักเรียนสรุปสิ่งที่ได้</a:t>
            </a:r>
            <a:endParaRPr sz="5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57" name="Google Shape;557;p30"/>
          <p:cNvSpPr txBox="1"/>
          <p:nvPr/>
        </p:nvSpPr>
        <p:spPr>
          <a:xfrm>
            <a:off x="6604000" y="1719156"/>
            <a:ext cx="6153830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Niramit"/>
              <a:buNone/>
            </a:pPr>
            <a:r>
              <a:rPr lang="th-TH" sz="4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ใบกิจกรรมที่ 7.1 ตามหาข้อมูล</a:t>
            </a:r>
            <a:endParaRPr sz="4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58" name="Google Shape;558;p30"/>
          <p:cNvSpPr txBox="1"/>
          <p:nvPr/>
        </p:nvSpPr>
        <p:spPr>
          <a:xfrm>
            <a:off x="1565030" y="537958"/>
            <a:ext cx="7883769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" name="Google Shape;563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4" name="Google Shape;564;p31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66" name="Google Shape;566;p31"/>
          <p:cNvSpPr txBox="1"/>
          <p:nvPr/>
        </p:nvSpPr>
        <p:spPr>
          <a:xfrm>
            <a:off x="528567" y="2201838"/>
            <a:ext cx="10809993" cy="6196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เขียนโปรแกรมชื่อ ex_71.py 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เพื่อแสดงข้อมูลรหัสประจำตัวนักเรียน 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ชื่อ และคะแนนสอบ จากไฟล์ score.csv 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โดยให้มีหัวตารางเป็น </a:t>
            </a:r>
            <a:r>
              <a:rPr lang="th-TH" sz="6600" b="0" i="0" u="none" strike="noStrike" cap="none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ID, Name, Score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ไฟล์ score.csv มีรายละเอียดดังนี้</a:t>
            </a:r>
            <a:endParaRPr dirty="0"/>
          </a:p>
        </p:txBody>
      </p:sp>
      <p:sp>
        <p:nvSpPr>
          <p:cNvPr id="567" name="Google Shape;567;p31"/>
          <p:cNvSpPr txBox="1"/>
          <p:nvPr/>
        </p:nvSpPr>
        <p:spPr>
          <a:xfrm>
            <a:off x="6014720" y="1719156"/>
            <a:ext cx="6743110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Niramit"/>
              <a:buNone/>
            </a:pPr>
            <a:r>
              <a:rPr lang="th-TH" sz="4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ใบกิจกรรมที่ 7.1 ตามหาข้อมูล</a:t>
            </a:r>
            <a:endParaRPr sz="4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568" name="Google Shape;568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071780" y="2725102"/>
            <a:ext cx="2686050" cy="2962275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31"/>
          <p:cNvSpPr/>
          <p:nvPr/>
        </p:nvSpPr>
        <p:spPr>
          <a:xfrm>
            <a:off x="8650709" y="7240019"/>
            <a:ext cx="2327881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ไปดูกัน...</a:t>
            </a:r>
            <a:endParaRPr dirty="0"/>
          </a:p>
        </p:txBody>
      </p:sp>
      <p:sp>
        <p:nvSpPr>
          <p:cNvPr id="570" name="Google Shape;570;p31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" name="Google Shape;555;p30"/>
          <p:cNvSpPr txBox="1"/>
          <p:nvPr/>
        </p:nvSpPr>
        <p:spPr>
          <a:xfrm>
            <a:off x="0" y="9283700"/>
            <a:ext cx="13004800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5" name="Google Shape;575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6" name="Google Shape;576;p32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78" name="Google Shape;578;p32"/>
          <p:cNvSpPr/>
          <p:nvPr/>
        </p:nvSpPr>
        <p:spPr>
          <a:xfrm>
            <a:off x="1250784" y="2700815"/>
            <a:ext cx="4206240" cy="6740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31750,somsak,60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31751,somchai,45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31752,suwit,89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31753,anake,56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31754,banjob,87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31755,chawit,76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31756,derek,35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31757,onjai,77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Niramit"/>
              <a:buNone/>
            </a:pPr>
            <a:r>
              <a:rPr lang="th-TH" sz="48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31758,lalana,80</a:t>
            </a:r>
            <a:endParaRPr dirty="0"/>
          </a:p>
        </p:txBody>
      </p:sp>
      <p:sp>
        <p:nvSpPr>
          <p:cNvPr id="579" name="Google Shape;579;p32"/>
          <p:cNvSpPr txBox="1"/>
          <p:nvPr/>
        </p:nvSpPr>
        <p:spPr>
          <a:xfrm>
            <a:off x="1052743" y="1839834"/>
            <a:ext cx="3956553" cy="779701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iramit"/>
              <a:buNone/>
            </a:pPr>
            <a:r>
              <a:rPr lang="th-TH" sz="4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รายละเอียดข้อมูล</a:t>
            </a:r>
            <a:endParaRPr sz="4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80" name="Google Shape;580;p32"/>
          <p:cNvSpPr txBox="1"/>
          <p:nvPr/>
        </p:nvSpPr>
        <p:spPr>
          <a:xfrm>
            <a:off x="7671216" y="1839834"/>
            <a:ext cx="3956553" cy="779701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iramit"/>
              <a:buNone/>
            </a:pPr>
            <a:r>
              <a:rPr lang="th-TH" sz="4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ผลลัพธ์</a:t>
            </a:r>
            <a:endParaRPr sz="4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581" name="Google Shape;581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20167" y="2806415"/>
            <a:ext cx="6172649" cy="4689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2" name="Google Shape;582;p32"/>
          <p:cNvCxnSpPr/>
          <p:nvPr/>
        </p:nvCxnSpPr>
        <p:spPr>
          <a:xfrm>
            <a:off x="5791200" y="1839834"/>
            <a:ext cx="0" cy="7100966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12700" rotWithShape="0">
              <a:srgbClr val="000000">
                <a:alpha val="49803"/>
              </a:srgbClr>
            </a:outerShdw>
          </a:effectLst>
        </p:spPr>
      </p:cxnSp>
      <p:sp>
        <p:nvSpPr>
          <p:cNvPr id="583" name="Google Shape;583;p32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1" name="Google Shape;555;p30"/>
          <p:cNvSpPr txBox="1"/>
          <p:nvPr/>
        </p:nvSpPr>
        <p:spPr>
          <a:xfrm>
            <a:off x="0" y="9283700"/>
            <a:ext cx="13004800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8" name="Google Shape;588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65031" y="2736790"/>
            <a:ext cx="9772225" cy="6546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0" name="Google Shape;590;p33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91" name="Google Shape;591;p33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aphicFrame>
        <p:nvGraphicFramePr>
          <p:cNvPr id="592" name="Google Shape;592;p33"/>
          <p:cNvGraphicFramePr/>
          <p:nvPr/>
        </p:nvGraphicFramePr>
        <p:xfrm>
          <a:off x="3488681" y="3834979"/>
          <a:ext cx="5974100" cy="3570275"/>
        </p:xfrm>
        <a:graphic>
          <a:graphicData uri="http://schemas.openxmlformats.org/drawingml/2006/table">
            <a:tbl>
              <a:tblPr>
                <a:noFill/>
                <a:tableStyleId>{CEAB1E70-78B1-44CE-BE4E-9EAEE6AB8C4B}</a:tableStyleId>
              </a:tblPr>
              <a:tblGrid>
                <a:gridCol w="5974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70275">
                <a:tc>
                  <a:txBody>
                    <a:bodyPr/>
                    <a:lstStyle/>
                    <a:p>
                      <a:pPr marL="11430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100"/>
                        <a:buFont typeface="Niramit"/>
                        <a:buNone/>
                      </a:pPr>
                      <a:r>
                        <a:rPr lang="th-TH" sz="3100" u="none" strike="noStrike" cap="none" dirty="0">
                          <a:highlight>
                            <a:srgbClr val="FFFFFF"/>
                          </a:highlight>
                          <a:latin typeface="TH Sarabun New" panose="020B0500040200020003" pitchFamily="34" charset="-34"/>
                          <a:ea typeface="Niramit"/>
                          <a:cs typeface="TH Sarabun New" panose="020B0500040200020003" pitchFamily="34" charset="-34"/>
                          <a:sym typeface="Niramit"/>
                        </a:rPr>
                        <a:t>import pandas as pd</a:t>
                      </a:r>
                      <a:endParaRPr sz="2500" u="none" strike="noStrike" cap="none" dirty="0">
                        <a:latin typeface="TH Sarabun New" panose="020B0500040200020003" pitchFamily="34" charset="-34"/>
                        <a:ea typeface="Niramit"/>
                        <a:cs typeface="TH Sarabun New" panose="020B0500040200020003" pitchFamily="34" charset="-34"/>
                        <a:sym typeface="Niramit"/>
                      </a:endParaRPr>
                    </a:p>
                    <a:p>
                      <a:pPr marL="11430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100"/>
                        <a:buFont typeface="Niramit"/>
                        <a:buNone/>
                      </a:pPr>
                      <a:r>
                        <a:rPr lang="th-TH" sz="3100" u="none" strike="noStrike" cap="none" dirty="0">
                          <a:highlight>
                            <a:srgbClr val="FFFFFF"/>
                          </a:highlight>
                          <a:latin typeface="TH Sarabun New" panose="020B0500040200020003" pitchFamily="34" charset="-34"/>
                          <a:ea typeface="Niramit"/>
                          <a:cs typeface="TH Sarabun New" panose="020B0500040200020003" pitchFamily="34" charset="-34"/>
                          <a:sym typeface="Niramit"/>
                        </a:rPr>
                        <a:t>stdData = pd.read_csv('score.csv', names= ['ID', 'Name', 'Score'])</a:t>
                      </a:r>
                      <a:endParaRPr sz="2500" u="none" strike="noStrike" cap="none" dirty="0">
                        <a:latin typeface="TH Sarabun New" panose="020B0500040200020003" pitchFamily="34" charset="-34"/>
                        <a:ea typeface="Niramit"/>
                        <a:cs typeface="TH Sarabun New" panose="020B0500040200020003" pitchFamily="34" charset="-34"/>
                        <a:sym typeface="Niramit"/>
                      </a:endParaRPr>
                    </a:p>
                    <a:p>
                      <a:pPr marL="11430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100"/>
                        <a:buFont typeface="Niramit"/>
                        <a:buNone/>
                      </a:pPr>
                      <a:r>
                        <a:rPr lang="th-TH" sz="3100" u="none" strike="noStrike" cap="none" dirty="0">
                          <a:highlight>
                            <a:srgbClr val="FFFFFF"/>
                          </a:highlight>
                          <a:latin typeface="TH Sarabun New" panose="020B0500040200020003" pitchFamily="34" charset="-34"/>
                          <a:ea typeface="Niramit"/>
                          <a:cs typeface="TH Sarabun New" panose="020B0500040200020003" pitchFamily="34" charset="-34"/>
                          <a:sym typeface="Niramit"/>
                        </a:rPr>
                        <a:t>print(stdData)</a:t>
                      </a:r>
                      <a:endParaRPr sz="2500" u="none" strike="noStrike" cap="none" dirty="0">
                        <a:latin typeface="TH Sarabun New" panose="020B0500040200020003" pitchFamily="34" charset="-34"/>
                        <a:ea typeface="Niramit"/>
                        <a:cs typeface="TH Sarabun New" panose="020B0500040200020003" pitchFamily="34" charset="-34"/>
                        <a:sym typeface="Niramit"/>
                      </a:endParaRPr>
                    </a:p>
                  </a:txBody>
                  <a:tcPr marL="60875" marR="60875" marT="60875" marB="6087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3" name="Google Shape;593;p33"/>
          <p:cNvSpPr txBox="1"/>
          <p:nvPr/>
        </p:nvSpPr>
        <p:spPr>
          <a:xfrm>
            <a:off x="4472866" y="2283712"/>
            <a:ext cx="3956553" cy="779701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iramit"/>
              <a:buNone/>
            </a:pPr>
            <a:r>
              <a:rPr lang="th-TH" sz="4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แนวการตอบ</a:t>
            </a:r>
            <a:endParaRPr sz="4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594" name="Google Shape;594;p33"/>
          <p:cNvSpPr txBox="1"/>
          <p:nvPr/>
        </p:nvSpPr>
        <p:spPr>
          <a:xfrm>
            <a:off x="7809659" y="5389280"/>
            <a:ext cx="1239520" cy="1872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1500"/>
              <a:buFont typeface="Helvetica Neue Light"/>
              <a:buNone/>
            </a:pPr>
            <a:r>
              <a:rPr lang="th-TH" sz="11500" b="0" i="0" u="none" strike="noStrike" cap="none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✔</a:t>
            </a:r>
            <a:endParaRPr sz="11500" b="0" i="0" u="none" strike="noStrike" cap="none">
              <a:solidFill>
                <a:srgbClr val="FF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595" name="Google Shape;595;p33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0" name="Google Shape;600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01" name="Google Shape;601;p34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02" name="Google Shape;602;p34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03" name="Google Shape;603;p34"/>
          <p:cNvSpPr txBox="1"/>
          <p:nvPr/>
        </p:nvSpPr>
        <p:spPr>
          <a:xfrm>
            <a:off x="290327" y="2286892"/>
            <a:ext cx="12476233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3.	 เขียนคำสั่งโดยใช้  DataFrames จากข้อ 2 ให้แสดงผลลัพธ์ดังต่อไปนี้</a:t>
            </a:r>
            <a:endParaRPr dirty="0"/>
          </a:p>
        </p:txBody>
      </p:sp>
      <p:sp>
        <p:nvSpPr>
          <p:cNvPr id="604" name="Google Shape;604;p34"/>
          <p:cNvSpPr txBox="1"/>
          <p:nvPr/>
        </p:nvSpPr>
        <p:spPr>
          <a:xfrm>
            <a:off x="6014720" y="1719156"/>
            <a:ext cx="6743110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Niramit"/>
              <a:buNone/>
            </a:pPr>
            <a:r>
              <a:rPr lang="th-TH" sz="4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ใบกิจกรรมที่ 7.1 ตามหาข้อมูล</a:t>
            </a:r>
            <a:endParaRPr sz="4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05" name="Google Shape;605;p34"/>
          <p:cNvSpPr/>
          <p:nvPr/>
        </p:nvSpPr>
        <p:spPr>
          <a:xfrm>
            <a:off x="522855" y="5747804"/>
            <a:ext cx="4342856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4.1 แสดง DataFrames ทั้งหมด </a:t>
            </a: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06" name="Google Shape;606;p34"/>
          <p:cNvSpPr/>
          <p:nvPr/>
        </p:nvSpPr>
        <p:spPr>
          <a:xfrm>
            <a:off x="522855" y="6263888"/>
            <a:ext cx="3345788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4.2 แสดง ชื่อกับคะแนน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07" name="Google Shape;607;p34"/>
          <p:cNvSpPr/>
          <p:nvPr/>
        </p:nvSpPr>
        <p:spPr>
          <a:xfrm>
            <a:off x="510550" y="6789349"/>
            <a:ext cx="3337773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4.3 แสดงชื่อ 5 คนแรก 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08" name="Google Shape;608;p34"/>
          <p:cNvSpPr/>
          <p:nvPr/>
        </p:nvSpPr>
        <p:spPr>
          <a:xfrm>
            <a:off x="513847" y="7303750"/>
            <a:ext cx="7538473" cy="1366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4.4 แสดงข้อมูลนักเรียนที่มีคะแนนตั้งแต่ </a:t>
            </a: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50 คะแนนขึ้นไป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09" name="Google Shape;609;p34"/>
          <p:cNvSpPr/>
          <p:nvPr/>
        </p:nvSpPr>
        <p:spPr>
          <a:xfrm>
            <a:off x="6189232" y="5752781"/>
            <a:ext cx="3177473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4.5 นับจำนวนนักเรียน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10" name="Google Shape;610;p34"/>
          <p:cNvSpPr/>
          <p:nvPr/>
        </p:nvSpPr>
        <p:spPr>
          <a:xfrm>
            <a:off x="6185079" y="6254177"/>
            <a:ext cx="5681363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4.6 แสดงคะแนนเฉลี่ยของนักเรียนทั้งหมด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11" name="Google Shape;611;p34"/>
          <p:cNvSpPr/>
          <p:nvPr/>
        </p:nvSpPr>
        <p:spPr>
          <a:xfrm>
            <a:off x="6191960" y="6763483"/>
            <a:ext cx="6417141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4.7 แสดงคะแนนเฉลี่ยของนักเรียน 4 คนสุดท้าย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12" name="Google Shape;612;p34"/>
          <p:cNvSpPr txBox="1"/>
          <p:nvPr/>
        </p:nvSpPr>
        <p:spPr>
          <a:xfrm>
            <a:off x="502535" y="4865851"/>
            <a:ext cx="3956553" cy="779701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iramit"/>
              <a:buNone/>
            </a:pPr>
            <a:r>
              <a:rPr lang="th-TH" sz="4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ผลลัพธ์</a:t>
            </a:r>
            <a:endParaRPr sz="4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13" name="Google Shape;613;p34"/>
          <p:cNvSpPr/>
          <p:nvPr/>
        </p:nvSpPr>
        <p:spPr>
          <a:xfrm>
            <a:off x="208384" y="4420810"/>
            <a:ext cx="12558176" cy="4479350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None/>
            </a:pPr>
            <a:endParaRPr sz="1800" b="0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614" name="Google Shape;614;p34"/>
          <p:cNvCxnSpPr/>
          <p:nvPr/>
        </p:nvCxnSpPr>
        <p:spPr>
          <a:xfrm>
            <a:off x="6014720" y="5813989"/>
            <a:ext cx="0" cy="2795329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12700" rotWithShape="0">
              <a:srgbClr val="000000">
                <a:alpha val="49803"/>
              </a:srgbClr>
            </a:outerShdw>
          </a:effectLst>
        </p:spPr>
      </p:cxnSp>
      <p:sp>
        <p:nvSpPr>
          <p:cNvPr id="615" name="Google Shape;615;p34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0" name="Google Shape;620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1" name="Google Shape;621;p35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22" name="Google Shape;622;p35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23" name="Google Shape;623;p35"/>
          <p:cNvSpPr txBox="1"/>
          <p:nvPr/>
        </p:nvSpPr>
        <p:spPr>
          <a:xfrm>
            <a:off x="6014720" y="1719156"/>
            <a:ext cx="6743110" cy="718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Niramit"/>
              <a:buNone/>
            </a:pPr>
            <a:r>
              <a:rPr lang="th-TH" sz="4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ใบกิจกรรมที่ 7.1 ตามหาข้อมูล</a:t>
            </a:r>
            <a:endParaRPr sz="4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24" name="Google Shape;624;p35"/>
          <p:cNvSpPr/>
          <p:nvPr/>
        </p:nvSpPr>
        <p:spPr>
          <a:xfrm>
            <a:off x="379952" y="3255308"/>
            <a:ext cx="4342856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4.1 แสดง DataFrames ทั้งหมด </a:t>
            </a: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25" name="Google Shape;625;p35"/>
          <p:cNvSpPr/>
          <p:nvPr/>
        </p:nvSpPr>
        <p:spPr>
          <a:xfrm>
            <a:off x="379952" y="3751072"/>
            <a:ext cx="3345788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4.2 แสดง ชื่อกับคะแนน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26" name="Google Shape;626;p35"/>
          <p:cNvSpPr/>
          <p:nvPr/>
        </p:nvSpPr>
        <p:spPr>
          <a:xfrm>
            <a:off x="390036" y="4268555"/>
            <a:ext cx="3337773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4.3 แสดงชื่อ 5 คนแรก 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27" name="Google Shape;627;p35"/>
          <p:cNvSpPr/>
          <p:nvPr/>
        </p:nvSpPr>
        <p:spPr>
          <a:xfrm>
            <a:off x="397150" y="4791776"/>
            <a:ext cx="7538473" cy="1366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4.4 แสดงข้อมูลนักเรียนที่มีคะแนนตั้งแต่ </a:t>
            </a: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50 คะแนนขึ้นไป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28" name="Google Shape;628;p35"/>
          <p:cNvSpPr/>
          <p:nvPr/>
        </p:nvSpPr>
        <p:spPr>
          <a:xfrm>
            <a:off x="390036" y="5935606"/>
            <a:ext cx="3177473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4.5 นับจำนวนนักเรียน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29" name="Google Shape;629;p35"/>
          <p:cNvSpPr/>
          <p:nvPr/>
        </p:nvSpPr>
        <p:spPr>
          <a:xfrm>
            <a:off x="392318" y="6439522"/>
            <a:ext cx="5681363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4.6 แสดงคะแนนเฉลี่ยของนักเรียนทั้งหมด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0" name="Google Shape;630;p35"/>
          <p:cNvSpPr/>
          <p:nvPr/>
        </p:nvSpPr>
        <p:spPr>
          <a:xfrm>
            <a:off x="400272" y="6964484"/>
            <a:ext cx="6417141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4.7 แสดงคะแนนเฉลี่ยของนักเรียน 4 คนสุดท้าย </a:t>
            </a:r>
            <a:endParaRPr sz="2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1" name="Google Shape;631;p35"/>
          <p:cNvSpPr/>
          <p:nvPr/>
        </p:nvSpPr>
        <p:spPr>
          <a:xfrm>
            <a:off x="7015594" y="3226665"/>
            <a:ext cx="1967205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print(stdData)</a:t>
            </a:r>
            <a:endParaRPr sz="2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2" name="Google Shape;632;p35"/>
          <p:cNvSpPr/>
          <p:nvPr/>
        </p:nvSpPr>
        <p:spPr>
          <a:xfrm>
            <a:off x="7022352" y="3741343"/>
            <a:ext cx="4233851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print(stdData[['Name','Score']])</a:t>
            </a:r>
            <a:endParaRPr sz="2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3" name="Google Shape;633;p35"/>
          <p:cNvSpPr/>
          <p:nvPr/>
        </p:nvSpPr>
        <p:spPr>
          <a:xfrm>
            <a:off x="7016186" y="4253104"/>
            <a:ext cx="4179349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print(stdData['Name'].head(5))</a:t>
            </a:r>
            <a:endParaRPr sz="2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4" name="Google Shape;634;p35"/>
          <p:cNvSpPr/>
          <p:nvPr/>
        </p:nvSpPr>
        <p:spPr>
          <a:xfrm>
            <a:off x="7010187" y="4778350"/>
            <a:ext cx="5011924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print(stdData[stdData.Score&gt;=50])</a:t>
            </a:r>
            <a:endParaRPr sz="2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5" name="Google Shape;635;p35"/>
          <p:cNvSpPr/>
          <p:nvPr/>
        </p:nvSpPr>
        <p:spPr>
          <a:xfrm>
            <a:off x="7012519" y="5825503"/>
            <a:ext cx="5009592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print(stdData['Name'].count())</a:t>
            </a:r>
            <a:endParaRPr sz="2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6" name="Google Shape;636;p35"/>
          <p:cNvSpPr/>
          <p:nvPr/>
        </p:nvSpPr>
        <p:spPr>
          <a:xfrm>
            <a:off x="7010187" y="6422192"/>
            <a:ext cx="5193536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print(stdData.Score.mean())</a:t>
            </a:r>
            <a:endParaRPr sz="2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7" name="Google Shape;637;p35"/>
          <p:cNvSpPr/>
          <p:nvPr/>
        </p:nvSpPr>
        <p:spPr>
          <a:xfrm>
            <a:off x="7002032" y="6951818"/>
            <a:ext cx="5755798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print('Mean',stdData.Score.tail(4).mean())</a:t>
            </a:r>
            <a:endParaRPr sz="2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8" name="Google Shape;638;p35"/>
          <p:cNvSpPr txBox="1"/>
          <p:nvPr/>
        </p:nvSpPr>
        <p:spPr>
          <a:xfrm>
            <a:off x="363239" y="2366398"/>
            <a:ext cx="3956553" cy="779701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iramit"/>
              <a:buNone/>
            </a:pPr>
            <a:r>
              <a:rPr lang="th-TH" sz="4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ผลลัพธ์</a:t>
            </a:r>
            <a:endParaRPr sz="4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39" name="Google Shape;639;p35"/>
          <p:cNvSpPr txBox="1"/>
          <p:nvPr/>
        </p:nvSpPr>
        <p:spPr>
          <a:xfrm>
            <a:off x="6885175" y="2366398"/>
            <a:ext cx="3956553" cy="779701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iramit"/>
              <a:buNone/>
            </a:pPr>
            <a:r>
              <a:rPr lang="th-TH" sz="4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คำสั่ง</a:t>
            </a:r>
            <a:endParaRPr sz="4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40" name="Google Shape;640;p35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" name="Google Shape;645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6" name="Google Shape;646;p36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47" name="Google Shape;647;p36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48" name="Google Shape;648;p36"/>
          <p:cNvSpPr txBox="1"/>
          <p:nvPr/>
        </p:nvSpPr>
        <p:spPr>
          <a:xfrm>
            <a:off x="0" y="2318747"/>
            <a:ext cx="10821566" cy="3149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ถึงตรงนี้แล้ว....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                 เรามาร่วมกันอภิปราย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   และสรุปเนื้อหากันเถอะ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649" name="Google Shape;649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27622" y="3375775"/>
            <a:ext cx="4477178" cy="4672783"/>
          </a:xfrm>
          <a:prstGeom prst="rect">
            <a:avLst/>
          </a:prstGeom>
          <a:noFill/>
          <a:ln>
            <a:noFill/>
          </a:ln>
        </p:spPr>
      </p:pic>
      <p:sp>
        <p:nvSpPr>
          <p:cNvPr id="650" name="Google Shape;650;p36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" name="Google Shape;655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6" name="Google Shape;656;p37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57" name="Google Shape;657;p37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58" name="Google Shape;658;p37"/>
          <p:cNvSpPr txBox="1"/>
          <p:nvPr/>
        </p:nvSpPr>
        <p:spPr>
          <a:xfrm>
            <a:off x="995927" y="3334409"/>
            <a:ext cx="11375876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นักเรียนศึกษาและช่วยครู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เขียนโปรแกรมในตัวอย่างที่ 2.5 - 2.8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659" name="Google Shape;659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51427" y="3056719"/>
            <a:ext cx="1550843" cy="1516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0" name="Google Shape;660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284719" y="5512643"/>
            <a:ext cx="4359547" cy="2920682"/>
          </a:xfrm>
          <a:prstGeom prst="rect">
            <a:avLst/>
          </a:prstGeom>
          <a:noFill/>
          <a:ln>
            <a:noFill/>
          </a:ln>
        </p:spPr>
      </p:pic>
      <p:sp>
        <p:nvSpPr>
          <p:cNvPr id="661" name="Google Shape;661;p37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Google Shape;266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7" name="Google Shape;267;p12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268" name="Google Shape;268;p12"/>
          <p:cNvSpPr txBox="1"/>
          <p:nvPr/>
        </p:nvSpPr>
        <p:spPr>
          <a:xfrm>
            <a:off x="-17584" y="9283700"/>
            <a:ext cx="13022384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269" name="Google Shape;269;p12"/>
          <p:cNvSpPr txBox="1"/>
          <p:nvPr/>
        </p:nvSpPr>
        <p:spPr>
          <a:xfrm>
            <a:off x="446814" y="3718874"/>
            <a:ext cx="12093585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แล้วเราจะนำข้อมูลเหล่านั้นไปใช้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ให้เกิดประโยชน์ได้อย่างไร?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270" name="Google Shape;270;p12"/>
          <p:cNvSpPr txBox="1"/>
          <p:nvPr/>
        </p:nvSpPr>
        <p:spPr>
          <a:xfrm>
            <a:off x="1565031" y="537958"/>
            <a:ext cx="7902354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6" name="Google Shape;666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67" name="Google Shape;667;p38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68" name="Google Shape;668;p38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69" name="Google Shape;669;p38"/>
          <p:cNvSpPr txBox="1"/>
          <p:nvPr/>
        </p:nvSpPr>
        <p:spPr>
          <a:xfrm>
            <a:off x="0" y="2318747"/>
            <a:ext cx="10821566" cy="3149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ถึงตรงนี้แล้ว....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                 เรามาร่วมกันอภิปราย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   และสรุปเนื้อหากันเถอะ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670" name="Google Shape;670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27622" y="3375775"/>
            <a:ext cx="4477178" cy="4672783"/>
          </a:xfrm>
          <a:prstGeom prst="rect">
            <a:avLst/>
          </a:prstGeom>
          <a:noFill/>
          <a:ln>
            <a:noFill/>
          </a:ln>
        </p:spPr>
      </p:pic>
      <p:sp>
        <p:nvSpPr>
          <p:cNvPr id="671" name="Google Shape;671;p38"/>
          <p:cNvSpPr/>
          <p:nvPr/>
        </p:nvSpPr>
        <p:spPr>
          <a:xfrm>
            <a:off x="772407" y="6687227"/>
            <a:ext cx="6502400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ผู้เรียนและผู้สอนร่วมกันสรุปถึงคำสั่งในหาค่าเฉลี่ยแยกตามกลุ่ม จัดเรียงข้อมูล  การเชื่อมโยงข้อมูลจากไฟล์ 2 ไฟล์ และผู้สอนแนะนำถึงการอ่านไฟล์จากโปรแกรม Microsoft Excel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72" name="Google Shape;672;p38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7" name="Google Shape;677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78" name="Google Shape;678;p39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79" name="Google Shape;679;p39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80" name="Google Shape;680;p39"/>
          <p:cNvSpPr txBox="1"/>
          <p:nvPr/>
        </p:nvSpPr>
        <p:spPr>
          <a:xfrm>
            <a:off x="618189" y="3975604"/>
            <a:ext cx="11750836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ใบกิจกรรมที่ 7.2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ประมวลผลข้อมูล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81" name="Google Shape;681;p39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" name="Google Shape;686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87" name="Google Shape;687;p40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88" name="Google Shape;688;p40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89" name="Google Shape;689;p40"/>
          <p:cNvSpPr txBox="1"/>
          <p:nvPr/>
        </p:nvSpPr>
        <p:spPr>
          <a:xfrm>
            <a:off x="9461118" y="2769629"/>
            <a:ext cx="3543682" cy="656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(หนังสือเรียนหน้า 27-32)</a:t>
            </a:r>
            <a:endParaRPr dirty="0"/>
          </a:p>
        </p:txBody>
      </p:sp>
      <p:sp>
        <p:nvSpPr>
          <p:cNvPr id="690" name="Google Shape;690;p40"/>
          <p:cNvSpPr/>
          <p:nvPr/>
        </p:nvSpPr>
        <p:spPr>
          <a:xfrm>
            <a:off x="609846" y="3765733"/>
            <a:ext cx="12081811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ให้นักเรียนดาวน์โหลดไฟล์ Data1.csv และไฟล์ Data2.csv แล้วเขียนโปรแกรมรวมข้อมูลทั้ง 2 ไฟล์  ตามคำสั่งดังนี้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91" name="Google Shape;691;p40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692" name="Google Shape;692;p40"/>
          <p:cNvSpPr txBox="1"/>
          <p:nvPr/>
        </p:nvSpPr>
        <p:spPr>
          <a:xfrm>
            <a:off x="762247" y="2474630"/>
            <a:ext cx="12081811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1. เขียนโปรแกรมตัวอย่างที่ 2.5 - 2.8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Google Shape;697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98" name="Google Shape;698;p41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99" name="Google Shape;699;p41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aphicFrame>
        <p:nvGraphicFramePr>
          <p:cNvPr id="700" name="Google Shape;700;p41"/>
          <p:cNvGraphicFramePr/>
          <p:nvPr/>
        </p:nvGraphicFramePr>
        <p:xfrm>
          <a:off x="2435471" y="3687833"/>
          <a:ext cx="8130925" cy="3134500"/>
        </p:xfrm>
        <a:graphic>
          <a:graphicData uri="http://schemas.openxmlformats.org/drawingml/2006/table">
            <a:tbl>
              <a:tblPr>
                <a:noFill/>
                <a:tableStyleId>{CEAB1E70-78B1-44CE-BE4E-9EAEE6AB8C4B}</a:tableStyleId>
              </a:tblPr>
              <a:tblGrid>
                <a:gridCol w="8130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34500">
                <a:tc>
                  <a:txBody>
                    <a:bodyPr/>
                    <a:lstStyle/>
                    <a:p>
                      <a:pPr marL="0" marR="0" lvl="0" indent="4572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Niramit"/>
                        <a:buNone/>
                      </a:pPr>
                      <a:r>
                        <a:rPr lang="th-TH" sz="4000" u="none" strike="noStrike" cap="none" dirty="0">
                          <a:highlight>
                            <a:srgbClr val="FFFFFF"/>
                          </a:highlight>
                          <a:latin typeface="TH Sarabun New" panose="020B0500040200020003" pitchFamily="34" charset="-34"/>
                          <a:ea typeface="Niramit"/>
                          <a:cs typeface="TH Sarabun New" panose="020B0500040200020003" pitchFamily="34" charset="-34"/>
                          <a:sym typeface="Niramit"/>
                        </a:rPr>
                        <a:t>import pandas as pd</a:t>
                      </a:r>
                      <a:endParaRPr sz="2800" u="none" strike="noStrike" cap="none" dirty="0">
                        <a:latin typeface="TH Sarabun New" panose="020B0500040200020003" pitchFamily="34" charset="-34"/>
                        <a:ea typeface="Niramit"/>
                        <a:cs typeface="TH Sarabun New" panose="020B0500040200020003" pitchFamily="34" charset="-34"/>
                        <a:sym typeface="Niramit"/>
                      </a:endParaRPr>
                    </a:p>
                    <a:p>
                      <a:pPr marL="0" marR="0" lvl="0" indent="4572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Niramit"/>
                        <a:buNone/>
                      </a:pPr>
                      <a:r>
                        <a:rPr lang="th-TH" sz="4000" u="none" strike="noStrike" cap="none" dirty="0">
                          <a:highlight>
                            <a:srgbClr val="FFFFFF"/>
                          </a:highlight>
                          <a:latin typeface="TH Sarabun New" panose="020B0500040200020003" pitchFamily="34" charset="-34"/>
                          <a:ea typeface="Niramit"/>
                          <a:cs typeface="TH Sarabun New" panose="020B0500040200020003" pitchFamily="34" charset="-34"/>
                          <a:sym typeface="Niramit"/>
                        </a:rPr>
                        <a:t>stdData1=pd.read_csv('Data1.csv')</a:t>
                      </a:r>
                      <a:endParaRPr sz="2800" u="none" strike="noStrike" cap="none" dirty="0">
                        <a:latin typeface="TH Sarabun New" panose="020B0500040200020003" pitchFamily="34" charset="-34"/>
                        <a:ea typeface="Niramit"/>
                        <a:cs typeface="TH Sarabun New" panose="020B0500040200020003" pitchFamily="34" charset="-34"/>
                        <a:sym typeface="Niramit"/>
                      </a:endParaRPr>
                    </a:p>
                    <a:p>
                      <a:pPr marL="0" marR="0" lvl="0" indent="4572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Niramit"/>
                        <a:buNone/>
                      </a:pPr>
                      <a:r>
                        <a:rPr lang="th-TH" sz="4000" u="none" strike="noStrike" cap="none" dirty="0">
                          <a:highlight>
                            <a:srgbClr val="FFFFFF"/>
                          </a:highlight>
                          <a:latin typeface="TH Sarabun New" panose="020B0500040200020003" pitchFamily="34" charset="-34"/>
                          <a:ea typeface="Niramit"/>
                          <a:cs typeface="TH Sarabun New" panose="020B0500040200020003" pitchFamily="34" charset="-34"/>
                          <a:sym typeface="Niramit"/>
                        </a:rPr>
                        <a:t>stdData2=pd.read_csv('Data2.csv')</a:t>
                      </a:r>
                      <a:endParaRPr sz="2800" u="none" strike="noStrike" cap="none" dirty="0">
                        <a:latin typeface="TH Sarabun New" panose="020B0500040200020003" pitchFamily="34" charset="-34"/>
                        <a:ea typeface="Niramit"/>
                        <a:cs typeface="TH Sarabun New" panose="020B0500040200020003" pitchFamily="34" charset="-34"/>
                        <a:sym typeface="Niramit"/>
                      </a:endParaRPr>
                    </a:p>
                    <a:p>
                      <a:pPr marL="0" marR="0" lvl="0" indent="4572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4000"/>
                        <a:buFont typeface="Niramit"/>
                        <a:buNone/>
                      </a:pPr>
                      <a:r>
                        <a:rPr lang="th-TH" sz="4000" u="none" strike="noStrike" cap="none" dirty="0">
                          <a:highlight>
                            <a:srgbClr val="FFFFFF"/>
                          </a:highlight>
                          <a:latin typeface="TH Sarabun New" panose="020B0500040200020003" pitchFamily="34" charset="-34"/>
                          <a:ea typeface="Niramit"/>
                          <a:cs typeface="TH Sarabun New" panose="020B0500040200020003" pitchFamily="34" charset="-34"/>
                          <a:sym typeface="Niramit"/>
                        </a:rPr>
                        <a:t>mData = stdData1.merge(stdData2)</a:t>
                      </a:r>
                      <a:endParaRPr sz="2800" u="none" strike="noStrike" cap="none" dirty="0">
                        <a:latin typeface="TH Sarabun New" panose="020B0500040200020003" pitchFamily="34" charset="-34"/>
                        <a:ea typeface="Niramit"/>
                        <a:cs typeface="TH Sarabun New" panose="020B0500040200020003" pitchFamily="34" charset="-34"/>
                        <a:sym typeface="Niramit"/>
                      </a:endParaRPr>
                    </a:p>
                  </a:txBody>
                  <a:tcPr marL="158200" marR="158200" marT="158200" marB="1582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01" name="Google Shape;701;p41"/>
          <p:cNvSpPr txBox="1"/>
          <p:nvPr/>
        </p:nvSpPr>
        <p:spPr>
          <a:xfrm>
            <a:off x="4350028" y="2046785"/>
            <a:ext cx="3956553" cy="779701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Niramit"/>
              <a:buNone/>
            </a:pPr>
            <a:r>
              <a:rPr lang="th-TH" sz="4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คำสั่งรวมข้อมูล</a:t>
            </a:r>
            <a:endParaRPr sz="4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02" name="Google Shape;702;p41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7" name="Google Shape;707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08" name="Google Shape;708;p42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709" name="Google Shape;709;p42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10" name="Google Shape;710;p42"/>
          <p:cNvSpPr/>
          <p:nvPr/>
        </p:nvSpPr>
        <p:spPr>
          <a:xfrm>
            <a:off x="452224" y="2049282"/>
            <a:ext cx="12552577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เขียนคำสั่งโดยใช้  DataFrames จากข้อ 2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ให้แสดงผลลัพธ์ดังต่อไปนี้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11" name="Google Shape;711;p42"/>
          <p:cNvSpPr/>
          <p:nvPr/>
        </p:nvSpPr>
        <p:spPr>
          <a:xfrm>
            <a:off x="857129" y="3911601"/>
            <a:ext cx="5636478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แสดงข้อมูลทั้งหมดของการรวมข้อมูล 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12" name="Google Shape;712;p42"/>
          <p:cNvSpPr/>
          <p:nvPr/>
        </p:nvSpPr>
        <p:spPr>
          <a:xfrm>
            <a:off x="857129" y="4479136"/>
            <a:ext cx="7066176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2.2 แสดงข้อมูล ชื่อชั้นเรียน ชื่อนักเรียน และ</a:t>
            </a: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หมู่เลือด</a:t>
            </a: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13" name="Google Shape;713;p42"/>
          <p:cNvSpPr/>
          <p:nvPr/>
        </p:nvSpPr>
        <p:spPr>
          <a:xfrm>
            <a:off x="857128" y="5078564"/>
            <a:ext cx="11050391" cy="1366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2.3 แสดงข้อมูล ชื่อชั้นเรียน ชื่อนักเรียน ความสูง และเลขประจำตัว โดยเรียงลำดับ</a:t>
            </a: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ตามความสูง </a:t>
            </a: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จากมากไปน้อย 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14" name="Google Shape;714;p42"/>
          <p:cNvSpPr/>
          <p:nvPr/>
        </p:nvSpPr>
        <p:spPr>
          <a:xfrm>
            <a:off x="857129" y="6265883"/>
            <a:ext cx="11050390" cy="1366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2.4 แสดงข้อมูล ชื่อชั้นเรียน เลขที่ ชื่อนักเรียน และน้ำหนัก เรียงตามชื่อชั้นเรียนและ</a:t>
            </a:r>
            <a:endParaRPr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เลขที่จากน้อยไปมาก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15" name="Google Shape;715;p42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16" name="Google Shape;716;p42"/>
          <p:cNvSpPr/>
          <p:nvPr/>
        </p:nvSpPr>
        <p:spPr>
          <a:xfrm>
            <a:off x="857129" y="7499681"/>
            <a:ext cx="5666936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2.5 แสดงค่าน้ำหนักเฉลี่ยแยกตามหมู่เลือด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17" name="Google Shape;717;p42"/>
          <p:cNvSpPr/>
          <p:nvPr/>
        </p:nvSpPr>
        <p:spPr>
          <a:xfrm>
            <a:off x="772407" y="8108134"/>
            <a:ext cx="7213600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2.6 แสดงค่าความสูงของคนที่สูงที่สุดในแต่ละชั้นเรียน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2" name="Google Shape;722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3" name="Google Shape;723;p43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724" name="Google Shape;724;p43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25" name="Google Shape;725;p43"/>
          <p:cNvSpPr/>
          <p:nvPr/>
        </p:nvSpPr>
        <p:spPr>
          <a:xfrm>
            <a:off x="452224" y="2049282"/>
            <a:ext cx="12552577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เขียนคำสั่งโดยใช้  DataFrames จากข้อ 2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ให้แสดงผลลัพธ์ดังต่อไปนี้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26" name="Google Shape;726;p43"/>
          <p:cNvSpPr/>
          <p:nvPr/>
        </p:nvSpPr>
        <p:spPr>
          <a:xfrm>
            <a:off x="452887" y="4161989"/>
            <a:ext cx="5636478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แสดงข้อมูลทั้งหมดของการรวมข้อมูล 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27" name="Google Shape;727;p43"/>
          <p:cNvSpPr/>
          <p:nvPr/>
        </p:nvSpPr>
        <p:spPr>
          <a:xfrm>
            <a:off x="452224" y="5371936"/>
            <a:ext cx="7066176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2.2 แสดงข้อมูล ชื่อชั้นเรียน ชื่อนักเรียน และ</a:t>
            </a: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หมู่เลือด</a:t>
            </a: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28" name="Google Shape;728;p43"/>
          <p:cNvSpPr/>
          <p:nvPr/>
        </p:nvSpPr>
        <p:spPr>
          <a:xfrm>
            <a:off x="452223" y="6558582"/>
            <a:ext cx="12552575" cy="1366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2.3 แสดงข้อมูล ชื่อชั้นเรียน ชื่อนักเรียน ความสูง และเลขประจำตัว โดยเรียงลำดับตามความสูง </a:t>
            </a: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จากมากไปน้อย 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29" name="Google Shape;729;p43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30" name="Google Shape;730;p43"/>
          <p:cNvSpPr/>
          <p:nvPr/>
        </p:nvSpPr>
        <p:spPr>
          <a:xfrm>
            <a:off x="1011863" y="4707450"/>
            <a:ext cx="2694505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print(mData)</a:t>
            </a:r>
            <a:endParaRPr sz="36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31" name="Google Shape;731;p43"/>
          <p:cNvSpPr/>
          <p:nvPr/>
        </p:nvSpPr>
        <p:spPr>
          <a:xfrm>
            <a:off x="987590" y="5920389"/>
            <a:ext cx="5716630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print(mData[['Class','Name','BloodType']])</a:t>
            </a:r>
            <a:endParaRPr sz="36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32" name="Google Shape;732;p43"/>
          <p:cNvSpPr/>
          <p:nvPr/>
        </p:nvSpPr>
        <p:spPr>
          <a:xfrm>
            <a:off x="943826" y="7735112"/>
            <a:ext cx="11597948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print(mData.sort_values(by=['Height'],ascending=False)[['Class','Name','Height','ID']])</a:t>
            </a:r>
            <a:endParaRPr sz="36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" name="Google Shape;737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8" name="Google Shape;738;p44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739" name="Google Shape;739;p44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40" name="Google Shape;740;p44"/>
          <p:cNvSpPr/>
          <p:nvPr/>
        </p:nvSpPr>
        <p:spPr>
          <a:xfrm>
            <a:off x="452224" y="2049282"/>
            <a:ext cx="12552577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เขียนคำสั่งโดยใช้  DataFrames จากข้อ 2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ให้แสดงผลลัพธ์ดังต่อไปนี้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41" name="Google Shape;741;p44"/>
          <p:cNvSpPr/>
          <p:nvPr/>
        </p:nvSpPr>
        <p:spPr>
          <a:xfrm>
            <a:off x="680831" y="3923921"/>
            <a:ext cx="11750835" cy="13665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2.4 แสดงข้อมูล ชื่อชั้นเรียน เลขที่ ชื่อนักเรียน และน้ำหนัก เรียงตามชื่อชั้นเรียนและเลขที่จากน้อยไปมาก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42" name="Google Shape;742;p44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43" name="Google Shape;743;p44"/>
          <p:cNvSpPr/>
          <p:nvPr/>
        </p:nvSpPr>
        <p:spPr>
          <a:xfrm>
            <a:off x="607453" y="5994591"/>
            <a:ext cx="5666936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2.5 แสดงค่าน้ำหนักเฉลี่ยแยกตามหมู่เลือด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44" name="Google Shape;744;p44"/>
          <p:cNvSpPr/>
          <p:nvPr/>
        </p:nvSpPr>
        <p:spPr>
          <a:xfrm>
            <a:off x="207399" y="7489998"/>
            <a:ext cx="7822172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2.6 แสดงค่าความสูงของคนที่สูงที่สุดในแต่ละชั้นเรียน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45" name="Google Shape;745;p44"/>
          <p:cNvSpPr/>
          <p:nvPr/>
        </p:nvSpPr>
        <p:spPr>
          <a:xfrm>
            <a:off x="1010109" y="5073953"/>
            <a:ext cx="11297920" cy="72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print(mData.sort_values(by=['Class','Weight'])[['Class','Number','Name','Weight']])</a:t>
            </a:r>
            <a:endParaRPr sz="36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46" name="Google Shape;746;p44"/>
          <p:cNvSpPr/>
          <p:nvPr/>
        </p:nvSpPr>
        <p:spPr>
          <a:xfrm>
            <a:off x="1078233" y="6533329"/>
            <a:ext cx="7437120" cy="791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print(mData.groupby('BloodType').mean()['Weight'])</a:t>
            </a:r>
            <a:endParaRPr sz="36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47" name="Google Shape;747;p44"/>
          <p:cNvSpPr/>
          <p:nvPr/>
        </p:nvSpPr>
        <p:spPr>
          <a:xfrm>
            <a:off x="1192691" y="8014846"/>
            <a:ext cx="6125395" cy="791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FF0000"/>
                </a:solidFill>
                <a:highlight>
                  <a:srgbClr val="FFFFFF"/>
                </a:highlight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print(mData.groupby('Class').max()['Height'])</a:t>
            </a:r>
            <a:endParaRPr sz="36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2" name="Google Shape;752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3" name="Google Shape;753;p45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754" name="Google Shape;754;p45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55" name="Google Shape;755;p45"/>
          <p:cNvSpPr/>
          <p:nvPr/>
        </p:nvSpPr>
        <p:spPr>
          <a:xfrm>
            <a:off x="452224" y="2049282"/>
            <a:ext cx="12552577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เขียนคำสั่งโดยใช้  DataFrames จากข้อ 2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ให้แสดงผลลัพธ์ดังต่อไปนี้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56" name="Google Shape;756;p45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pSp>
        <p:nvGrpSpPr>
          <p:cNvPr id="757" name="Google Shape;757;p45"/>
          <p:cNvGrpSpPr/>
          <p:nvPr/>
        </p:nvGrpSpPr>
        <p:grpSpPr>
          <a:xfrm>
            <a:off x="714502" y="4161071"/>
            <a:ext cx="11597948" cy="3706735"/>
            <a:chOff x="714502" y="4080860"/>
            <a:chExt cx="11597948" cy="3706735"/>
          </a:xfrm>
        </p:grpSpPr>
        <p:sp>
          <p:nvSpPr>
            <p:cNvPr id="758" name="Google Shape;758;p45"/>
            <p:cNvSpPr/>
            <p:nvPr/>
          </p:nvSpPr>
          <p:spPr>
            <a:xfrm>
              <a:off x="831344" y="4080860"/>
              <a:ext cx="1864613" cy="729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3600"/>
                <a:buFont typeface="Niramit"/>
                <a:buNone/>
              </a:pPr>
              <a:r>
                <a:rPr lang="th-TH" sz="3600" b="0" i="0" u="none" strike="noStrike" cap="none" dirty="0">
                  <a:solidFill>
                    <a:srgbClr val="FF0000"/>
                  </a:solidFill>
                  <a:highlight>
                    <a:srgbClr val="FFFFFF"/>
                  </a:highlight>
                  <a:latin typeface="TH Sarabun New" panose="020B0500040200020003" pitchFamily="34" charset="-34"/>
                  <a:ea typeface="Niramit"/>
                  <a:cs typeface="TH Sarabun New" panose="020B0500040200020003" pitchFamily="34" charset="-34"/>
                  <a:sym typeface="Niramit"/>
                </a:rPr>
                <a:t>print(mData)</a:t>
              </a:r>
              <a:endParaRPr sz="36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endParaRPr>
            </a:p>
          </p:txBody>
        </p:sp>
        <p:sp>
          <p:nvSpPr>
            <p:cNvPr id="759" name="Google Shape;759;p45"/>
            <p:cNvSpPr/>
            <p:nvPr/>
          </p:nvSpPr>
          <p:spPr>
            <a:xfrm>
              <a:off x="796846" y="4573637"/>
              <a:ext cx="5716630" cy="729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3600"/>
                <a:buFont typeface="Niramit"/>
                <a:buNone/>
              </a:pPr>
              <a:r>
                <a:rPr lang="th-TH" sz="3600" b="0" i="0" u="none" strike="noStrike" cap="none" dirty="0">
                  <a:solidFill>
                    <a:srgbClr val="FF0000"/>
                  </a:solidFill>
                  <a:highlight>
                    <a:srgbClr val="FFFFFF"/>
                  </a:highlight>
                  <a:latin typeface="TH Sarabun New" panose="020B0500040200020003" pitchFamily="34" charset="-34"/>
                  <a:ea typeface="Niramit"/>
                  <a:cs typeface="TH Sarabun New" panose="020B0500040200020003" pitchFamily="34" charset="-34"/>
                  <a:sym typeface="Niramit"/>
                </a:rPr>
                <a:t>print(mData[['Class','Name','BloodType']])</a:t>
              </a:r>
              <a:endParaRPr sz="36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endParaRPr>
            </a:p>
          </p:txBody>
        </p:sp>
        <p:sp>
          <p:nvSpPr>
            <p:cNvPr id="760" name="Google Shape;760;p45"/>
            <p:cNvSpPr/>
            <p:nvPr/>
          </p:nvSpPr>
          <p:spPr>
            <a:xfrm>
              <a:off x="714502" y="5183696"/>
              <a:ext cx="11597948" cy="729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3600"/>
                <a:buFont typeface="Niramit"/>
                <a:buNone/>
              </a:pPr>
              <a:r>
                <a:rPr lang="th-TH" sz="3600" b="0" i="0" u="none" strike="noStrike" cap="none" dirty="0">
                  <a:solidFill>
                    <a:srgbClr val="FF0000"/>
                  </a:solidFill>
                  <a:highlight>
                    <a:srgbClr val="FFFFFF"/>
                  </a:highlight>
                  <a:latin typeface="TH Sarabun New" panose="020B0500040200020003" pitchFamily="34" charset="-34"/>
                  <a:ea typeface="Niramit"/>
                  <a:cs typeface="TH Sarabun New" panose="020B0500040200020003" pitchFamily="34" charset="-34"/>
                  <a:sym typeface="Niramit"/>
                </a:rPr>
                <a:t>print(mData.sort_values(by=['Height'],ascending=False)[['Class','Name','Height','ID']])</a:t>
              </a:r>
              <a:endParaRPr sz="36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endParaRPr>
            </a:p>
          </p:txBody>
        </p:sp>
        <p:sp>
          <p:nvSpPr>
            <p:cNvPr id="761" name="Google Shape;761;p45"/>
            <p:cNvSpPr/>
            <p:nvPr/>
          </p:nvSpPr>
          <p:spPr>
            <a:xfrm>
              <a:off x="796846" y="5849529"/>
              <a:ext cx="11297920" cy="7294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3600"/>
                <a:buFont typeface="Niramit"/>
                <a:buNone/>
              </a:pPr>
              <a:r>
                <a:rPr lang="th-TH" sz="3600" b="0" i="0" u="none" strike="noStrike" cap="none" dirty="0">
                  <a:solidFill>
                    <a:srgbClr val="FF0000"/>
                  </a:solidFill>
                  <a:highlight>
                    <a:srgbClr val="FFFFFF"/>
                  </a:highlight>
                  <a:latin typeface="TH Sarabun New" panose="020B0500040200020003" pitchFamily="34" charset="-34"/>
                  <a:ea typeface="Niramit"/>
                  <a:cs typeface="TH Sarabun New" panose="020B0500040200020003" pitchFamily="34" charset="-34"/>
                  <a:sym typeface="Niramit"/>
                </a:rPr>
                <a:t>print(mData.sort_values(by=['Class','Weight'])[['Class','Number','Name','Weight']])</a:t>
              </a:r>
              <a:endParaRPr sz="36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endParaRPr>
            </a:p>
          </p:txBody>
        </p:sp>
        <p:sp>
          <p:nvSpPr>
            <p:cNvPr id="762" name="Google Shape;762;p45"/>
            <p:cNvSpPr/>
            <p:nvPr/>
          </p:nvSpPr>
          <p:spPr>
            <a:xfrm>
              <a:off x="796846" y="6403293"/>
              <a:ext cx="7437120" cy="7917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3600"/>
                <a:buFont typeface="Niramit"/>
                <a:buNone/>
              </a:pPr>
              <a:r>
                <a:rPr lang="th-TH" sz="3600" b="0" i="0" u="none" strike="noStrike" cap="none" dirty="0">
                  <a:solidFill>
                    <a:srgbClr val="FF0000"/>
                  </a:solidFill>
                  <a:highlight>
                    <a:srgbClr val="FFFFFF"/>
                  </a:highlight>
                  <a:latin typeface="TH Sarabun New" panose="020B0500040200020003" pitchFamily="34" charset="-34"/>
                  <a:ea typeface="Niramit"/>
                  <a:cs typeface="TH Sarabun New" panose="020B0500040200020003" pitchFamily="34" charset="-34"/>
                  <a:sym typeface="Niramit"/>
                </a:rPr>
                <a:t>print(mData.groupby('BloodType').mean()['Weight'])</a:t>
              </a:r>
              <a:endParaRPr sz="36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endParaRPr>
            </a:p>
          </p:txBody>
        </p:sp>
        <p:sp>
          <p:nvSpPr>
            <p:cNvPr id="763" name="Google Shape;763;p45"/>
            <p:cNvSpPr/>
            <p:nvPr/>
          </p:nvSpPr>
          <p:spPr>
            <a:xfrm>
              <a:off x="796846" y="6995841"/>
              <a:ext cx="6125395" cy="79175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3600"/>
                <a:buFont typeface="Niramit"/>
                <a:buNone/>
              </a:pPr>
              <a:r>
                <a:rPr lang="th-TH" sz="3600" b="0" i="0" u="none" strike="noStrike" cap="none" dirty="0">
                  <a:solidFill>
                    <a:srgbClr val="FF0000"/>
                  </a:solidFill>
                  <a:highlight>
                    <a:srgbClr val="FFFFFF"/>
                  </a:highlight>
                  <a:latin typeface="TH Sarabun New" panose="020B0500040200020003" pitchFamily="34" charset="-34"/>
                  <a:ea typeface="Niramit"/>
                  <a:cs typeface="TH Sarabun New" panose="020B0500040200020003" pitchFamily="34" charset="-34"/>
                  <a:sym typeface="Niramit"/>
                </a:rPr>
                <a:t>print(mData.groupby('Class').max()['Height'])</a:t>
              </a:r>
              <a:endParaRPr sz="36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endParaRPr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" name="Google Shape;768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69" name="Google Shape;769;p46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770" name="Google Shape;770;p46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71" name="Google Shape;771;p46"/>
          <p:cNvSpPr/>
          <p:nvPr/>
        </p:nvSpPr>
        <p:spPr>
          <a:xfrm>
            <a:off x="452225" y="2049282"/>
            <a:ext cx="11191136" cy="415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3. ให้นักเรียนเขียนโปรแกรมเพื่อแสดงข้อมูลใน Data1.csv โดยลบข้อมูลชื่อ Adebayor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ให้เหลือเป็นช่องว่าง เมื่อรันโปรแกรมจะได้ผลลัพธ์อย่างไร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72" name="Google Shape;772;p46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7" name="Google Shape;777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8" name="Google Shape;778;p47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779" name="Google Shape;779;p47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80" name="Google Shape;780;p47"/>
          <p:cNvSpPr txBox="1"/>
          <p:nvPr/>
        </p:nvSpPr>
        <p:spPr>
          <a:xfrm>
            <a:off x="0" y="2318747"/>
            <a:ext cx="10821566" cy="3149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ถึงตรงนี้แล้ว....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                 เรามาร่วมกันอภิปราย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   และสรุปเนื้อหากันเถอะ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781" name="Google Shape;781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27622" y="3375775"/>
            <a:ext cx="4477178" cy="4672783"/>
          </a:xfrm>
          <a:prstGeom prst="rect">
            <a:avLst/>
          </a:prstGeom>
          <a:noFill/>
          <a:ln>
            <a:noFill/>
          </a:ln>
        </p:spPr>
      </p:pic>
      <p:sp>
        <p:nvSpPr>
          <p:cNvPr id="782" name="Google Shape;782;p47"/>
          <p:cNvSpPr/>
          <p:nvPr/>
        </p:nvSpPr>
        <p:spPr>
          <a:xfrm>
            <a:off x="772407" y="6687227"/>
            <a:ext cx="65024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ผู้เรียนและผู้สอนร่วมกันสรุปถึงแนวทางการใช้โมดูล pandas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83" name="Google Shape;783;p47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6" name="Google Shape;276;p13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277" name="Google Shape;277;p13"/>
          <p:cNvSpPr txBox="1"/>
          <p:nvPr/>
        </p:nvSpPr>
        <p:spPr>
          <a:xfrm>
            <a:off x="-17584" y="9283700"/>
            <a:ext cx="13022384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278" name="Google Shape;278;p13"/>
          <p:cNvSpPr txBox="1"/>
          <p:nvPr/>
        </p:nvSpPr>
        <p:spPr>
          <a:xfrm>
            <a:off x="1336431" y="3904982"/>
            <a:ext cx="10821566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เอ้... แล้วข้อมูลที่นักเรียนยกตัวอย่างมา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มีข้อมูลย่อยอะไรบ้างเอ่ย?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279" name="Google Shape;279;p13"/>
          <p:cNvSpPr txBox="1"/>
          <p:nvPr/>
        </p:nvSpPr>
        <p:spPr>
          <a:xfrm>
            <a:off x="1565030" y="537958"/>
            <a:ext cx="8270345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" name="Google Shape;788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89" name="Google Shape;789;p48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790" name="Google Shape;790;p48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91" name="Google Shape;791;p48"/>
          <p:cNvSpPr txBox="1"/>
          <p:nvPr/>
        </p:nvSpPr>
        <p:spPr>
          <a:xfrm>
            <a:off x="618189" y="2959942"/>
            <a:ext cx="11750836" cy="4165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    นักเรียนสามารถนำข้อมูลต่างๆ ในชีวิต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ประจำวัน มานำเสนอในลักษณะของรูปภาพ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แบบใดได้บ้าง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Helvetica Neue Light"/>
              <a:buNone/>
            </a:pP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792" name="Google Shape;792;p48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pSp>
        <p:nvGrpSpPr>
          <p:cNvPr id="793" name="Google Shape;793;p48"/>
          <p:cNvGrpSpPr/>
          <p:nvPr/>
        </p:nvGrpSpPr>
        <p:grpSpPr>
          <a:xfrm>
            <a:off x="7656366" y="5167022"/>
            <a:ext cx="5249962" cy="4920093"/>
            <a:chOff x="2077681" y="2717677"/>
            <a:chExt cx="3118279" cy="3151286"/>
          </a:xfrm>
        </p:grpSpPr>
        <p:sp>
          <p:nvSpPr>
            <p:cNvPr id="794" name="Google Shape;794;p48"/>
            <p:cNvSpPr txBox="1"/>
            <p:nvPr/>
          </p:nvSpPr>
          <p:spPr>
            <a:xfrm rot="-1272426">
              <a:off x="3134710" y="3064034"/>
              <a:ext cx="1850741" cy="15103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E99F7"/>
                </a:buClr>
                <a:buSzPts val="11500"/>
                <a:buFont typeface="Helvetica Neue Light"/>
                <a:buNone/>
              </a:pPr>
              <a:r>
                <a:rPr lang="th-TH" sz="11500" b="0" i="0" u="none" strike="noStrike" cap="none">
                  <a:solidFill>
                    <a:srgbClr val="4E99F7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?</a:t>
              </a:r>
              <a:endParaRPr sz="11500" b="0" i="0" u="none" strike="noStrike" cap="none">
                <a:solidFill>
                  <a:srgbClr val="4E99F7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sp>
          <p:nvSpPr>
            <p:cNvPr id="795" name="Google Shape;795;p48"/>
            <p:cNvSpPr txBox="1"/>
            <p:nvPr/>
          </p:nvSpPr>
          <p:spPr>
            <a:xfrm rot="449075">
              <a:off x="2169884" y="2831781"/>
              <a:ext cx="1850741" cy="15103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11500"/>
                <a:buFont typeface="Helvetica Neue Light"/>
                <a:buNone/>
              </a:pPr>
              <a:r>
                <a:rPr lang="th-TH" sz="11500" b="0" i="0" u="none" strike="noStrike" cap="none">
                  <a:solidFill>
                    <a:srgbClr val="FF0000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?</a:t>
              </a:r>
              <a:endParaRPr sz="11500" b="0" i="0" u="none" strike="noStrike" cap="none">
                <a:solidFill>
                  <a:srgbClr val="FF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sp>
          <p:nvSpPr>
            <p:cNvPr id="796" name="Google Shape;796;p48"/>
            <p:cNvSpPr txBox="1"/>
            <p:nvPr/>
          </p:nvSpPr>
          <p:spPr>
            <a:xfrm rot="2239583">
              <a:off x="2455801" y="3627283"/>
              <a:ext cx="1850741" cy="18723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EDE4A"/>
                </a:buClr>
                <a:buSzPts val="11500"/>
                <a:buFont typeface="Helvetica Neue Light"/>
                <a:buNone/>
              </a:pPr>
              <a:r>
                <a:rPr lang="th-TH" sz="11500" b="0" i="0" u="none" strike="noStrike" cap="none">
                  <a:solidFill>
                    <a:srgbClr val="4EDE4A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?</a:t>
              </a:r>
              <a:endParaRPr sz="11500" b="0" i="0" u="none" strike="noStrike" cap="none">
                <a:solidFill>
                  <a:srgbClr val="4EDE4A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1" name="Google Shape;801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2" name="Google Shape;802;p49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03" name="Google Shape;803;p49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04" name="Google Shape;804;p49"/>
          <p:cNvSpPr txBox="1"/>
          <p:nvPr/>
        </p:nvSpPr>
        <p:spPr>
          <a:xfrm>
            <a:off x="618189" y="1777351"/>
            <a:ext cx="11750836" cy="7212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    การนำเสนอข้อมูลในลักษณะของรูปภาพ เช่น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- แผนภูมิสรุปจำนวนนักเรียนในแต่ละระดับชั้น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- กราฟแสดงอุณหภูมิในแต่ละวัน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Helvetica Neue Light"/>
              <a:buNone/>
            </a:pP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และนักเรียนช่วยบอกหน่อยได้มั้ย ว่าข้อมูล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ที่นำเสนอในรูปแบบของภาพ มีประโยชน์อย่างไร </a:t>
            </a:r>
            <a:endParaRPr dirty="0"/>
          </a:p>
        </p:txBody>
      </p:sp>
      <p:sp>
        <p:nvSpPr>
          <p:cNvPr id="805" name="Google Shape;805;p49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0" name="Google Shape;810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11" name="Google Shape;811;p50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12" name="Google Shape;812;p50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13" name="Google Shape;813;p50"/>
          <p:cNvSpPr txBox="1"/>
          <p:nvPr/>
        </p:nvSpPr>
        <p:spPr>
          <a:xfrm>
            <a:off x="1676381" y="3636669"/>
            <a:ext cx="10821566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ศึกษาเพิ่มเติมในหนังสือเรียน หัวข้อ 2.1.5 เรื่อง การทำข้อมูลให้เป็นภาพ เขาว่าอย่างไร</a:t>
            </a:r>
            <a:endParaRPr dirty="0"/>
          </a:p>
        </p:txBody>
      </p:sp>
      <p:pic>
        <p:nvPicPr>
          <p:cNvPr id="814" name="Google Shape;814;p50"/>
          <p:cNvPicPr preferRelativeResize="0"/>
          <p:nvPr/>
        </p:nvPicPr>
        <p:blipFill rotWithShape="1">
          <a:blip r:embed="rId4">
            <a:alphaModFix/>
          </a:blip>
          <a:srcRect r="6886"/>
          <a:stretch/>
        </p:blipFill>
        <p:spPr>
          <a:xfrm>
            <a:off x="452887" y="2285420"/>
            <a:ext cx="2194058" cy="2303964"/>
          </a:xfrm>
          <a:prstGeom prst="rect">
            <a:avLst/>
          </a:prstGeom>
          <a:noFill/>
          <a:ln>
            <a:noFill/>
          </a:ln>
        </p:spPr>
      </p:pic>
      <p:sp>
        <p:nvSpPr>
          <p:cNvPr id="815" name="Google Shape;815;p50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" name="Google Shape;820;p51"/>
          <p:cNvPicPr preferRelativeResize="0"/>
          <p:nvPr/>
        </p:nvPicPr>
        <p:blipFill rotWithShape="1">
          <a:blip r:embed="rId3">
            <a:alphaModFix/>
          </a:blip>
          <a:srcRect r="3534"/>
          <a:stretch/>
        </p:blipFill>
        <p:spPr>
          <a:xfrm>
            <a:off x="772407" y="3222510"/>
            <a:ext cx="4332911" cy="44916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1" name="Google Shape;821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22" name="Google Shape;822;p51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23" name="Google Shape;823;p51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24" name="Google Shape;824;p51"/>
          <p:cNvSpPr txBox="1"/>
          <p:nvPr/>
        </p:nvSpPr>
        <p:spPr>
          <a:xfrm>
            <a:off x="5948289" y="3963038"/>
            <a:ext cx="5662016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ช่วยครูเขียนโปรแกรม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ตัวอย่างที่ 2.9 - 2.10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25" name="Google Shape;825;p51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0" name="Google Shape;830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31" name="Google Shape;831;p52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32" name="Google Shape;832;p52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33" name="Google Shape;833;p52"/>
          <p:cNvSpPr txBox="1"/>
          <p:nvPr/>
        </p:nvSpPr>
        <p:spPr>
          <a:xfrm>
            <a:off x="618189" y="3975604"/>
            <a:ext cx="11750836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ใบกิจกรรมที่ 7.3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ทำข้อมูลให้เป็นภาพ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34" name="Google Shape;834;p52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" name="Google Shape;839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0" name="Google Shape;840;p53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41" name="Google Shape;841;p53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42" name="Google Shape;842;p53"/>
          <p:cNvSpPr txBox="1"/>
          <p:nvPr/>
        </p:nvSpPr>
        <p:spPr>
          <a:xfrm>
            <a:off x="618189" y="2832593"/>
            <a:ext cx="11750836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1. ศึกษาเนื้อหา หัวข้อ 2.1.5 การนำเสนอข้อมูลด้วยภาพ</a:t>
            </a:r>
            <a:endParaRPr dirty="0"/>
          </a:p>
        </p:txBody>
      </p:sp>
      <p:sp>
        <p:nvSpPr>
          <p:cNvPr id="843" name="Google Shape;843;p53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844" name="Google Shape;844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63637" y="5653292"/>
            <a:ext cx="10106025" cy="356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" name="Google Shape;849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0" name="Google Shape;850;p54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51" name="Google Shape;851;p54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52" name="Google Shape;852;p54"/>
          <p:cNvSpPr txBox="1"/>
          <p:nvPr/>
        </p:nvSpPr>
        <p:spPr>
          <a:xfrm>
            <a:off x="618189" y="2607055"/>
            <a:ext cx="11750836" cy="5642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เขียนโปรแกรมชื่อ ex_73.py แสดงฮิสโทแกรมของน้ำหนัก ชื่อ Weight Frequency โดยน้ำหนัก (Weight) ที่มีค่าอยู่ระหว่าง 60-80 กิโลกรัม แบ่งเป็น 21 ช่วง บนแกน x และจำนวนคน (frequency) บนแกน y ที่มีค่าอยู่ระหว่าง 0-5 และแสดงเส้นกริดตามแนวแกน x ทุก 2 กิโลกรัม และตามแนวแกน y ทุก 1 ค่าความถี่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53" name="Google Shape;853;p54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8" name="Google Shape;858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59" name="Google Shape;859;p55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60" name="Google Shape;860;p55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61" name="Google Shape;861;p55"/>
          <p:cNvSpPr txBox="1"/>
          <p:nvPr/>
        </p:nvSpPr>
        <p:spPr>
          <a:xfrm>
            <a:off x="208384" y="1726613"/>
            <a:ext cx="11750836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ตัวอย่างผลลัพธ์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62" name="Google Shape;862;p55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863" name="Google Shape;863;p5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65031" y="2605295"/>
            <a:ext cx="9277350" cy="669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8" name="Google Shape;868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69" name="Google Shape;869;p56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70" name="Google Shape;870;p56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71" name="Google Shape;871;p56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pSp>
        <p:nvGrpSpPr>
          <p:cNvPr id="872" name="Google Shape;872;p56"/>
          <p:cNvGrpSpPr/>
          <p:nvPr/>
        </p:nvGrpSpPr>
        <p:grpSpPr>
          <a:xfrm>
            <a:off x="2364524" y="2474735"/>
            <a:ext cx="9429750" cy="6740881"/>
            <a:chOff x="2364524" y="2474735"/>
            <a:chExt cx="9429750" cy="6740881"/>
          </a:xfrm>
        </p:grpSpPr>
        <p:sp>
          <p:nvSpPr>
            <p:cNvPr id="873" name="Google Shape;873;p56"/>
            <p:cNvSpPr/>
            <p:nvPr/>
          </p:nvSpPr>
          <p:spPr>
            <a:xfrm>
              <a:off x="4714875" y="9094610"/>
              <a:ext cx="4543425" cy="121006"/>
            </a:xfrm>
            <a:prstGeom prst="rect">
              <a:avLst/>
            </a:prstGeom>
            <a:solidFill>
              <a:srgbClr val="000000"/>
            </a:solidFill>
            <a:ln w="12700" cap="flat" cmpd="sng">
              <a:solidFill>
                <a:srgbClr val="B3B3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Helvetica Neue Light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pic>
          <p:nvPicPr>
            <p:cNvPr id="874" name="Google Shape;874;p56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364524" y="2474735"/>
              <a:ext cx="9429750" cy="66198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75" name="Google Shape;875;p56"/>
          <p:cNvSpPr txBox="1"/>
          <p:nvPr/>
        </p:nvSpPr>
        <p:spPr>
          <a:xfrm>
            <a:off x="467579" y="1736194"/>
            <a:ext cx="11750836" cy="93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แนวทางการเขียนโปรแกรม ex_73.py</a:t>
            </a:r>
            <a:endParaRPr sz="5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" name="Google Shape;880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1" name="Google Shape;881;p57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82" name="Google Shape;882;p57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83" name="Google Shape;883;p57"/>
          <p:cNvSpPr txBox="1"/>
          <p:nvPr/>
        </p:nvSpPr>
        <p:spPr>
          <a:xfrm>
            <a:off x="1001527" y="2939453"/>
            <a:ext cx="11451503" cy="4165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3. เขียนโปรแกรมแสดงแผนภาพการกระจาย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ของความสัมพันธ์ระหว่างน้ำหนักและส่วนสูง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โดยให้แสดงเลขประจำตัวของเจ้าของข้อมูลตรงตำแหน่งที่แสดงบนภาพ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84" name="Google Shape;884;p57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5" name="Google Shape;285;p14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286" name="Google Shape;286;p14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pSp>
        <p:nvGrpSpPr>
          <p:cNvPr id="287" name="Google Shape;287;p14"/>
          <p:cNvGrpSpPr/>
          <p:nvPr/>
        </p:nvGrpSpPr>
        <p:grpSpPr>
          <a:xfrm>
            <a:off x="423831" y="1893645"/>
            <a:ext cx="6448138" cy="7793408"/>
            <a:chOff x="137551" y="2052320"/>
            <a:chExt cx="6448138" cy="7793408"/>
          </a:xfrm>
        </p:grpSpPr>
        <p:sp>
          <p:nvSpPr>
            <p:cNvPr id="288" name="Google Shape;288;p14"/>
            <p:cNvSpPr/>
            <p:nvPr/>
          </p:nvSpPr>
          <p:spPr>
            <a:xfrm flipH="1">
              <a:off x="4875210" y="4008681"/>
              <a:ext cx="1710479" cy="2309352"/>
            </a:xfrm>
            <a:prstGeom prst="rightArrow">
              <a:avLst>
                <a:gd name="adj1" fmla="val 71118"/>
                <a:gd name="adj2" fmla="val 50000"/>
              </a:avLst>
            </a:prstGeom>
            <a:solidFill>
              <a:srgbClr val="87EA85"/>
            </a:solidFill>
            <a:ln w="12700" cap="flat" cmpd="sng">
              <a:solidFill>
                <a:srgbClr val="B3B3B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38100" tIns="38100" rIns="38100" bIns="381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Helvetica Neue Light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grpSp>
          <p:nvGrpSpPr>
            <p:cNvPr id="289" name="Google Shape;289;p14"/>
            <p:cNvGrpSpPr/>
            <p:nvPr/>
          </p:nvGrpSpPr>
          <p:grpSpPr>
            <a:xfrm>
              <a:off x="137551" y="2052320"/>
              <a:ext cx="6176197" cy="7793408"/>
              <a:chOff x="1336431" y="1950720"/>
              <a:chExt cx="6176197" cy="7793408"/>
            </a:xfrm>
          </p:grpSpPr>
          <p:grpSp>
            <p:nvGrpSpPr>
              <p:cNvPr id="290" name="Google Shape;290;p14"/>
              <p:cNvGrpSpPr/>
              <p:nvPr/>
            </p:nvGrpSpPr>
            <p:grpSpPr>
              <a:xfrm>
                <a:off x="1336431" y="1950720"/>
                <a:ext cx="5893516" cy="7793408"/>
                <a:chOff x="1336431" y="1950720"/>
                <a:chExt cx="5893516" cy="7793408"/>
              </a:xfrm>
            </p:grpSpPr>
            <p:sp>
              <p:nvSpPr>
                <p:cNvPr id="291" name="Google Shape;291;p14"/>
                <p:cNvSpPr/>
                <p:nvPr/>
              </p:nvSpPr>
              <p:spPr>
                <a:xfrm>
                  <a:off x="1336431" y="1950720"/>
                  <a:ext cx="5734929" cy="7071360"/>
                </a:xfrm>
                <a:prstGeom prst="rect">
                  <a:avLst/>
                </a:prstGeom>
                <a:noFill/>
                <a:ln w="12700" cap="flat" cmpd="sng">
                  <a:solidFill>
                    <a:srgbClr val="B3B3B3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38100" tIns="38100" rIns="38100" bIns="381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Helvetica Neue Light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endParaRPr>
                </a:p>
              </p:txBody>
            </p:sp>
            <p:sp>
              <p:nvSpPr>
                <p:cNvPr id="292" name="Google Shape;292;p14"/>
                <p:cNvSpPr/>
                <p:nvPr/>
              </p:nvSpPr>
              <p:spPr>
                <a:xfrm>
                  <a:off x="3050080" y="2432283"/>
                  <a:ext cx="2122697" cy="6463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3600"/>
                    <a:buFont typeface="Niramit"/>
                    <a:buNone/>
                  </a:pPr>
                  <a:r>
                    <a:rPr lang="th-TH" sz="3600" b="0" i="0" u="none" strike="noStrike" cap="none" dirty="0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Niramit"/>
                      <a:cs typeface="TH Sarabun New" panose="020B0500040200020003" pitchFamily="34" charset="-34"/>
                      <a:sym typeface="Niramit"/>
                    </a:rPr>
                    <a:t>ประวัตินักเรียน</a:t>
                  </a:r>
                  <a:endParaRPr sz="36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endParaRPr>
                </a:p>
              </p:txBody>
            </p:sp>
            <p:sp>
              <p:nvSpPr>
                <p:cNvPr id="293" name="Google Shape;293;p14"/>
                <p:cNvSpPr/>
                <p:nvPr/>
              </p:nvSpPr>
              <p:spPr>
                <a:xfrm>
                  <a:off x="1734654" y="3153510"/>
                  <a:ext cx="4300386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800"/>
                    <a:buFont typeface="Niramit"/>
                    <a:buNone/>
                  </a:pPr>
                  <a:r>
                    <a:rPr lang="th-TH" sz="2800" b="0" i="0" u="none" strike="noStrike" cap="none" dirty="0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Niramit"/>
                      <a:cs typeface="TH Sarabun New" panose="020B0500040200020003" pitchFamily="34" charset="-34"/>
                      <a:sym typeface="Niramit"/>
                    </a:rPr>
                    <a:t>เลขประจำตัว ......................................</a:t>
                  </a:r>
                  <a:endParaRPr sz="28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endParaRPr>
                </a:p>
              </p:txBody>
            </p:sp>
            <p:sp>
              <p:nvSpPr>
                <p:cNvPr id="294" name="Google Shape;294;p14"/>
                <p:cNvSpPr/>
                <p:nvPr/>
              </p:nvSpPr>
              <p:spPr>
                <a:xfrm>
                  <a:off x="1729204" y="3801160"/>
                  <a:ext cx="4200637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800"/>
                    <a:buFont typeface="Niramit"/>
                    <a:buNone/>
                  </a:pPr>
                  <a:r>
                    <a:rPr lang="th-TH" sz="2800" b="0" i="0" u="none" strike="noStrike" cap="none" dirty="0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Niramit"/>
                      <a:cs typeface="TH Sarabun New" panose="020B0500040200020003" pitchFamily="34" charset="-34"/>
                      <a:sym typeface="Niramit"/>
                    </a:rPr>
                    <a:t>ชื่อ สกุล ............................................... </a:t>
                  </a:r>
                  <a:endParaRPr sz="28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endParaRPr>
                </a:p>
              </p:txBody>
            </p:sp>
            <p:sp>
              <p:nvSpPr>
                <p:cNvPr id="295" name="Google Shape;295;p14"/>
                <p:cNvSpPr/>
                <p:nvPr/>
              </p:nvSpPr>
              <p:spPr>
                <a:xfrm>
                  <a:off x="1734654" y="4447491"/>
                  <a:ext cx="4120039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800"/>
                    <a:buFont typeface="Niramit"/>
                    <a:buNone/>
                  </a:pPr>
                  <a:r>
                    <a:rPr lang="th-TH" sz="2800" b="0" i="0" u="none" strike="noStrike" cap="none" dirty="0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Niramit"/>
                      <a:cs typeface="TH Sarabun New" panose="020B0500040200020003" pitchFamily="34" charset="-34"/>
                      <a:sym typeface="Niramit"/>
                    </a:rPr>
                    <a:t>วันเดือนปีเกิด ......................................</a:t>
                  </a:r>
                  <a:endParaRPr sz="28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endParaRPr>
                </a:p>
              </p:txBody>
            </p:sp>
            <p:sp>
              <p:nvSpPr>
                <p:cNvPr id="296" name="Google Shape;296;p14"/>
                <p:cNvSpPr/>
                <p:nvPr/>
              </p:nvSpPr>
              <p:spPr>
                <a:xfrm>
                  <a:off x="1739290" y="6312021"/>
                  <a:ext cx="5490657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800"/>
                    <a:buFont typeface="Niramit"/>
                    <a:buNone/>
                  </a:pPr>
                  <a:r>
                    <a:rPr lang="th-TH" sz="2800" b="0" i="0" u="none" strike="noStrike" cap="none" dirty="0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Niramit"/>
                      <a:cs typeface="TH Sarabun New" panose="020B0500040200020003" pitchFamily="34" charset="-34"/>
                      <a:sym typeface="Niramit"/>
                    </a:rPr>
                    <a:t>ชื่อผู้ปกครอง  .........................................................</a:t>
                  </a:r>
                  <a:endParaRPr sz="28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endParaRPr>
                </a:p>
              </p:txBody>
            </p:sp>
            <p:sp>
              <p:nvSpPr>
                <p:cNvPr id="297" name="Google Shape;297;p14"/>
                <p:cNvSpPr/>
                <p:nvPr/>
              </p:nvSpPr>
              <p:spPr>
                <a:xfrm>
                  <a:off x="1729205" y="5093822"/>
                  <a:ext cx="2607119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800"/>
                    <a:buFont typeface="Niramit"/>
                    <a:buNone/>
                  </a:pPr>
                  <a:r>
                    <a:rPr lang="th-TH" sz="2800" b="0" i="0" u="none" strike="noStrike" cap="none" dirty="0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Niramit"/>
                      <a:cs typeface="TH Sarabun New" panose="020B0500040200020003" pitchFamily="34" charset="-34"/>
                      <a:sym typeface="Niramit"/>
                    </a:rPr>
                    <a:t>น้ำหนัก .............. กก.</a:t>
                  </a:r>
                  <a:endParaRPr sz="28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endParaRPr>
                </a:p>
              </p:txBody>
            </p:sp>
            <p:sp>
              <p:nvSpPr>
                <p:cNvPr id="298" name="Google Shape;298;p14"/>
                <p:cNvSpPr/>
                <p:nvPr/>
              </p:nvSpPr>
              <p:spPr>
                <a:xfrm>
                  <a:off x="1739291" y="5658620"/>
                  <a:ext cx="2464604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2800"/>
                    <a:buFont typeface="Niramit"/>
                    <a:buNone/>
                  </a:pPr>
                  <a:r>
                    <a:rPr lang="th-TH" sz="2800" b="0" i="0" u="none" strike="noStrike" cap="none" dirty="0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Niramit"/>
                      <a:cs typeface="TH Sarabun New" panose="020B0500040200020003" pitchFamily="34" charset="-34"/>
                      <a:sym typeface="Niramit"/>
                    </a:rPr>
                    <a:t>ส่วนสูง .............. ซม.</a:t>
                  </a:r>
                  <a:endParaRPr sz="28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endParaRPr>
                </a:p>
              </p:txBody>
            </p:sp>
            <p:sp>
              <p:nvSpPr>
                <p:cNvPr id="299" name="Google Shape;299;p14"/>
                <p:cNvSpPr/>
                <p:nvPr/>
              </p:nvSpPr>
              <p:spPr>
                <a:xfrm>
                  <a:off x="5117473" y="6604807"/>
                  <a:ext cx="1910080" cy="31393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38100" tIns="38100" rIns="38100" bIns="381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9900"/>
                    <a:buFont typeface="Helvetica Neue"/>
                    <a:buNone/>
                  </a:pPr>
                  <a:r>
                    <a:rPr lang="th-TH" sz="19900" b="0" i="0" u="none" strike="noStrike" cap="none" dirty="0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"/>
                      <a:cs typeface="TH Sarabun New" panose="020B0500040200020003" pitchFamily="34" charset="-34"/>
                      <a:sym typeface="Helvetica Neue"/>
                    </a:rPr>
                    <a:t>✍</a:t>
                  </a:r>
                  <a:endParaRPr sz="199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endParaRPr>
                </a:p>
              </p:txBody>
            </p:sp>
          </p:grpSp>
          <p:sp>
            <p:nvSpPr>
              <p:cNvPr id="300" name="Google Shape;300;p14"/>
              <p:cNvSpPr/>
              <p:nvPr/>
            </p:nvSpPr>
            <p:spPr>
              <a:xfrm flipH="1">
                <a:off x="6093979" y="3938238"/>
                <a:ext cx="1418649" cy="2309352"/>
              </a:xfrm>
              <a:prstGeom prst="rightArrow">
                <a:avLst>
                  <a:gd name="adj1" fmla="val 71118"/>
                  <a:gd name="adj2" fmla="val 50000"/>
                </a:avLst>
              </a:prstGeom>
              <a:solidFill>
                <a:srgbClr val="4EDE4A"/>
              </a:solidFill>
              <a:ln w="12700" cap="flat" cmpd="sng">
                <a:solidFill>
                  <a:srgbClr val="B3B3B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</p:grpSp>
      </p:grpSp>
      <p:sp>
        <p:nvSpPr>
          <p:cNvPr id="301" name="Google Shape;301;p14"/>
          <p:cNvSpPr/>
          <p:nvPr/>
        </p:nvSpPr>
        <p:spPr>
          <a:xfrm>
            <a:off x="6871969" y="2102267"/>
            <a:ext cx="6144997" cy="6186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</a:t>
            </a: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ข้อมูลประวัตินักเรียน ประกอบด้วย </a:t>
            </a:r>
            <a:endParaRPr sz="60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dirty="0"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</a:t>
            </a:r>
            <a:r>
              <a:rPr lang="th-TH" sz="5400" b="1" i="0" u="none" strike="noStrike" cap="none" dirty="0">
                <a:solidFill>
                  <a:schemeClr val="accent6">
                    <a:lumMod val="60000"/>
                    <a:lumOff val="40000"/>
                  </a:schemeClr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เลขประจำตัว ชื่อ สกุล </a:t>
            </a:r>
            <a:endParaRPr sz="5400" b="1" dirty="0">
              <a:solidFill>
                <a:schemeClr val="accent6">
                  <a:lumMod val="60000"/>
                  <a:lumOff val="40000"/>
                </a:schemeClr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5400" b="1" i="0" u="none" strike="noStrike" cap="none" dirty="0">
                <a:solidFill>
                  <a:schemeClr val="accent6">
                    <a:lumMod val="60000"/>
                    <a:lumOff val="40000"/>
                  </a:schemeClr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วันเดือนปีเกิด </a:t>
            </a:r>
            <a:endParaRPr sz="5400" b="1" dirty="0">
              <a:solidFill>
                <a:schemeClr val="accent6">
                  <a:lumMod val="60000"/>
                  <a:lumOff val="40000"/>
                </a:schemeClr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5400" b="1" i="0" u="none" strike="noStrike" cap="none" dirty="0">
                <a:solidFill>
                  <a:schemeClr val="accent6">
                    <a:lumMod val="60000"/>
                    <a:lumOff val="40000"/>
                  </a:schemeClr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ชื่อผู้ปกครอง </a:t>
            </a:r>
            <a:endParaRPr sz="5400" b="1" dirty="0">
              <a:solidFill>
                <a:schemeClr val="accent6">
                  <a:lumMod val="60000"/>
                  <a:lumOff val="40000"/>
                </a:schemeClr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5400" b="1" i="0" u="none" strike="noStrike" cap="none" dirty="0">
                <a:solidFill>
                  <a:schemeClr val="accent6">
                    <a:lumMod val="60000"/>
                    <a:lumOff val="40000"/>
                  </a:schemeClr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น้ำหนัก ส่วนสูง</a:t>
            </a:r>
            <a:endParaRPr sz="5400" b="1" i="0" u="none" strike="noStrike" cap="none" dirty="0">
              <a:solidFill>
                <a:schemeClr val="accent6">
                  <a:lumMod val="60000"/>
                  <a:lumOff val="40000"/>
                </a:schemeClr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02" name="Google Shape;302;p14"/>
          <p:cNvSpPr txBox="1"/>
          <p:nvPr/>
        </p:nvSpPr>
        <p:spPr>
          <a:xfrm>
            <a:off x="1565030" y="537958"/>
            <a:ext cx="7545515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1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1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9" name="Google Shape;889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90" name="Google Shape;890;p58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891" name="Google Shape;891;p58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92" name="Google Shape;892;p58"/>
          <p:cNvSpPr txBox="1"/>
          <p:nvPr/>
        </p:nvSpPr>
        <p:spPr>
          <a:xfrm>
            <a:off x="1001527" y="1866191"/>
            <a:ext cx="11451503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ตัวอย่างการแสดงผลลัพธ์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893" name="Google Shape;893;p58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894" name="Google Shape;894;p5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10410" y="2717864"/>
            <a:ext cx="10433735" cy="65229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9" name="Google Shape;899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0" name="Google Shape;900;p59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01" name="Google Shape;901;p59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02" name="Google Shape;902;p59"/>
          <p:cNvSpPr txBox="1"/>
          <p:nvPr/>
        </p:nvSpPr>
        <p:spPr>
          <a:xfrm>
            <a:off x="776648" y="1658199"/>
            <a:ext cx="11451503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แนวคำตอบ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03" name="Google Shape;903;p59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904" name="Google Shape;904;p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18230" y="2776454"/>
            <a:ext cx="8820150" cy="578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9" name="Google Shape;909;p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0" name="Google Shape;910;p60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11" name="Google Shape;911;p60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12" name="Google Shape;912;p60"/>
          <p:cNvSpPr txBox="1"/>
          <p:nvPr/>
        </p:nvSpPr>
        <p:spPr>
          <a:xfrm>
            <a:off x="1001527" y="3955115"/>
            <a:ext cx="11451503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ใบกิจกรรมที่ 7.4 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หาค่าดัชนีมวลกาย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13" name="Google Shape;913;p60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8" name="Google Shape;918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9" name="Google Shape;919;p61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20" name="Google Shape;920;p61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21" name="Google Shape;921;p61"/>
          <p:cNvSpPr txBox="1"/>
          <p:nvPr/>
        </p:nvSpPr>
        <p:spPr>
          <a:xfrm>
            <a:off x="702195" y="2939453"/>
            <a:ext cx="11750836" cy="4165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1. ดาวน์โหลดไฟล์ข้อมูลน้ำหนักและส่วนสูงของ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ทุกคนจากไฟล์ bmi.csv แล้วเขียนโปรแกรมใน กิจกรรมที่ 2.1 จากหนังสือเรียน ข้อ 1-2 ตามขั้นตอนการแก้ปัญหา แล้วบันทึกชื่อไฟล์ act21.py</a:t>
            </a:r>
            <a:endParaRPr dirty="0"/>
          </a:p>
        </p:txBody>
      </p:sp>
      <p:sp>
        <p:nvSpPr>
          <p:cNvPr id="922" name="Google Shape;922;p61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7" name="Google Shape;927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8" name="Google Shape;928;p62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29" name="Google Shape;929;p62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30" name="Google Shape;930;p62"/>
          <p:cNvSpPr txBox="1"/>
          <p:nvPr/>
        </p:nvSpPr>
        <p:spPr>
          <a:xfrm>
            <a:off x="1160023" y="2350004"/>
            <a:ext cx="11451503" cy="3149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การวิเคราะห์และกำหนดรายละเอียดของปัญหา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ข้อมูลเข้า คือ ..............................................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ข้อมูลออก คือ ............................................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31" name="Google Shape;931;p62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32" name="Google Shape;932;p62"/>
          <p:cNvSpPr txBox="1"/>
          <p:nvPr/>
        </p:nvSpPr>
        <p:spPr>
          <a:xfrm>
            <a:off x="1723527" y="5499584"/>
            <a:ext cx="11451503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วิธีในการตรวจสอบข้อมูล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.....................................................................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7" name="Google Shape;937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38" name="Google Shape;938;p63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39" name="Google Shape;939;p63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40" name="Google Shape;940;p63"/>
          <p:cNvSpPr txBox="1"/>
          <p:nvPr/>
        </p:nvSpPr>
        <p:spPr>
          <a:xfrm>
            <a:off x="1336431" y="2436645"/>
            <a:ext cx="11451503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การวางแผนการแก้ปัญหา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.....................................................................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41" name="Google Shape;941;p63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42" name="Google Shape;942;p63"/>
          <p:cNvSpPr txBox="1"/>
          <p:nvPr/>
        </p:nvSpPr>
        <p:spPr>
          <a:xfrm>
            <a:off x="1486097" y="4915342"/>
            <a:ext cx="11451503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การดำเนินการแก้ปัญหาโดยเขียนโปรแกรม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.....................................................................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7" name="Google Shape;947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8" name="Google Shape;948;p64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49" name="Google Shape;949;p64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50" name="Google Shape;950;p64"/>
          <p:cNvSpPr txBox="1"/>
          <p:nvPr/>
        </p:nvSpPr>
        <p:spPr>
          <a:xfrm>
            <a:off x="1001527" y="3447284"/>
            <a:ext cx="11451503" cy="3149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การวิเคราะห์และกำหนดรายละเอียดของปัญหา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ข้อมูลเข้า คือ ..............................................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ข้อมูลออก คือ ............................................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51" name="Google Shape;951;p64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52" name="Google Shape;952;p64"/>
          <p:cNvSpPr txBox="1"/>
          <p:nvPr/>
        </p:nvSpPr>
        <p:spPr>
          <a:xfrm>
            <a:off x="265536" y="1989328"/>
            <a:ext cx="11451503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คำตอบ</a:t>
            </a:r>
            <a:endParaRPr sz="66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53" name="Google Shape;953;p64"/>
          <p:cNvSpPr txBox="1"/>
          <p:nvPr/>
        </p:nvSpPr>
        <p:spPr>
          <a:xfrm>
            <a:off x="4885652" y="4428776"/>
            <a:ext cx="11451503" cy="93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ไฟล์ bmi.csv ข้อมูลน้ำหนักและส่วนสูง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54" name="Google Shape;954;p64"/>
          <p:cNvSpPr txBox="1"/>
          <p:nvPr/>
        </p:nvSpPr>
        <p:spPr>
          <a:xfrm>
            <a:off x="4952324" y="5438438"/>
            <a:ext cx="11451503" cy="93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ค่าดัชนีมวลกาย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9" name="Google Shape;959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60" name="Google Shape;960;p65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61" name="Google Shape;961;p65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62" name="Google Shape;962;p65"/>
          <p:cNvSpPr txBox="1"/>
          <p:nvPr/>
        </p:nvSpPr>
        <p:spPr>
          <a:xfrm>
            <a:off x="1717430" y="2854252"/>
            <a:ext cx="11451503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วิธีในการตรวจสอบข้อมูล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63" name="Google Shape;963;p65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64" name="Google Shape;964;p65"/>
          <p:cNvSpPr txBox="1"/>
          <p:nvPr/>
        </p:nvSpPr>
        <p:spPr>
          <a:xfrm>
            <a:off x="265536" y="1746432"/>
            <a:ext cx="11451503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คำตอบ</a:t>
            </a:r>
            <a:endParaRPr sz="66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65" name="Google Shape;965;p65"/>
          <p:cNvSpPr txBox="1"/>
          <p:nvPr/>
        </p:nvSpPr>
        <p:spPr>
          <a:xfrm>
            <a:off x="2437255" y="3792727"/>
            <a:ext cx="7378260" cy="1764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- ถ้าน้ำหนัก 58 กก. ส่วนสูง 158 ซม. 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แสดงค่าดัชนีมวลกาย = 23.23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66" name="Google Shape;966;p65"/>
          <p:cNvSpPr txBox="1"/>
          <p:nvPr/>
        </p:nvSpPr>
        <p:spPr>
          <a:xfrm>
            <a:off x="2437254" y="5641815"/>
            <a:ext cx="7378260" cy="1764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- ถ้าน้ำหนัก 60 กก. ส่วนสูง 164 ซม. 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แสดงค่าดัชนีมวลกาย = 22.30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67" name="Google Shape;967;p65"/>
          <p:cNvSpPr txBox="1"/>
          <p:nvPr/>
        </p:nvSpPr>
        <p:spPr>
          <a:xfrm>
            <a:off x="2437253" y="7481292"/>
            <a:ext cx="7378260" cy="17645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- ถ้าน้ำหนัก 55 กก. ส่วนสูง 150 ซม. 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แสดงค่าดัชนีมวลกาย = 24.44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" name="Google Shape;972;p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73" name="Google Shape;973;p66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74" name="Google Shape;974;p66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75" name="Google Shape;975;p66"/>
          <p:cNvSpPr txBox="1"/>
          <p:nvPr/>
        </p:nvSpPr>
        <p:spPr>
          <a:xfrm>
            <a:off x="452887" y="1825045"/>
            <a:ext cx="11451503" cy="4165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การวางแผนการแก้ปัญหา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.....................................................................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…………………………………………………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....................................................................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76" name="Google Shape;976;p66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77" name="Google Shape;977;p66"/>
          <p:cNvSpPr txBox="1"/>
          <p:nvPr/>
        </p:nvSpPr>
        <p:spPr>
          <a:xfrm>
            <a:off x="1022778" y="2865196"/>
            <a:ext cx="13271268" cy="93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1. อ่านไฟล์ bmi.csv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78" name="Google Shape;978;p66"/>
          <p:cNvSpPr txBox="1"/>
          <p:nvPr/>
        </p:nvSpPr>
        <p:spPr>
          <a:xfrm>
            <a:off x="1022778" y="3839543"/>
            <a:ext cx="13271268" cy="93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คำนวณ BMI   น้ำหนัก(กก.) / ส่วนสูง</a:t>
            </a:r>
            <a:r>
              <a:rPr lang="th-TH" sz="5400" b="0" i="0" u="none" strike="noStrike" cap="none" baseline="30000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</a:t>
            </a: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(เมตร)</a:t>
            </a:r>
            <a:r>
              <a:rPr lang="th-TH" sz="5400" b="0" i="0" u="none" strike="noStrike" cap="none" baseline="30000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79" name="Google Shape;979;p66"/>
          <p:cNvSpPr txBox="1"/>
          <p:nvPr/>
        </p:nvSpPr>
        <p:spPr>
          <a:xfrm>
            <a:off x="1046586" y="4889278"/>
            <a:ext cx="13271268" cy="93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54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FF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3. แสดงค่า BMI</a:t>
            </a:r>
            <a:endParaRPr sz="5400" b="0" i="0" u="none" strike="noStrike" cap="none" dirty="0">
              <a:solidFill>
                <a:srgbClr val="FF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4" name="Google Shape;984;p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5" name="Google Shape;985;p67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86" name="Google Shape;986;p67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87" name="Google Shape;987;p67"/>
          <p:cNvSpPr txBox="1"/>
          <p:nvPr/>
        </p:nvSpPr>
        <p:spPr>
          <a:xfrm>
            <a:off x="452887" y="2119820"/>
            <a:ext cx="11451503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ดำเนินการแก้ปัญหา โดยเขียนโปรแกรม ดังนี้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88" name="Google Shape;988;p67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989" name="Google Shape;989;p6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82758" y="3434167"/>
            <a:ext cx="9503700" cy="4695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8" name="Google Shape;308;p15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09" name="Google Shape;309;p15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10" name="Google Shape;310;p15"/>
          <p:cNvSpPr txBox="1"/>
          <p:nvPr/>
        </p:nvSpPr>
        <p:spPr>
          <a:xfrm>
            <a:off x="772407" y="1720437"/>
            <a:ext cx="11409026" cy="72122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แล้วเรามีวิธีการนำข้อมูลเหล่านั้นมาประมวลผล      อย่างไร?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Helvetica Neue Light"/>
              <a:buNone/>
            </a:pP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Helvetica Neue Light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  เช่น หากต้องการหาคนที่น้ำหนักมากที่สุดในห้องนี้ หรือ หากต้องการหาจำนวนนักเรียนที่มีอายุ 15 ปี ขึ้นไปในระดับชั้น ม.3 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pSp>
        <p:nvGrpSpPr>
          <p:cNvPr id="311" name="Google Shape;311;p15"/>
          <p:cNvGrpSpPr/>
          <p:nvPr/>
        </p:nvGrpSpPr>
        <p:grpSpPr>
          <a:xfrm>
            <a:off x="4796123" y="2921155"/>
            <a:ext cx="5245999" cy="3151286"/>
            <a:chOff x="6856571" y="3071836"/>
            <a:chExt cx="5245999" cy="3151286"/>
          </a:xfrm>
        </p:grpSpPr>
        <p:grpSp>
          <p:nvGrpSpPr>
            <p:cNvPr id="312" name="Google Shape;312;p15"/>
            <p:cNvGrpSpPr/>
            <p:nvPr/>
          </p:nvGrpSpPr>
          <p:grpSpPr>
            <a:xfrm>
              <a:off x="6856571" y="4047283"/>
              <a:ext cx="2778718" cy="1139847"/>
              <a:chOff x="5967130" y="4131635"/>
              <a:chExt cx="2778718" cy="1139847"/>
            </a:xfrm>
          </p:grpSpPr>
          <p:sp>
            <p:nvSpPr>
              <p:cNvPr id="313" name="Google Shape;313;p15"/>
              <p:cNvSpPr/>
              <p:nvPr/>
            </p:nvSpPr>
            <p:spPr>
              <a:xfrm>
                <a:off x="5967130" y="4604197"/>
                <a:ext cx="2778718" cy="131623"/>
              </a:xfrm>
              <a:prstGeom prst="rect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sp>
            <p:nvSpPr>
              <p:cNvPr id="314" name="Google Shape;314;p15"/>
              <p:cNvSpPr/>
              <p:nvPr/>
            </p:nvSpPr>
            <p:spPr>
              <a:xfrm>
                <a:off x="5974444" y="4617207"/>
                <a:ext cx="2003602" cy="131623"/>
              </a:xfrm>
              <a:prstGeom prst="rect">
                <a:avLst/>
              </a:prstGeom>
              <a:solidFill>
                <a:srgbClr val="064593"/>
              </a:solidFill>
              <a:ln>
                <a:noFill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sp>
            <p:nvSpPr>
              <p:cNvPr id="315" name="Google Shape;315;p15"/>
              <p:cNvSpPr txBox="1"/>
              <p:nvPr/>
            </p:nvSpPr>
            <p:spPr>
              <a:xfrm>
                <a:off x="6856571" y="4131635"/>
                <a:ext cx="979864" cy="47256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Niramit"/>
                  <a:buNone/>
                </a:pPr>
                <a:r>
                  <a:rPr lang="th-TH" sz="36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Niramit"/>
                    <a:cs typeface="TH Sarabun New" panose="020B0500040200020003" pitchFamily="34" charset="-34"/>
                    <a:sym typeface="Niramit"/>
                  </a:rPr>
                  <a:t>79 %</a:t>
                </a:r>
                <a:endParaRPr sz="3600" b="0" i="0" u="none" strike="noStrike" cap="none" dirty="0">
                  <a:solidFill>
                    <a:srgbClr val="000000"/>
                  </a:solidFill>
                  <a:latin typeface="TH Sarabun New" panose="020B0500040200020003" pitchFamily="34" charset="-34"/>
                  <a:ea typeface="Niramit"/>
                  <a:cs typeface="TH Sarabun New" panose="020B0500040200020003" pitchFamily="34" charset="-34"/>
                  <a:sym typeface="Niramit"/>
                </a:endParaRPr>
              </a:p>
            </p:txBody>
          </p:sp>
          <p:sp>
            <p:nvSpPr>
              <p:cNvPr id="316" name="Google Shape;316;p15"/>
              <p:cNvSpPr txBox="1"/>
              <p:nvPr/>
            </p:nvSpPr>
            <p:spPr>
              <a:xfrm>
                <a:off x="6600636" y="4798917"/>
                <a:ext cx="1491733" cy="4725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600"/>
                  <a:buFont typeface="Niramit"/>
                  <a:buNone/>
                </a:pPr>
                <a:r>
                  <a:rPr lang="th-TH" sz="3600" b="0" i="0" u="none" strike="noStrike" cap="none" dirty="0">
                    <a:solidFill>
                      <a:srgbClr val="000000"/>
                    </a:solidFill>
                    <a:latin typeface="TH Sarabun New" panose="020B0500040200020003" pitchFamily="34" charset="-34"/>
                    <a:ea typeface="Niramit"/>
                    <a:cs typeface="TH Sarabun New" panose="020B0500040200020003" pitchFamily="34" charset="-34"/>
                    <a:sym typeface="Niramit"/>
                  </a:rPr>
                  <a:t>CPU</a:t>
                </a:r>
                <a:endParaRPr dirty="0">
                  <a:latin typeface="TH Sarabun New" panose="020B0500040200020003" pitchFamily="34" charset="-34"/>
                  <a:cs typeface="TH Sarabun New" panose="020B0500040200020003" pitchFamily="34" charset="-34"/>
                </a:endParaRPr>
              </a:p>
            </p:txBody>
          </p:sp>
        </p:grpSp>
        <p:grpSp>
          <p:nvGrpSpPr>
            <p:cNvPr id="317" name="Google Shape;317;p15"/>
            <p:cNvGrpSpPr/>
            <p:nvPr/>
          </p:nvGrpSpPr>
          <p:grpSpPr>
            <a:xfrm>
              <a:off x="8984291" y="3071836"/>
              <a:ext cx="3118279" cy="3151286"/>
              <a:chOff x="2077681" y="2717677"/>
              <a:chExt cx="3118279" cy="3151286"/>
            </a:xfrm>
          </p:grpSpPr>
          <p:sp>
            <p:nvSpPr>
              <p:cNvPr id="318" name="Google Shape;318;p15"/>
              <p:cNvSpPr txBox="1"/>
              <p:nvPr/>
            </p:nvSpPr>
            <p:spPr>
              <a:xfrm rot="-1272426">
                <a:off x="3134710" y="3064034"/>
                <a:ext cx="1850741" cy="15103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E99F7"/>
                  </a:buClr>
                  <a:buSzPts val="11500"/>
                  <a:buFont typeface="Helvetica Neue Light"/>
                  <a:buNone/>
                </a:pPr>
                <a:r>
                  <a:rPr lang="th-TH" sz="11500" b="0" i="0" u="none" strike="noStrike" cap="none">
                    <a:solidFill>
                      <a:srgbClr val="4E99F7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rPr>
                  <a:t>?</a:t>
                </a:r>
                <a:endParaRPr sz="11500" b="0" i="0" u="none" strike="noStrike" cap="none">
                  <a:solidFill>
                    <a:srgbClr val="4E99F7"/>
                  </a:solidFill>
                  <a:latin typeface="TH Sarabun New" panose="020B0500040200020003" pitchFamily="34" charset="-34"/>
                  <a:ea typeface="Helvetica Neue Light"/>
                  <a:cs typeface="TH Sarabun New" panose="020B0500040200020003" pitchFamily="34" charset="-34"/>
                  <a:sym typeface="Helvetica Neue Light"/>
                </a:endParaRPr>
              </a:p>
            </p:txBody>
          </p:sp>
          <p:sp>
            <p:nvSpPr>
              <p:cNvPr id="319" name="Google Shape;319;p15"/>
              <p:cNvSpPr txBox="1"/>
              <p:nvPr/>
            </p:nvSpPr>
            <p:spPr>
              <a:xfrm rot="449075">
                <a:off x="2169884" y="2831781"/>
                <a:ext cx="1850741" cy="15103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ts val="11500"/>
                  <a:buFont typeface="Helvetica Neue Light"/>
                  <a:buNone/>
                </a:pPr>
                <a:r>
                  <a:rPr lang="th-TH" sz="11500" b="0" i="0" u="none" strike="noStrike" cap="none">
                    <a:solidFill>
                      <a:srgbClr val="FF0000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rPr>
                  <a:t>?</a:t>
                </a:r>
                <a:endParaRPr sz="11500" b="0" i="0" u="none" strike="noStrike" cap="none">
                  <a:solidFill>
                    <a:srgbClr val="FF0000"/>
                  </a:solidFill>
                  <a:latin typeface="TH Sarabun New" panose="020B0500040200020003" pitchFamily="34" charset="-34"/>
                  <a:ea typeface="Helvetica Neue Light"/>
                  <a:cs typeface="TH Sarabun New" panose="020B0500040200020003" pitchFamily="34" charset="-34"/>
                  <a:sym typeface="Helvetica Neue Light"/>
                </a:endParaRPr>
              </a:p>
            </p:txBody>
          </p:sp>
          <p:sp>
            <p:nvSpPr>
              <p:cNvPr id="320" name="Google Shape;320;p15"/>
              <p:cNvSpPr txBox="1"/>
              <p:nvPr/>
            </p:nvSpPr>
            <p:spPr>
              <a:xfrm rot="2239583">
                <a:off x="2455801" y="3627283"/>
                <a:ext cx="1850741" cy="18723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50800" tIns="50800" rIns="50800" bIns="508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4EDE4A"/>
                  </a:buClr>
                  <a:buSzPts val="11500"/>
                  <a:buFont typeface="Helvetica Neue Light"/>
                  <a:buNone/>
                </a:pPr>
                <a:r>
                  <a:rPr lang="th-TH" sz="11500" b="0" i="0" u="none" strike="noStrike" cap="none" dirty="0">
                    <a:solidFill>
                      <a:srgbClr val="4EDE4A"/>
                    </a:solidFill>
                    <a:latin typeface="TH Sarabun New" panose="020B0500040200020003" pitchFamily="34" charset="-34"/>
                    <a:ea typeface="Helvetica Neue Light"/>
                    <a:cs typeface="TH Sarabun New" panose="020B0500040200020003" pitchFamily="34" charset="-34"/>
                    <a:sym typeface="Helvetica Neue Light"/>
                  </a:rPr>
                  <a:t>?</a:t>
                </a:r>
                <a:endParaRPr sz="11500" b="0" i="0" u="none" strike="noStrike" cap="none" dirty="0">
                  <a:solidFill>
                    <a:srgbClr val="4EDE4A"/>
                  </a:solidFill>
                  <a:latin typeface="TH Sarabun New" panose="020B0500040200020003" pitchFamily="34" charset="-34"/>
                  <a:ea typeface="Helvetica Neue Light"/>
                  <a:cs typeface="TH Sarabun New" panose="020B0500040200020003" pitchFamily="34" charset="-34"/>
                  <a:sym typeface="Helvetica Neue Light"/>
                </a:endParaRPr>
              </a:p>
            </p:txBody>
          </p:sp>
        </p:grpSp>
      </p:grpSp>
      <p:sp>
        <p:nvSpPr>
          <p:cNvPr id="321" name="Google Shape;321;p15"/>
          <p:cNvSpPr txBox="1"/>
          <p:nvPr/>
        </p:nvSpPr>
        <p:spPr>
          <a:xfrm>
            <a:off x="1565030" y="537958"/>
            <a:ext cx="7883769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1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1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4" name="Google Shape;994;p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5" name="Google Shape;995;p68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996" name="Google Shape;996;p68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97" name="Google Shape;997;p68"/>
          <p:cNvSpPr txBox="1"/>
          <p:nvPr/>
        </p:nvSpPr>
        <p:spPr>
          <a:xfrm>
            <a:off x="1001527" y="2939453"/>
            <a:ext cx="11451503" cy="4165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 ถ้านักเรียนต้องการเห็นความสัมพันธ์ของดัชนี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มวลกายของทุกคนในภาพรวม ตารางข้อมูลที่ได้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จากข้อ 1 เหมาะสมหรือไม่ หรือควรจะแสดงข้อมูลในรูปแบบใด จึงจะแสดงได้ชัดเจนขึ้น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998" name="Google Shape;998;p68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" name="Google Shape;1003;p6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04" name="Google Shape;1004;p69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005" name="Google Shape;1005;p69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06" name="Google Shape;1006;p69"/>
          <p:cNvSpPr txBox="1"/>
          <p:nvPr/>
        </p:nvSpPr>
        <p:spPr>
          <a:xfrm>
            <a:off x="1001527" y="3955115"/>
            <a:ext cx="11451503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3. เขียนโปรแกรมในกิจกรรมที่ 2.1 จากหนังสือเรียน ข้อ 3 แล้วบันทึกชื่อไฟล์ act21_3.py</a:t>
            </a:r>
            <a:endParaRPr dirty="0"/>
          </a:p>
        </p:txBody>
      </p:sp>
      <p:sp>
        <p:nvSpPr>
          <p:cNvPr id="1007" name="Google Shape;1007;p69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2" name="Google Shape;1012;p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13" name="Google Shape;1013;p70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014" name="Google Shape;1014;p70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15" name="Google Shape;1015;p70"/>
          <p:cNvSpPr txBox="1"/>
          <p:nvPr/>
        </p:nvSpPr>
        <p:spPr>
          <a:xfrm>
            <a:off x="1001527" y="1912357"/>
            <a:ext cx="1145150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ตัวอย่างผลลัพธ์ที่ได้มีดังนี้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16" name="Google Shape;1016;p70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1017" name="Google Shape;1017;p7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59060" y="2643187"/>
            <a:ext cx="8197989" cy="6640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2" name="Google Shape;1022;p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23" name="Google Shape;1023;p71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024" name="Google Shape;1024;p71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25" name="Google Shape;1025;p71"/>
          <p:cNvSpPr txBox="1"/>
          <p:nvPr/>
        </p:nvSpPr>
        <p:spPr>
          <a:xfrm>
            <a:off x="208384" y="1690123"/>
            <a:ext cx="11451503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แนวคำตอบ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26" name="Google Shape;1026;p71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1027" name="Google Shape;1027;p7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11512" y="1786914"/>
            <a:ext cx="8810625" cy="736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Google Shape;1032;p7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3" name="Google Shape;1033;p72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034" name="Google Shape;1034;p72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35" name="Google Shape;1035;p72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1036" name="Google Shape;1036;p7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82800" y="1785943"/>
            <a:ext cx="8839200" cy="7439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" name="Google Shape;1041;p7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2" name="Google Shape;1042;p73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043" name="Google Shape;1043;p73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44" name="Google Shape;1044;p73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1045" name="Google Shape;1045;p7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02076" y="2133599"/>
            <a:ext cx="4713288" cy="6804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Google Shape;1050;p7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1" name="Google Shape;1051;p74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052" name="Google Shape;1052;p74"/>
          <p:cNvSpPr txBox="1"/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53" name="Google Shape;1053;p74"/>
          <p:cNvSpPr txBox="1"/>
          <p:nvPr/>
        </p:nvSpPr>
        <p:spPr>
          <a:xfrm>
            <a:off x="0" y="2318747"/>
            <a:ext cx="10821566" cy="31495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ถึงตรงนี้แล้ว....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                 เรามาร่วมกันอภิปราย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        และสรุปเนื้อหากันเถอะ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1054" name="Google Shape;1054;p7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27622" y="3375775"/>
            <a:ext cx="4477178" cy="4672783"/>
          </a:xfrm>
          <a:prstGeom prst="rect">
            <a:avLst/>
          </a:prstGeom>
          <a:noFill/>
          <a:ln>
            <a:noFill/>
          </a:ln>
        </p:spPr>
      </p:pic>
      <p:sp>
        <p:nvSpPr>
          <p:cNvPr id="1055" name="Google Shape;1055;p74"/>
          <p:cNvSpPr/>
          <p:nvPr/>
        </p:nvSpPr>
        <p:spPr>
          <a:xfrm>
            <a:off x="772407" y="6687227"/>
            <a:ext cx="6502400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- การรวมข้อมูล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- การทำข้อมูลให้เป็นภาพ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Niramit"/>
              <a:buNone/>
            </a:pPr>
            <a:r>
              <a:rPr lang="th-TH" sz="3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- การนำ Pandas ไปใช้ประโยชน์ในด้านอื่นๆ</a:t>
            </a:r>
            <a:endParaRPr sz="3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1056" name="Google Shape;1056;p74"/>
          <p:cNvSpPr txBox="1"/>
          <p:nvPr/>
        </p:nvSpPr>
        <p:spPr>
          <a:xfrm>
            <a:off x="1565031" y="537958"/>
            <a:ext cx="6641242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6" name="Google Shape;3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7" name="Google Shape;327;p16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28" name="Google Shape;328;p16"/>
          <p:cNvSpPr txBox="1"/>
          <p:nvPr/>
        </p:nvSpPr>
        <p:spPr>
          <a:xfrm>
            <a:off x="-17584" y="9283700"/>
            <a:ext cx="13022384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29" name="Google Shape;329;p16"/>
          <p:cNvSpPr txBox="1"/>
          <p:nvPr/>
        </p:nvSpPr>
        <p:spPr>
          <a:xfrm>
            <a:off x="1194670" y="1378961"/>
            <a:ext cx="10821566" cy="7889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ขอแนะนำผู้ช่วยของเรา นั่นคือ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Helvetica Neue Light"/>
              <a:buNone/>
            </a:pP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Helvetica Neue Light"/>
              <a:buNone/>
            </a:pP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40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 </a:t>
            </a:r>
            <a:endParaRPr sz="40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iramit"/>
              <a:buNone/>
            </a:pPr>
            <a:r>
              <a:rPr lang="th-TH" sz="32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	</a:t>
            </a: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ซึ่งเป็นโมดูลในโปรแกรมไพทอนที่จะมาช่วยอำนวยความสะดวกในการประมวลผลข้อมูลให้กับเรา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pSp>
        <p:nvGrpSpPr>
          <p:cNvPr id="330" name="Google Shape;330;p16"/>
          <p:cNvGrpSpPr/>
          <p:nvPr/>
        </p:nvGrpSpPr>
        <p:grpSpPr>
          <a:xfrm>
            <a:off x="3771788" y="3227101"/>
            <a:ext cx="8038341" cy="1885983"/>
            <a:chOff x="5239672" y="2948487"/>
            <a:chExt cx="9553382" cy="2241448"/>
          </a:xfrm>
        </p:grpSpPr>
        <p:grpSp>
          <p:nvGrpSpPr>
            <p:cNvPr id="331" name="Google Shape;331;p16"/>
            <p:cNvGrpSpPr/>
            <p:nvPr/>
          </p:nvGrpSpPr>
          <p:grpSpPr>
            <a:xfrm>
              <a:off x="5239672" y="2948487"/>
              <a:ext cx="2458720" cy="2241448"/>
              <a:chOff x="5098946" y="55299"/>
              <a:chExt cx="2458720" cy="2241448"/>
            </a:xfrm>
          </p:grpSpPr>
          <p:sp>
            <p:nvSpPr>
              <p:cNvPr id="332" name="Google Shape;332;p16"/>
              <p:cNvSpPr/>
              <p:nvPr/>
            </p:nvSpPr>
            <p:spPr>
              <a:xfrm>
                <a:off x="6661114" y="55299"/>
                <a:ext cx="765209" cy="639101"/>
              </a:xfrm>
              <a:prstGeom prst="ellipse">
                <a:avLst/>
              </a:prstGeom>
              <a:solidFill>
                <a:srgbClr val="BFBFBF"/>
              </a:solidFill>
              <a:ln w="12700" cap="flat" cmpd="sng">
                <a:solidFill>
                  <a:srgbClr val="B3B3B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sp>
            <p:nvSpPr>
              <p:cNvPr id="333" name="Google Shape;333;p16"/>
              <p:cNvSpPr/>
              <p:nvPr/>
            </p:nvSpPr>
            <p:spPr>
              <a:xfrm>
                <a:off x="5122405" y="63736"/>
                <a:ext cx="765209" cy="639101"/>
              </a:xfrm>
              <a:prstGeom prst="ellipse">
                <a:avLst/>
              </a:prstGeom>
              <a:solidFill>
                <a:srgbClr val="BFBFBF"/>
              </a:solidFill>
              <a:ln w="12700" cap="flat" cmpd="sng">
                <a:solidFill>
                  <a:srgbClr val="B3B3B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38100" tIns="38100" rIns="38100" bIns="38100" anchor="t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Helvetica Neue Light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endParaRPr>
              </a:p>
            </p:txBody>
          </p:sp>
          <p:grpSp>
            <p:nvGrpSpPr>
              <p:cNvPr id="334" name="Google Shape;334;p16"/>
              <p:cNvGrpSpPr/>
              <p:nvPr/>
            </p:nvGrpSpPr>
            <p:grpSpPr>
              <a:xfrm>
                <a:off x="5098946" y="285067"/>
                <a:ext cx="2458720" cy="2011680"/>
                <a:chOff x="5098946" y="285067"/>
                <a:chExt cx="2458720" cy="2011680"/>
              </a:xfrm>
            </p:grpSpPr>
            <p:sp>
              <p:nvSpPr>
                <p:cNvPr id="335" name="Google Shape;335;p16"/>
                <p:cNvSpPr/>
                <p:nvPr/>
              </p:nvSpPr>
              <p:spPr>
                <a:xfrm>
                  <a:off x="5098946" y="285067"/>
                  <a:ext cx="2458720" cy="2011680"/>
                </a:xfrm>
                <a:prstGeom prst="ellipse">
                  <a:avLst/>
                </a:prstGeom>
                <a:solidFill>
                  <a:schemeClr val="lt1"/>
                </a:solidFill>
                <a:ln w="12700" cap="flat" cmpd="sng">
                  <a:solidFill>
                    <a:schemeClr val="dk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38100" tIns="38100" rIns="38100" bIns="38100" anchor="t" anchorCtr="0">
                  <a:noAutofit/>
                </a:bodyPr>
                <a:lstStyle/>
                <a:p>
                  <a:pPr marL="0" marR="0" lvl="0" indent="0" algn="ctr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Helvetica Neue Light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TH Sarabun New" panose="020B0500040200020003" pitchFamily="34" charset="-34"/>
                    <a:ea typeface="Helvetica Neue"/>
                    <a:cs typeface="TH Sarabun New" panose="020B0500040200020003" pitchFamily="34" charset="-34"/>
                    <a:sym typeface="Helvetica Neue"/>
                  </a:endParaRPr>
                </a:p>
              </p:txBody>
            </p:sp>
            <p:grpSp>
              <p:nvGrpSpPr>
                <p:cNvPr id="336" name="Google Shape;336;p16"/>
                <p:cNvGrpSpPr/>
                <p:nvPr/>
              </p:nvGrpSpPr>
              <p:grpSpPr>
                <a:xfrm>
                  <a:off x="5483511" y="658783"/>
                  <a:ext cx="690880" cy="690880"/>
                  <a:chOff x="452887" y="3169920"/>
                  <a:chExt cx="690880" cy="690880"/>
                </a:xfrm>
              </p:grpSpPr>
              <p:sp>
                <p:nvSpPr>
                  <p:cNvPr id="337" name="Google Shape;337;p16"/>
                  <p:cNvSpPr/>
                  <p:nvPr/>
                </p:nvSpPr>
                <p:spPr>
                  <a:xfrm>
                    <a:off x="452887" y="3169920"/>
                    <a:ext cx="690880" cy="690880"/>
                  </a:xfrm>
                  <a:prstGeom prst="ellipse">
                    <a:avLst/>
                  </a:prstGeom>
                  <a:solidFill>
                    <a:srgbClr val="D8D8D8"/>
                  </a:solidFill>
                  <a:ln w="12700" cap="flat" cmpd="sng">
                    <a:solidFill>
                      <a:srgbClr val="D8D8D8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38100" tIns="38100" rIns="38100" bIns="38100" anchor="t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"/>
                      <a:cs typeface="TH Sarabun New" panose="020B0500040200020003" pitchFamily="34" charset="-34"/>
                      <a:sym typeface="Helvetica Neue"/>
                    </a:endParaRPr>
                  </a:p>
                </p:txBody>
              </p:sp>
              <p:grpSp>
                <p:nvGrpSpPr>
                  <p:cNvPr id="338" name="Google Shape;338;p16"/>
                  <p:cNvGrpSpPr/>
                  <p:nvPr/>
                </p:nvGrpSpPr>
                <p:grpSpPr>
                  <a:xfrm>
                    <a:off x="589309" y="3258028"/>
                    <a:ext cx="452875" cy="501171"/>
                    <a:chOff x="1833125" y="3667760"/>
                    <a:chExt cx="452875" cy="501171"/>
                  </a:xfrm>
                </p:grpSpPr>
                <p:sp>
                  <p:nvSpPr>
                    <p:cNvPr id="339" name="Google Shape;339;p16"/>
                    <p:cNvSpPr/>
                    <p:nvPr/>
                  </p:nvSpPr>
                  <p:spPr>
                    <a:xfrm>
                      <a:off x="1833125" y="3954062"/>
                      <a:ext cx="214869" cy="214869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sp>
                  <p:nvSpPr>
                    <p:cNvPr id="340" name="Google Shape;340;p16"/>
                    <p:cNvSpPr/>
                    <p:nvPr/>
                  </p:nvSpPr>
                  <p:spPr>
                    <a:xfrm>
                      <a:off x="1940560" y="3667760"/>
                      <a:ext cx="345440" cy="34544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</p:grpSp>
            </p:grpSp>
            <p:grpSp>
              <p:nvGrpSpPr>
                <p:cNvPr id="341" name="Google Shape;341;p16"/>
                <p:cNvGrpSpPr/>
                <p:nvPr/>
              </p:nvGrpSpPr>
              <p:grpSpPr>
                <a:xfrm>
                  <a:off x="6469031" y="648623"/>
                  <a:ext cx="690880" cy="690880"/>
                  <a:chOff x="452887" y="3169920"/>
                  <a:chExt cx="690880" cy="690880"/>
                </a:xfrm>
              </p:grpSpPr>
              <p:sp>
                <p:nvSpPr>
                  <p:cNvPr id="342" name="Google Shape;342;p16"/>
                  <p:cNvSpPr/>
                  <p:nvPr/>
                </p:nvSpPr>
                <p:spPr>
                  <a:xfrm>
                    <a:off x="452887" y="3169920"/>
                    <a:ext cx="690880" cy="690880"/>
                  </a:xfrm>
                  <a:prstGeom prst="ellipse">
                    <a:avLst/>
                  </a:prstGeom>
                  <a:solidFill>
                    <a:srgbClr val="D8D8D8"/>
                  </a:solidFill>
                  <a:ln w="12700" cap="flat" cmpd="sng">
                    <a:solidFill>
                      <a:srgbClr val="D8D8D8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38100" tIns="38100" rIns="38100" bIns="38100" anchor="t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"/>
                      <a:cs typeface="TH Sarabun New" panose="020B0500040200020003" pitchFamily="34" charset="-34"/>
                      <a:sym typeface="Helvetica Neue"/>
                    </a:endParaRPr>
                  </a:p>
                </p:txBody>
              </p:sp>
              <p:grpSp>
                <p:nvGrpSpPr>
                  <p:cNvPr id="343" name="Google Shape;343;p16"/>
                  <p:cNvGrpSpPr/>
                  <p:nvPr/>
                </p:nvGrpSpPr>
                <p:grpSpPr>
                  <a:xfrm>
                    <a:off x="589309" y="3258028"/>
                    <a:ext cx="452875" cy="501171"/>
                    <a:chOff x="1833125" y="3667760"/>
                    <a:chExt cx="452875" cy="501171"/>
                  </a:xfrm>
                </p:grpSpPr>
                <p:sp>
                  <p:nvSpPr>
                    <p:cNvPr id="344" name="Google Shape;344;p16"/>
                    <p:cNvSpPr/>
                    <p:nvPr/>
                  </p:nvSpPr>
                  <p:spPr>
                    <a:xfrm>
                      <a:off x="1833125" y="3954062"/>
                      <a:ext cx="214869" cy="214869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  <p:sp>
                  <p:nvSpPr>
                    <p:cNvPr id="345" name="Google Shape;345;p16"/>
                    <p:cNvSpPr/>
                    <p:nvPr/>
                  </p:nvSpPr>
                  <p:spPr>
                    <a:xfrm>
                      <a:off x="1940560" y="3667760"/>
                      <a:ext cx="345440" cy="345440"/>
                    </a:xfrm>
                    <a:prstGeom prst="ellipse">
                      <a:avLst/>
                    </a:prstGeom>
                    <a:solidFill>
                      <a:schemeClr val="lt1"/>
                    </a:solidFill>
                    <a:ln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 spcFirstLastPara="1" wrap="square" lIns="38100" tIns="38100" rIns="38100" bIns="38100" anchor="t" anchorCtr="0">
                      <a:noAutofit/>
                    </a:bodyPr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Helvetica Neue Light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H Sarabun New" panose="020B0500040200020003" pitchFamily="34" charset="-34"/>
                        <a:ea typeface="Helvetica Neue"/>
                        <a:cs typeface="TH Sarabun New" panose="020B0500040200020003" pitchFamily="34" charset="-34"/>
                        <a:sym typeface="Helvetica Neue"/>
                      </a:endParaRPr>
                    </a:p>
                  </p:txBody>
                </p:sp>
              </p:grpSp>
            </p:grpSp>
            <p:grpSp>
              <p:nvGrpSpPr>
                <p:cNvPr id="346" name="Google Shape;346;p16"/>
                <p:cNvGrpSpPr/>
                <p:nvPr/>
              </p:nvGrpSpPr>
              <p:grpSpPr>
                <a:xfrm>
                  <a:off x="5611178" y="530521"/>
                  <a:ext cx="1295078" cy="1455403"/>
                  <a:chOff x="5626102" y="611801"/>
                  <a:chExt cx="1295078" cy="1455403"/>
                </a:xfrm>
              </p:grpSpPr>
              <p:sp>
                <p:nvSpPr>
                  <p:cNvPr id="347" name="Google Shape;347;p16"/>
                  <p:cNvSpPr/>
                  <p:nvPr/>
                </p:nvSpPr>
                <p:spPr>
                  <a:xfrm>
                    <a:off x="6164231" y="1350167"/>
                    <a:ext cx="325120" cy="175847"/>
                  </a:xfrm>
                  <a:prstGeom prst="ellipse">
                    <a:avLst/>
                  </a:prstGeom>
                  <a:solidFill>
                    <a:srgbClr val="D8D8D8"/>
                  </a:solidFill>
                  <a:ln>
                    <a:noFill/>
                  </a:ln>
                </p:spPr>
                <p:txBody>
                  <a:bodyPr spcFirstLastPara="1" wrap="square" lIns="38100" tIns="38100" rIns="38100" bIns="38100" anchor="t" anchorCtr="0">
                    <a:noAutofit/>
                  </a:bodyPr>
                  <a:lstStyle/>
                  <a:p>
                    <a:pPr marL="0" marR="0" lvl="0" indent="0" algn="ctr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"/>
                      <a:cs typeface="TH Sarabun New" panose="020B0500040200020003" pitchFamily="34" charset="-34"/>
                      <a:sym typeface="Helvetica Neue"/>
                    </a:endParaRPr>
                  </a:p>
                </p:txBody>
              </p:sp>
              <p:sp>
                <p:nvSpPr>
                  <p:cNvPr id="348" name="Google Shape;348;p16"/>
                  <p:cNvSpPr/>
                  <p:nvPr/>
                </p:nvSpPr>
                <p:spPr>
                  <a:xfrm rot="9751311">
                    <a:off x="5786710" y="729903"/>
                    <a:ext cx="973863" cy="1219200"/>
                  </a:xfrm>
                  <a:prstGeom prst="arc">
                    <a:avLst>
                      <a:gd name="adj1" fmla="val 14278092"/>
                      <a:gd name="adj2" fmla="val 19847977"/>
                    </a:avLst>
                  </a:prstGeom>
                  <a:noFill/>
                  <a:ln w="25400" cap="flat" cmpd="sng">
                    <a:solidFill>
                      <a:srgbClr val="000000"/>
                    </a:solidFill>
                    <a:prstDash val="solid"/>
                    <a:miter lim="400000"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45700" rIns="91425" bIns="45700" anchor="t" anchorCtr="0">
                    <a:noAutofit/>
                  </a:bodyPr>
                  <a:lstStyle/>
                  <a:p>
                    <a:pPr marL="0" marR="0" lvl="0" indent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1800"/>
                      <a:buFont typeface="Helvetica Neue Light"/>
                      <a:buNone/>
                    </a:pPr>
                    <a:endParaRPr sz="1800" b="0" i="0" u="none" strike="noStrike" cap="none">
                      <a:solidFill>
                        <a:srgbClr val="000000"/>
                      </a:solidFill>
                      <a:latin typeface="TH Sarabun New" panose="020B0500040200020003" pitchFamily="34" charset="-34"/>
                      <a:ea typeface="Helvetica Neue Light"/>
                      <a:cs typeface="TH Sarabun New" panose="020B0500040200020003" pitchFamily="34" charset="-34"/>
                      <a:sym typeface="Helvetica Neue Light"/>
                    </a:endParaRPr>
                  </a:p>
                </p:txBody>
              </p:sp>
              <p:cxnSp>
                <p:nvCxnSpPr>
                  <p:cNvPr id="349" name="Google Shape;349;p16"/>
                  <p:cNvCxnSpPr>
                    <a:stCxn id="347" idx="4"/>
                  </p:cNvCxnSpPr>
                  <p:nvPr/>
                </p:nvCxnSpPr>
                <p:spPr>
                  <a:xfrm>
                    <a:off x="6326791" y="1526014"/>
                    <a:ext cx="0" cy="363600"/>
                  </a:xfrm>
                  <a:prstGeom prst="straightConnector1">
                    <a:avLst/>
                  </a:prstGeom>
                  <a:noFill/>
                  <a:ln w="25400" cap="flat" cmpd="sng">
                    <a:solidFill>
                      <a:srgbClr val="000000"/>
                    </a:solidFill>
                    <a:prstDash val="solid"/>
                    <a:miter lim="400000"/>
                    <a:headEnd type="none" w="sm" len="sm"/>
                    <a:tailEnd type="none" w="sm" len="sm"/>
                  </a:ln>
                </p:spPr>
              </p:cxnSp>
            </p:grpSp>
          </p:grpSp>
        </p:grpSp>
        <p:sp>
          <p:nvSpPr>
            <p:cNvPr id="350" name="Google Shape;350;p16"/>
            <p:cNvSpPr txBox="1"/>
            <p:nvPr/>
          </p:nvSpPr>
          <p:spPr>
            <a:xfrm>
              <a:off x="8371230" y="3551971"/>
              <a:ext cx="6421824" cy="157992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600"/>
                <a:buFont typeface="Niramit"/>
                <a:buNone/>
              </a:pPr>
              <a:r>
                <a:rPr lang="th-TH" sz="9600" b="1" i="0" u="none" strike="noStrike" cap="none" dirty="0">
                  <a:solidFill>
                    <a:srgbClr val="000000"/>
                  </a:solidFill>
                  <a:latin typeface="TH Sarabun New" panose="020B0500040200020003" pitchFamily="34" charset="-34"/>
                  <a:ea typeface="Niramit"/>
                  <a:cs typeface="TH Sarabun New" panose="020B0500040200020003" pitchFamily="34" charset="-34"/>
                  <a:sym typeface="Niramit"/>
                </a:rPr>
                <a:t>โมดูล Pandas</a:t>
              </a:r>
              <a:endParaRPr sz="9600" b="1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endParaRPr>
            </a:p>
          </p:txBody>
        </p:sp>
      </p:grpSp>
      <p:sp>
        <p:nvSpPr>
          <p:cNvPr id="351" name="Google Shape;351;p16"/>
          <p:cNvSpPr txBox="1"/>
          <p:nvPr/>
        </p:nvSpPr>
        <p:spPr>
          <a:xfrm>
            <a:off x="1565030" y="537958"/>
            <a:ext cx="8115417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1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1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Google Shape;35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7" name="Google Shape;357;p17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58" name="Google Shape;358;p17"/>
          <p:cNvSpPr txBox="1"/>
          <p:nvPr/>
        </p:nvSpPr>
        <p:spPr>
          <a:xfrm>
            <a:off x="0" y="9283700"/>
            <a:ext cx="13004800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59" name="Google Shape;359;p17"/>
          <p:cNvSpPr txBox="1"/>
          <p:nvPr/>
        </p:nvSpPr>
        <p:spPr>
          <a:xfrm>
            <a:off x="1241320" y="6088213"/>
            <a:ext cx="10821566" cy="21339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งั้น... เรามาทบทวน</a:t>
            </a:r>
            <a:endParaRPr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การเขียนโปรแกรม Python เบื้องต้นกันเถอะ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60" name="Google Shape;360;p17"/>
          <p:cNvSpPr txBox="1"/>
          <p:nvPr/>
        </p:nvSpPr>
        <p:spPr>
          <a:xfrm>
            <a:off x="930903" y="2035995"/>
            <a:ext cx="10821566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66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แล้วพวกเราลืม Python กันรึยัง?</a:t>
            </a:r>
            <a:endParaRPr sz="66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pic>
        <p:nvPicPr>
          <p:cNvPr id="361" name="Google Shape;361;p17" descr="Image result for pyth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34852" y="1777117"/>
            <a:ext cx="5428444" cy="542844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362" name="Google Shape;362;p17"/>
          <p:cNvSpPr txBox="1"/>
          <p:nvPr/>
        </p:nvSpPr>
        <p:spPr>
          <a:xfrm>
            <a:off x="1565031" y="537958"/>
            <a:ext cx="11102458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1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1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" name="Google Shape;367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8384" y="169665"/>
            <a:ext cx="1128047" cy="12700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8" name="Google Shape;368;p18"/>
          <p:cNvCxnSpPr/>
          <p:nvPr/>
        </p:nvCxnSpPr>
        <p:spPr>
          <a:xfrm>
            <a:off x="-17585" y="1652953"/>
            <a:ext cx="13022385" cy="0"/>
          </a:xfrm>
          <a:prstGeom prst="straightConnector1">
            <a:avLst/>
          </a:prstGeom>
          <a:noFill/>
          <a:ln w="114300" cap="flat" cmpd="sng">
            <a:solidFill>
              <a:srgbClr val="7030A0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369" name="Google Shape;369;p18"/>
          <p:cNvSpPr txBox="1"/>
          <p:nvPr/>
        </p:nvSpPr>
        <p:spPr>
          <a:xfrm>
            <a:off x="0" y="9283700"/>
            <a:ext cx="13004799" cy="403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iramit"/>
              <a:buNone/>
            </a:pPr>
            <a:r>
              <a:rPr lang="th-TH" sz="2400" b="1" i="0" u="none" strike="noStrike" cap="none" dirty="0">
                <a:solidFill>
                  <a:schemeClr val="dk1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สถาบันส่งเสริมการสอนวิทยาศาสตร์และเทคโนโลยี</a:t>
            </a:r>
            <a:endParaRPr sz="2400" b="1" i="0" u="none" strike="noStrike" cap="none" dirty="0">
              <a:solidFill>
                <a:schemeClr val="dk1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70" name="Google Shape;370;p18"/>
          <p:cNvSpPr txBox="1"/>
          <p:nvPr/>
        </p:nvSpPr>
        <p:spPr>
          <a:xfrm>
            <a:off x="772407" y="2145065"/>
            <a:ext cx="10821566" cy="1118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Niramit"/>
              <a:buNone/>
            </a:pPr>
            <a:r>
              <a:rPr lang="th-TH" sz="5400" b="0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ข้อความต่อไปนี้ ถูกหรือผิด </a:t>
            </a:r>
            <a:endParaRPr sz="5400" b="0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sp>
        <p:nvSpPr>
          <p:cNvPr id="372" name="Google Shape;372;p18"/>
          <p:cNvSpPr txBox="1"/>
          <p:nvPr/>
        </p:nvSpPr>
        <p:spPr>
          <a:xfrm>
            <a:off x="1565030" y="537958"/>
            <a:ext cx="8578713" cy="1025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Niramit"/>
              <a:buNone/>
            </a:pPr>
            <a:r>
              <a:rPr lang="th-TH" sz="6000" b="1" i="0" u="none" strike="noStrike" cap="none" dirty="0">
                <a:solidFill>
                  <a:srgbClr val="000000"/>
                </a:solidFill>
                <a:latin typeface="TH Sarabun New" panose="020B0500040200020003" pitchFamily="34" charset="-34"/>
                <a:ea typeface="Niramit"/>
                <a:cs typeface="TH Sarabun New" panose="020B0500040200020003" pitchFamily="34" charset="-34"/>
                <a:sym typeface="Niramit"/>
              </a:rPr>
              <a:t>2.1 การประมวลผลสารสนเทศ</a:t>
            </a:r>
            <a:endParaRPr sz="6000" b="1" i="0" u="none" strike="noStrike" cap="none" dirty="0">
              <a:solidFill>
                <a:srgbClr val="000000"/>
              </a:solidFill>
              <a:latin typeface="TH Sarabun New" panose="020B0500040200020003" pitchFamily="34" charset="-34"/>
              <a:ea typeface="Niramit"/>
              <a:cs typeface="TH Sarabun New" panose="020B0500040200020003" pitchFamily="34" charset="-34"/>
              <a:sym typeface="Nirami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1BD54B2-E1CC-458F-BE76-1E06CEBE7838}"/>
              </a:ext>
            </a:extLst>
          </p:cNvPr>
          <p:cNvGrpSpPr/>
          <p:nvPr/>
        </p:nvGrpSpPr>
        <p:grpSpPr>
          <a:xfrm>
            <a:off x="865634" y="3615406"/>
            <a:ext cx="10023803" cy="3968854"/>
            <a:chOff x="1420945" y="2044645"/>
            <a:chExt cx="9721375" cy="3968854"/>
          </a:xfrm>
        </p:grpSpPr>
        <p:sp>
          <p:nvSpPr>
            <p:cNvPr id="10" name="Rounded Rectangle 20">
              <a:extLst>
                <a:ext uri="{FF2B5EF4-FFF2-40B4-BE49-F238E27FC236}">
                  <a16:creationId xmlns:a16="http://schemas.microsoft.com/office/drawing/2014/main" id="{2447507C-FBF1-486C-9C9A-61F386ED9837}"/>
                </a:ext>
              </a:extLst>
            </p:cNvPr>
            <p:cNvSpPr/>
            <p:nvPr/>
          </p:nvSpPr>
          <p:spPr>
            <a:xfrm>
              <a:off x="1420945" y="2044645"/>
              <a:ext cx="9721375" cy="3968854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EAC5F7C-B717-493F-8069-AEFD7FAAB26A}"/>
                </a:ext>
              </a:extLst>
            </p:cNvPr>
            <p:cNvGrpSpPr/>
            <p:nvPr/>
          </p:nvGrpSpPr>
          <p:grpSpPr>
            <a:xfrm>
              <a:off x="1964326" y="2231530"/>
              <a:ext cx="8815644" cy="584775"/>
              <a:chOff x="1964326" y="2231530"/>
              <a:chExt cx="8815644" cy="584775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579132-6837-406B-B490-2C52E7A142E6}"/>
                  </a:ext>
                </a:extLst>
              </p:cNvPr>
              <p:cNvSpPr txBox="1"/>
              <p:nvPr/>
            </p:nvSpPr>
            <p:spPr>
              <a:xfrm>
                <a:off x="1964326" y="2231530"/>
                <a:ext cx="881564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dirty="0"/>
                  <a:t>               </a:t>
                </a:r>
                <a:r>
                  <a:rPr lang="th-TH" sz="3200" b="1" dirty="0"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คำสั่ง </a:t>
                </a:r>
                <a:r>
                  <a:rPr lang="en-US" sz="3200" b="1" dirty="0"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for  x in range(5):  </a:t>
                </a:r>
                <a:r>
                  <a:rPr lang="th-TH" sz="3200" b="1" dirty="0"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ในไพทอน เป็นการสั่งให้วนซ้ำจำนวน 5 รอบ</a:t>
                </a:r>
                <a:endParaRPr lang="th-TH" sz="3300" b="1" dirty="0">
                  <a:latin typeface="TH Sarabun New" panose="020B0500040200020003" pitchFamily="34" charset="-34"/>
                  <a:cs typeface="TH Sarabun New" panose="020B0500040200020003" pitchFamily="34" charset="-34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BD1E309-E6DD-4567-8107-6B2794976A50}"/>
                  </a:ext>
                </a:extLst>
              </p:cNvPr>
              <p:cNvSpPr/>
              <p:nvPr/>
            </p:nvSpPr>
            <p:spPr>
              <a:xfrm>
                <a:off x="2009889" y="2331351"/>
                <a:ext cx="346825" cy="40267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6699"/>
                </a:solidFill>
              </a:ln>
              <a:effectLst>
                <a:outerShdw blurRad="50800" dist="50800" dir="2700000" sx="101000" sy="101000" algn="tl" rotWithShape="0">
                  <a:srgbClr val="FFC9DB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695CED6-CD58-413A-B92E-1D32B05B12BE}"/>
              </a:ext>
            </a:extLst>
          </p:cNvPr>
          <p:cNvGrpSpPr/>
          <p:nvPr/>
        </p:nvGrpSpPr>
        <p:grpSpPr>
          <a:xfrm>
            <a:off x="1426212" y="4520438"/>
            <a:ext cx="8954133" cy="600164"/>
            <a:chOff x="1981523" y="2979175"/>
            <a:chExt cx="8954133" cy="60016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E565944-5BF3-4B4F-AF7E-854A90C8FEEC}"/>
                </a:ext>
              </a:extLst>
            </p:cNvPr>
            <p:cNvSpPr txBox="1"/>
            <p:nvPr/>
          </p:nvSpPr>
          <p:spPr>
            <a:xfrm>
              <a:off x="1981523" y="2979175"/>
              <a:ext cx="895413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3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      </a:t>
              </a:r>
              <a:r>
                <a:rPr lang="th-TH" sz="33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หากต้องการเขียนโปรแกรมตรวจสอบที่มี </a:t>
              </a:r>
              <a:r>
                <a:rPr lang="en-US" sz="33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2</a:t>
              </a:r>
              <a:r>
                <a:rPr lang="th-TH" sz="33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เงื่อนไข จะใช้คำสั่ง </a:t>
              </a:r>
              <a:r>
                <a:rPr lang="en-US" sz="33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if-else</a:t>
              </a:r>
              <a:endParaRPr lang="th-TH" sz="330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CC589AB-4493-4141-80C6-7D107793B148}"/>
                </a:ext>
              </a:extLst>
            </p:cNvPr>
            <p:cNvSpPr/>
            <p:nvPr/>
          </p:nvSpPr>
          <p:spPr>
            <a:xfrm>
              <a:off x="2009889" y="3048350"/>
              <a:ext cx="346825" cy="40267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6699"/>
              </a:solidFill>
            </a:ln>
            <a:effectLst>
              <a:outerShdw blurRad="50800" dist="50800" dir="2700000" sx="101000" sy="101000" algn="tl" rotWithShape="0">
                <a:srgbClr val="FFC9DB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D2FE39A-29EC-4DF5-883E-E03A5B405AB7}"/>
              </a:ext>
            </a:extLst>
          </p:cNvPr>
          <p:cNvSpPr txBox="1"/>
          <p:nvPr/>
        </p:nvSpPr>
        <p:spPr>
          <a:xfrm>
            <a:off x="1356434" y="4376276"/>
            <a:ext cx="648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8FD18C-5D79-4909-B206-180F1E9E699C}"/>
              </a:ext>
            </a:extLst>
          </p:cNvPr>
          <p:cNvSpPr txBox="1"/>
          <p:nvPr/>
        </p:nvSpPr>
        <p:spPr>
          <a:xfrm>
            <a:off x="1356434" y="3678855"/>
            <a:ext cx="648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33BF798-BDD3-4B14-BC54-62C91DDABE72}"/>
              </a:ext>
            </a:extLst>
          </p:cNvPr>
          <p:cNvGrpSpPr/>
          <p:nvPr/>
        </p:nvGrpSpPr>
        <p:grpSpPr>
          <a:xfrm>
            <a:off x="1430438" y="5277430"/>
            <a:ext cx="11401142" cy="584775"/>
            <a:chOff x="1981523" y="2989007"/>
            <a:chExt cx="11401142" cy="58477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5CB9CFD-2048-4A77-ADCE-3494929CE8EA}"/>
                </a:ext>
              </a:extLst>
            </p:cNvPr>
            <p:cNvSpPr txBox="1"/>
            <p:nvPr/>
          </p:nvSpPr>
          <p:spPr>
            <a:xfrm>
              <a:off x="1981523" y="2989007"/>
              <a:ext cx="114011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32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       หากต้องการวาดรูปด้วย โมดูล </a:t>
              </a:r>
              <a:r>
                <a:rPr lang="en-US" sz="32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turtle  </a:t>
              </a:r>
              <a:r>
                <a:rPr lang="th-TH" sz="32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ต้องนำเข้าโมดูลโดยใช้คำสั่ง </a:t>
              </a:r>
              <a:r>
                <a:rPr lang="en-US" sz="3200" b="1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from turtle import *</a:t>
              </a:r>
              <a:endParaRPr lang="th-TH" sz="3200" b="1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2961162-C2AE-462B-9CAC-B70BFA20A2D8}"/>
                </a:ext>
              </a:extLst>
            </p:cNvPr>
            <p:cNvSpPr/>
            <p:nvPr/>
          </p:nvSpPr>
          <p:spPr>
            <a:xfrm>
              <a:off x="2009889" y="3048350"/>
              <a:ext cx="346825" cy="40267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6699"/>
              </a:solidFill>
            </a:ln>
            <a:effectLst>
              <a:outerShdw blurRad="50800" dist="50800" dir="2700000" sx="101000" sy="101000" algn="tl" rotWithShape="0">
                <a:srgbClr val="FFC9DB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E4D0980A-6C06-41FE-ABF8-F87E27BF5B2C}"/>
              </a:ext>
            </a:extLst>
          </p:cNvPr>
          <p:cNvSpPr txBox="1"/>
          <p:nvPr/>
        </p:nvSpPr>
        <p:spPr>
          <a:xfrm>
            <a:off x="1360660" y="5111439"/>
            <a:ext cx="6489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th-TH" sz="60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2" grpId="0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2752</Words>
  <Application>Microsoft Office PowerPoint</Application>
  <PresentationFormat>Custom</PresentationFormat>
  <Paragraphs>399</Paragraphs>
  <Slides>66</Slides>
  <Notes>66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3" baseType="lpstr">
      <vt:lpstr>Helvetica Neue Light</vt:lpstr>
      <vt:lpstr>Helvetica Neue</vt:lpstr>
      <vt:lpstr>TH Sarabun New</vt:lpstr>
      <vt:lpstr>Wingdings</vt:lpstr>
      <vt:lpstr>Arial</vt:lpstr>
      <vt:lpstr>Niramit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IPST</dc:creator>
  <cp:lastModifiedBy>Tassanee Krongtong</cp:lastModifiedBy>
  <cp:revision>18</cp:revision>
  <dcterms:modified xsi:type="dcterms:W3CDTF">2020-02-05T08:00:48Z</dcterms:modified>
</cp:coreProperties>
</file>