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65" r:id="rId2"/>
    <p:sldId id="266" r:id="rId3"/>
    <p:sldId id="269" r:id="rId4"/>
    <p:sldId id="271" r:id="rId5"/>
    <p:sldId id="311" r:id="rId6"/>
    <p:sldId id="267" r:id="rId7"/>
    <p:sldId id="272" r:id="rId8"/>
    <p:sldId id="273" r:id="rId9"/>
    <p:sldId id="274" r:id="rId10"/>
    <p:sldId id="275" r:id="rId11"/>
    <p:sldId id="276" r:id="rId12"/>
    <p:sldId id="312" r:id="rId13"/>
    <p:sldId id="282" r:id="rId14"/>
    <p:sldId id="283" r:id="rId15"/>
    <p:sldId id="284" r:id="rId16"/>
    <p:sldId id="285" r:id="rId17"/>
    <p:sldId id="286" r:id="rId18"/>
    <p:sldId id="277" r:id="rId19"/>
    <p:sldId id="278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5" r:id="rId28"/>
    <p:sldId id="296" r:id="rId29"/>
    <p:sldId id="294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FD9FF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5" autoAdjust="0"/>
    <p:restoredTop sz="94650"/>
  </p:normalViewPr>
  <p:slideViewPr>
    <p:cSldViewPr snapToGrid="0" snapToObjects="1">
      <p:cViewPr varScale="1">
        <p:scale>
          <a:sx n="60" d="100"/>
          <a:sy n="60" d="100"/>
        </p:scale>
        <p:origin x="16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8324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ash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4" name="Sub Action Title"/>
          <p:cNvSpPr/>
          <p:nvPr/>
        </p:nvSpPr>
        <p:spPr>
          <a:xfrm>
            <a:off x="735199" y="1907824"/>
            <a:ext cx="5445263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2844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95" name="Sub Action Title"/>
          <p:cNvSpPr/>
          <p:nvPr/>
        </p:nvSpPr>
        <p:spPr>
          <a:xfrm>
            <a:off x="6309304" y="1907824"/>
            <a:ext cx="5977872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sz="2844"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9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9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8" name="สี่เหลี่ยม"/>
          <p:cNvSpPr>
            <a:spLocks noGrp="1"/>
          </p:cNvSpPr>
          <p:nvPr>
            <p:ph type="body" sz="quarter" idx="13"/>
          </p:nvPr>
        </p:nvSpPr>
        <p:spPr>
          <a:xfrm>
            <a:off x="735199" y="2470008"/>
            <a:ext cx="5445263" cy="2611201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>
            <a:noAutofit/>
          </a:bodyPr>
          <a:lstStyle/>
          <a:p>
            <a:pPr defTabSz="457200">
              <a:spcBef>
                <a:spcPts val="1400"/>
              </a:spcBef>
              <a:defRPr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9" name="สี่เหลี่ยม"/>
          <p:cNvSpPr>
            <a:spLocks noGrp="1"/>
          </p:cNvSpPr>
          <p:nvPr>
            <p:ph type="body" sz="quarter" idx="14"/>
          </p:nvPr>
        </p:nvSpPr>
        <p:spPr>
          <a:xfrm>
            <a:off x="6309304" y="2470010"/>
            <a:ext cx="5977872" cy="2611201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>
            <a:noAutofit/>
          </a:bodyPr>
          <a:lstStyle/>
          <a:p>
            <a:pPr defTabSz="457200">
              <a:spcBef>
                <a:spcPts val="1400"/>
              </a:spcBef>
              <a:defRPr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0" name="สี่เหลี่ยม"/>
          <p:cNvSpPr>
            <a:spLocks noGrp="1"/>
          </p:cNvSpPr>
          <p:nvPr>
            <p:ph type="body" sz="quarter" idx="15"/>
          </p:nvPr>
        </p:nvSpPr>
        <p:spPr>
          <a:xfrm>
            <a:off x="735199" y="5712597"/>
            <a:ext cx="5445263" cy="3362167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>
            <a:noAutofit/>
          </a:bodyPr>
          <a:lstStyle/>
          <a:p>
            <a:pPr defTabSz="457200">
              <a:spcBef>
                <a:spcPts val="1400"/>
              </a:spcBef>
              <a:defRPr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1" name="สี่เหลี่ยม"/>
          <p:cNvSpPr>
            <a:spLocks noGrp="1"/>
          </p:cNvSpPr>
          <p:nvPr>
            <p:ph type="body" sz="quarter" idx="16"/>
          </p:nvPr>
        </p:nvSpPr>
        <p:spPr>
          <a:xfrm>
            <a:off x="6309304" y="5712597"/>
            <a:ext cx="5977872" cy="3363840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>
            <a:noAutofit/>
          </a:bodyPr>
          <a:lstStyle/>
          <a:p>
            <a:pPr defTabSz="457200">
              <a:spcBef>
                <a:spcPts val="1400"/>
              </a:spcBef>
              <a:defRPr sz="18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" name="Sub Action Title"/>
          <p:cNvSpPr>
            <a:spLocks noGrp="1"/>
          </p:cNvSpPr>
          <p:nvPr>
            <p:ph type="body" sz="quarter" idx="17"/>
          </p:nvPr>
        </p:nvSpPr>
        <p:spPr>
          <a:xfrm>
            <a:off x="6309304" y="5151365"/>
            <a:ext cx="5977872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03" name="Sub Action Title"/>
          <p:cNvSpPr>
            <a:spLocks noGrp="1"/>
          </p:cNvSpPr>
          <p:nvPr>
            <p:ph type="body" sz="quarter" idx="18"/>
          </p:nvPr>
        </p:nvSpPr>
        <p:spPr>
          <a:xfrm>
            <a:off x="735199" y="5151364"/>
            <a:ext cx="5445263" cy="4096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04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105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13</a:t>
            </a:r>
          </a:p>
          <a:p>
            <a:pPr algn="ctr" hangingPunct="1"/>
            <a:r>
              <a:rPr lang="th-TH" sz="8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อินเทอร์เน็ตของสรรพสิ่ง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อุปกรณ์ฝั่งผู้ใช้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(user device)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01221" y="2265924"/>
            <a:ext cx="10902502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แอปพลิเคชันที่รับค่าจากอุปกรณ์ไอโอทีผ่านโบรกเกอร์</a:t>
            </a:r>
          </a:p>
          <a:p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สามารถควบคุมอุปกรณ์ต่างๆ ที่เชื่อมต่อกับอุปกรณ์ไอโอทีได้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033381" y="4008916"/>
            <a:ext cx="5448822" cy="5601533"/>
          </a:xfrm>
          <a:prstGeom prst="roundRec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ตัวอย่างหน้าจอแอปพลิเคชัน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kumimoji="0" lang="en-US" b="1" i="0" u="none" strike="noStrike" cap="none" spc="0" normalizeH="0" dirty="0" err="1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IoT</a:t>
            </a:r>
            <a:r>
              <a:rPr kumimoji="0" lang="en-US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MQTT Panel</a:t>
            </a:r>
            <a:endParaRPr kumimoji="0" lang="th-TH" b="1" i="0" u="none" strike="noStrike" cap="none" spc="0" normalizeH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7114" y="4176763"/>
            <a:ext cx="2450715" cy="3852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3067483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กลไกการสื่อสาร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8821" y="2127101"/>
            <a:ext cx="10902502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กลไกที่ใช้ในการเชื่อมโยงอุปกรณ์ไอโอที</a:t>
            </a: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คือ </a:t>
            </a:r>
            <a:r>
              <a:rPr kumimoji="0" lang="en-US" b="1" i="0" u="none" strike="noStrike" cap="none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MQTT</a:t>
            </a:r>
          </a:p>
          <a:p>
            <a:pPr algn="l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ใช้การระบุ </a:t>
            </a:r>
            <a:r>
              <a:rPr lang="th-TH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ในการสื่อสาร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ผู้รับข่าวสารจะ </a:t>
            </a:r>
            <a:r>
              <a:rPr lang="th-TH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ซับสไครบ์</a:t>
            </a:r>
            <a:r>
              <a:rPr lang="en-US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เพื่อรับข้อมูลตามหัวข้อที่ต้องการ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เมื่อผู้ส่งจะแจ้งข่าวสารหรือ </a:t>
            </a:r>
            <a:r>
              <a:rPr lang="th-TH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พับบลิช </a:t>
            </a:r>
            <a:r>
              <a: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ข้อมูลไปยัง</a:t>
            </a:r>
            <a:br>
              <a: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เครื่องโบรกเกอร์แล้วส่งต่อไปยังอุปกรณ์ที่ขอรับข่าวสาร</a:t>
            </a: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7370" y="5054981"/>
            <a:ext cx="9384030" cy="4682133"/>
          </a:xfrm>
          <a:prstGeom prst="roundRec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รูป</a:t>
            </a: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5.7 ตัวอย่าง</a:t>
            </a:r>
            <a:r>
              <a:rPr lang="th-TH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การสื่อสารระหว่างอุปกรณ์ไอโอที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ผ่าน </a:t>
            </a:r>
            <a:r>
              <a:rPr lang="en-US" b="1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MQTT</a:t>
            </a:r>
            <a:endParaRPr kumimoji="0" lang="th-TH" b="1" i="0" u="none" strike="noStrike" cap="none" spc="0" normalizeH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205" y="5210345"/>
            <a:ext cx="5673290" cy="317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5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13.1 กระดานข่าว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Pentagon 1"/>
          <p:cNvSpPr/>
          <p:nvPr/>
        </p:nvSpPr>
        <p:spPr>
          <a:xfrm>
            <a:off x="781050" y="2495550"/>
            <a:ext cx="4038600" cy="1431161"/>
          </a:xfrm>
          <a:prstGeom prst="homePlat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แบ่งกลุ่ม 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กลุ่มละ 4 คน</a:t>
            </a:r>
          </a:p>
        </p:txBody>
      </p:sp>
      <p:sp>
        <p:nvSpPr>
          <p:cNvPr id="3" name="Chevron 2"/>
          <p:cNvSpPr/>
          <p:nvPr/>
        </p:nvSpPr>
        <p:spPr>
          <a:xfrm>
            <a:off x="4509135" y="2495550"/>
            <a:ext cx="4457700" cy="1431161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รับใบกิจกรรม 13.1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กระดานข่าว</a:t>
            </a:r>
          </a:p>
        </p:txBody>
      </p:sp>
      <p:sp>
        <p:nvSpPr>
          <p:cNvPr id="11" name="Flowchart: Terminator 10"/>
          <p:cNvSpPr/>
          <p:nvPr/>
        </p:nvSpPr>
        <p:spPr>
          <a:xfrm rot="19976400">
            <a:off x="56238" y="2140908"/>
            <a:ext cx="1940169" cy="714107"/>
          </a:xfrm>
          <a:prstGeom prst="flowChartTerminator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START</a:t>
            </a:r>
            <a:endParaRPr kumimoji="0" lang="th-TH" sz="28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795385" y="2497961"/>
            <a:ext cx="3899535" cy="1536467"/>
            <a:chOff x="8795385" y="2497961"/>
            <a:chExt cx="3899535" cy="1536467"/>
          </a:xfrm>
        </p:grpSpPr>
        <p:sp>
          <p:nvSpPr>
            <p:cNvPr id="10" name="Chevron 9"/>
            <p:cNvSpPr/>
            <p:nvPr/>
          </p:nvSpPr>
          <p:spPr>
            <a:xfrm>
              <a:off x="8795385" y="2497961"/>
              <a:ext cx="3899535" cy="1369606"/>
            </a:xfrm>
            <a:prstGeom prst="chevron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รับบัตรพับบลิช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000" b="1" i="0" u="none" strike="noStrike" cap="none" spc="0" normalizeH="0" baseline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บัตรซับสไครบ์</a:t>
              </a:r>
            </a:p>
          </p:txBody>
        </p:sp>
        <p:sp>
          <p:nvSpPr>
            <p:cNvPr id="12" name="Cross 11"/>
            <p:cNvSpPr/>
            <p:nvPr/>
          </p:nvSpPr>
          <p:spPr>
            <a:xfrm>
              <a:off x="8795385" y="3543563"/>
              <a:ext cx="490390" cy="490865"/>
            </a:xfrm>
            <a:prstGeom prst="plus">
              <a:avLst>
                <a:gd name="adj" fmla="val 33336"/>
              </a:avLst>
            </a:prstGeom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3" name="Chevron 22">
            <a:hlinkClick r:id="rId3" action="ppaction://hlinksldjump"/>
          </p:cNvPr>
          <p:cNvSpPr/>
          <p:nvPr/>
        </p:nvSpPr>
        <p:spPr>
          <a:xfrm flipH="1">
            <a:off x="8171646" y="4427686"/>
            <a:ext cx="4523274" cy="1431161"/>
          </a:xfrm>
          <a:prstGeom prst="chevr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พิจารณาหัวข้อ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ข้อหลัก/หัวข้อย่อย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6478233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ตัวอย่างการสร้างหัวข้อ 13.1 ข้อ1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336431" y="2483314"/>
            <a:ext cx="2381250" cy="1882646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20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Thailand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567787" y="3724053"/>
            <a:ext cx="2381250" cy="1882646"/>
          </a:xfrm>
          <a:prstGeom prst="ellipse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20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defTabSz="1300480"/>
            <a:r>
              <a:rPr lang="en-US" sz="4400" b="1" dirty="0">
                <a:solidFill>
                  <a:srgbClr val="FFC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China</a:t>
            </a:r>
            <a:endParaRPr lang="en-US" sz="1800" b="1" dirty="0">
              <a:solidFill>
                <a:srgbClr val="FFC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9349845" y="2483314"/>
            <a:ext cx="2308755" cy="1925925"/>
          </a:xfrm>
          <a:prstGeom prst="ellipse">
            <a:avLst/>
          </a:prstGeom>
          <a:noFill/>
          <a:ln w="12700" cap="flat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Japan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772407" y="5297115"/>
            <a:ext cx="1544466" cy="106034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food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945448" y="5253836"/>
            <a:ext cx="1544466" cy="106034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city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4925307" y="6263542"/>
            <a:ext cx="1544466" cy="106034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food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905166" y="6793712"/>
            <a:ext cx="1544466" cy="106034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city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8642814" y="5569012"/>
            <a:ext cx="1544466" cy="106034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food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0815855" y="5525733"/>
            <a:ext cx="1544466" cy="1060341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city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30" name="Straight Connector 29"/>
          <p:cNvCxnSpPr>
            <a:stCxn id="18" idx="3"/>
            <a:endCxn id="24" idx="0"/>
          </p:cNvCxnSpPr>
          <p:nvPr/>
        </p:nvCxnSpPr>
        <p:spPr>
          <a:xfrm flipH="1">
            <a:off x="1544640" y="4090253"/>
            <a:ext cx="140517" cy="12068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8" idx="5"/>
            <a:endCxn id="25" idx="0"/>
          </p:cNvCxnSpPr>
          <p:nvPr/>
        </p:nvCxnSpPr>
        <p:spPr>
          <a:xfrm>
            <a:off x="3368955" y="4090253"/>
            <a:ext cx="348726" cy="1163583"/>
          </a:xfrm>
          <a:prstGeom prst="line">
            <a:avLst/>
          </a:prstGeom>
          <a:noFill/>
          <a:ln w="25400" cap="flat">
            <a:solidFill>
              <a:schemeClr val="bg1">
                <a:lumMod val="65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Straight Connector 33"/>
          <p:cNvCxnSpPr>
            <a:stCxn id="20" idx="3"/>
            <a:endCxn id="26" idx="0"/>
          </p:cNvCxnSpPr>
          <p:nvPr/>
        </p:nvCxnSpPr>
        <p:spPr>
          <a:xfrm flipH="1">
            <a:off x="5697540" y="5330992"/>
            <a:ext cx="218973" cy="9325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0" idx="5"/>
            <a:endCxn id="27" idx="0"/>
          </p:cNvCxnSpPr>
          <p:nvPr/>
        </p:nvCxnSpPr>
        <p:spPr>
          <a:xfrm>
            <a:off x="7600311" y="5330992"/>
            <a:ext cx="77088" cy="14627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9" idx="3"/>
            <a:endCxn id="28" idx="0"/>
          </p:cNvCxnSpPr>
          <p:nvPr/>
        </p:nvCxnSpPr>
        <p:spPr>
          <a:xfrm flipH="1">
            <a:off x="9415047" y="4127194"/>
            <a:ext cx="272907" cy="144181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9" idx="5"/>
            <a:endCxn id="29" idx="0"/>
          </p:cNvCxnSpPr>
          <p:nvPr/>
        </p:nvCxnSpPr>
        <p:spPr>
          <a:xfrm>
            <a:off x="11320491" y="4127194"/>
            <a:ext cx="267597" cy="139853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Snip Diagonal Corner Rectangle 47"/>
          <p:cNvSpPr/>
          <p:nvPr/>
        </p:nvSpPr>
        <p:spPr>
          <a:xfrm>
            <a:off x="4945962" y="2706895"/>
            <a:ext cx="2654349" cy="679519"/>
          </a:xfrm>
          <a:prstGeom prst="snip2Diag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หัวข้อหลัก</a:t>
            </a: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49" name="Snip Diagonal Corner Rectangle 48"/>
          <p:cNvSpPr/>
          <p:nvPr/>
        </p:nvSpPr>
        <p:spPr>
          <a:xfrm>
            <a:off x="9177047" y="7141059"/>
            <a:ext cx="2654349" cy="679519"/>
          </a:xfrm>
          <a:prstGeom prst="snip2Diag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หัวข้อย่อย</a:t>
            </a: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56" name="Curved Connector 55"/>
          <p:cNvCxnSpPr/>
          <p:nvPr/>
        </p:nvCxnSpPr>
        <p:spPr>
          <a:xfrm rot="10800000" flipV="1">
            <a:off x="3910218" y="7022636"/>
            <a:ext cx="1787323" cy="903569"/>
          </a:xfrm>
          <a:prstGeom prst="curvedConnector3">
            <a:avLst>
              <a:gd name="adj1" fmla="val 22196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215079" y="7583992"/>
            <a:ext cx="255839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China/food</a:t>
            </a:r>
            <a:endParaRPr kumimoji="0" lang="th-TH" sz="36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Tx/>
              <a:sym typeface="Helvetica Light"/>
            </a:endParaRPr>
          </a:p>
        </p:txBody>
      </p:sp>
      <p:sp>
        <p:nvSpPr>
          <p:cNvPr id="60" name="Snip Diagonal Corner Rectangle 59">
            <a:hlinkClick r:id="rId3" action="ppaction://hlinksldjump"/>
          </p:cNvPr>
          <p:cNvSpPr/>
          <p:nvPr/>
        </p:nvSpPr>
        <p:spPr>
          <a:xfrm>
            <a:off x="1187496" y="6904054"/>
            <a:ext cx="2654349" cy="679519"/>
          </a:xfrm>
          <a:prstGeom prst="snip2DiagRect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ตัวอย่างหัวข้อ</a:t>
            </a: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62" name="Straight Arrow Connector 61"/>
          <p:cNvCxnSpPr>
            <a:stCxn id="20" idx="3"/>
            <a:endCxn id="26" idx="0"/>
          </p:cNvCxnSpPr>
          <p:nvPr/>
        </p:nvCxnSpPr>
        <p:spPr>
          <a:xfrm flipH="1">
            <a:off x="5697540" y="5330992"/>
            <a:ext cx="218973" cy="93255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/>
          <p:cNvSpPr/>
          <p:nvPr/>
        </p:nvSpPr>
        <p:spPr>
          <a:xfrm>
            <a:off x="5561160" y="3581939"/>
            <a:ext cx="2381250" cy="2099042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1600" b="1" dirty="0">
              <a:solidFill>
                <a:schemeClr val="accent1">
                  <a:lumMod val="7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89746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19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48" grpId="0" animBg="1"/>
      <p:bldP spid="49" grpId="0" animBg="1"/>
      <p:bldP spid="59" grpId="0"/>
      <p:bldP spid="60" grpId="0" animBg="1"/>
      <p:bldP spid="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13.1 กระดานข่าว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Pentagon 1"/>
          <p:cNvSpPr/>
          <p:nvPr/>
        </p:nvSpPr>
        <p:spPr>
          <a:xfrm>
            <a:off x="781050" y="2495550"/>
            <a:ext cx="4038600" cy="1431161"/>
          </a:xfrm>
          <a:prstGeom prst="homePlat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แบ่งกลุ่ม 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กลุ่มละ 4 คน</a:t>
            </a:r>
          </a:p>
        </p:txBody>
      </p:sp>
      <p:sp>
        <p:nvSpPr>
          <p:cNvPr id="3" name="Chevron 2"/>
          <p:cNvSpPr/>
          <p:nvPr/>
        </p:nvSpPr>
        <p:spPr>
          <a:xfrm>
            <a:off x="4509135" y="2495550"/>
            <a:ext cx="4457700" cy="1431161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รับใบกิจกรรม 13.1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กระดานข่าว</a:t>
            </a:r>
          </a:p>
        </p:txBody>
      </p:sp>
      <p:sp>
        <p:nvSpPr>
          <p:cNvPr id="11" name="Flowchart: Terminator 10"/>
          <p:cNvSpPr/>
          <p:nvPr/>
        </p:nvSpPr>
        <p:spPr>
          <a:xfrm rot="19976400">
            <a:off x="56238" y="2140908"/>
            <a:ext cx="1940169" cy="714107"/>
          </a:xfrm>
          <a:prstGeom prst="flowChartTerminator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START</a:t>
            </a:r>
            <a:endParaRPr kumimoji="0" lang="th-TH" sz="28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795385" y="2497961"/>
            <a:ext cx="3899535" cy="1536467"/>
            <a:chOff x="8795385" y="2497961"/>
            <a:chExt cx="3899535" cy="1536467"/>
          </a:xfrm>
        </p:grpSpPr>
        <p:sp>
          <p:nvSpPr>
            <p:cNvPr id="10" name="Chevron 9"/>
            <p:cNvSpPr/>
            <p:nvPr/>
          </p:nvSpPr>
          <p:spPr>
            <a:xfrm>
              <a:off x="8795385" y="2497961"/>
              <a:ext cx="3899535" cy="1369606"/>
            </a:xfrm>
            <a:prstGeom prst="chevron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รับบัตรพับบลิช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000" b="1" i="0" u="none" strike="noStrike" cap="none" spc="0" normalizeH="0" baseline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บัตรซับสไครบ์</a:t>
              </a:r>
            </a:p>
          </p:txBody>
        </p:sp>
        <p:sp>
          <p:nvSpPr>
            <p:cNvPr id="12" name="Cross 11"/>
            <p:cNvSpPr/>
            <p:nvPr/>
          </p:nvSpPr>
          <p:spPr>
            <a:xfrm>
              <a:off x="8795385" y="3543563"/>
              <a:ext cx="490390" cy="490865"/>
            </a:xfrm>
            <a:prstGeom prst="plus">
              <a:avLst>
                <a:gd name="adj" fmla="val 33336"/>
              </a:avLst>
            </a:prstGeom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3" name="Chevron 22">
            <a:hlinkClick r:id="rId3" action="ppaction://hlinksldjump"/>
          </p:cNvPr>
          <p:cNvSpPr/>
          <p:nvPr/>
        </p:nvSpPr>
        <p:spPr>
          <a:xfrm flipH="1">
            <a:off x="8171646" y="4427686"/>
            <a:ext cx="4523274" cy="1554272"/>
          </a:xfrm>
          <a:prstGeom prst="chevr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เขียนหัวข้อ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ข้อหลัก/หัวข้อย่อย 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32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(ข้อ 1)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3" name="Chevron 12">
            <a:hlinkClick r:id="rId3" action="ppaction://hlinksldjump"/>
          </p:cNvPr>
          <p:cNvSpPr/>
          <p:nvPr/>
        </p:nvSpPr>
        <p:spPr>
          <a:xfrm flipH="1">
            <a:off x="4097778" y="4427686"/>
            <a:ext cx="4461053" cy="1431161"/>
          </a:xfrm>
          <a:prstGeom prst="chevron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รอบที่ 1</a:t>
            </a:r>
            <a:r>
              <a:rPr lang="th-TH" sz="48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รับบทบาทซับสไครบ์/พับบลิช</a:t>
            </a:r>
            <a:endParaRPr lang="th-TH" b="1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6" name="Chevron 15">
            <a:hlinkClick r:id="rId3" action="ppaction://hlinksldjump"/>
          </p:cNvPr>
          <p:cNvSpPr/>
          <p:nvPr/>
        </p:nvSpPr>
        <p:spPr>
          <a:xfrm flipH="1">
            <a:off x="433837" y="4427686"/>
            <a:ext cx="4056248" cy="1431161"/>
          </a:xfrm>
          <a:prstGeom prst="chevr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ทุกคนแสดงบทบาทของตน</a:t>
            </a:r>
          </a:p>
        </p:txBody>
      </p:sp>
    </p:spTree>
    <p:extLst>
      <p:ext uri="{BB962C8B-B14F-4D97-AF65-F5344CB8AC3E}">
        <p14:creationId xmlns:p14="http://schemas.microsoft.com/office/powerpoint/2010/main" val="17682840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บทบาทสมมติจำลองการทำงาน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MQTT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52887" y="1866191"/>
            <a:ext cx="3486150" cy="23325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นักเรียน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กลุ่ม</a:t>
            </a: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ขอรับข่าวสาร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400" b="1" dirty="0">
                <a:solidFill>
                  <a:schemeClr val="tx1">
                    <a:lumMod val="50000"/>
                    <a:lumOff val="50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Subscriber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21882" y="6524672"/>
            <a:ext cx="3486150" cy="233255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ครู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โบรกเกอร์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defTabSz="1300480"/>
            <a:r>
              <a:rPr lang="en-US" sz="4400" b="1" dirty="0">
                <a:solidFill>
                  <a:srgbClr val="000000">
                    <a:lumMod val="50000"/>
                    <a:lumOff val="50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MQTT Broker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18" name="Curved Connector 17"/>
          <p:cNvCxnSpPr>
            <a:stCxn id="7" idx="2"/>
            <a:endCxn id="17" idx="1"/>
          </p:cNvCxnSpPr>
          <p:nvPr/>
        </p:nvCxnSpPr>
        <p:spPr>
          <a:xfrm rot="16200000" flipH="1">
            <a:off x="1412820" y="4981886"/>
            <a:ext cx="3492205" cy="1925920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2025604" y="4702159"/>
            <a:ext cx="2266636" cy="76616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ซับสไครบ์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7" name="Folded Corner 26"/>
          <p:cNvSpPr/>
          <p:nvPr/>
        </p:nvSpPr>
        <p:spPr>
          <a:xfrm>
            <a:off x="1336431" y="5422369"/>
            <a:ext cx="1959219" cy="1891635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en-US" sz="4000" b="1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Topic:</a:t>
            </a:r>
          </a:p>
          <a:p>
            <a:pPr defTabSz="1300480"/>
            <a:r>
              <a:rPr lang="en-US" sz="4000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China/food</a:t>
            </a:r>
          </a:p>
          <a:p>
            <a:pPr defTabSz="1300480"/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9384323" y="3415766"/>
            <a:ext cx="3486150" cy="233255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นักเรียน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กลุ่ม</a:t>
            </a: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แจ้งข่าวสาร</a:t>
            </a:r>
          </a:p>
          <a:p>
            <a:pPr defTabSz="1300480"/>
            <a:r>
              <a:rPr lang="en-US" sz="4400" b="1" dirty="0">
                <a:solidFill>
                  <a:srgbClr val="000000">
                    <a:lumMod val="50000"/>
                    <a:lumOff val="50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Publisher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33" name="Curved Connector 32"/>
          <p:cNvCxnSpPr>
            <a:stCxn id="30" idx="2"/>
            <a:endCxn id="17" idx="3"/>
          </p:cNvCxnSpPr>
          <p:nvPr/>
        </p:nvCxnSpPr>
        <p:spPr>
          <a:xfrm rot="5400000">
            <a:off x="8396400" y="4959951"/>
            <a:ext cx="1942630" cy="3519366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olded Corner 36"/>
          <p:cNvSpPr/>
          <p:nvPr/>
        </p:nvSpPr>
        <p:spPr>
          <a:xfrm>
            <a:off x="8602258" y="6117623"/>
            <a:ext cx="2169089" cy="2952839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en-US" sz="4000" b="1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Topic:</a:t>
            </a:r>
          </a:p>
          <a:p>
            <a:pPr defTabSz="1300480"/>
            <a:r>
              <a:rPr lang="en-US" sz="4000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China/food</a:t>
            </a:r>
          </a:p>
          <a:p>
            <a:pPr algn="l" defTabSz="1300480"/>
            <a:r>
              <a:rPr lang="en-US" sz="4000" b="1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Message:</a:t>
            </a:r>
          </a:p>
          <a:p>
            <a:pPr defTabSz="1300480"/>
            <a:r>
              <a:rPr lang="th-TH" sz="4400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ซาลาเปา</a:t>
            </a:r>
            <a:endParaRPr kumimoji="0" lang="th-TH" sz="4400" b="0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457893" y="5256520"/>
            <a:ext cx="2266636" cy="76616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พับบลิช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40" name="Curved Connector 39"/>
          <p:cNvCxnSpPr>
            <a:stCxn id="17" idx="0"/>
            <a:endCxn id="7" idx="3"/>
          </p:cNvCxnSpPr>
          <p:nvPr/>
        </p:nvCxnSpPr>
        <p:spPr>
          <a:xfrm rot="16200000" flipV="1">
            <a:off x="3155895" y="3815610"/>
            <a:ext cx="3492204" cy="1925920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lded Corner 40"/>
          <p:cNvSpPr/>
          <p:nvPr/>
        </p:nvSpPr>
        <p:spPr>
          <a:xfrm>
            <a:off x="4818105" y="2238543"/>
            <a:ext cx="2169089" cy="2952839"/>
          </a:xfrm>
          <a:prstGeom prst="foldedCorner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en-US" sz="4000" b="1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Topic:</a:t>
            </a:r>
          </a:p>
          <a:p>
            <a:pPr defTabSz="1300480"/>
            <a:r>
              <a:rPr lang="en-US" sz="4000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China/food</a:t>
            </a:r>
          </a:p>
          <a:p>
            <a:pPr algn="l" defTabSz="1300480"/>
            <a:r>
              <a:rPr lang="en-US" sz="4000" b="1" dirty="0">
                <a:solidFill>
                  <a:srgbClr val="095CC4">
                    <a:lumMod val="7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Message:</a:t>
            </a:r>
          </a:p>
          <a:p>
            <a:pPr defTabSz="1300480"/>
            <a:r>
              <a:rPr lang="th-TH" sz="4400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ซาลาเปา</a:t>
            </a:r>
            <a:endParaRPr kumimoji="0" lang="th-TH" sz="4400" b="0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10645642" y="7031401"/>
            <a:ext cx="2266636" cy="766167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accent1">
                    <a:lumMod val="7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พับบลิช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0001017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37" grpId="0" animBg="1"/>
      <p:bldP spid="39" grpId="0"/>
      <p:bldP spid="41" grpId="0" animBg="1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 13.1 กระดานข่าว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Pentagon 1"/>
          <p:cNvSpPr/>
          <p:nvPr/>
        </p:nvSpPr>
        <p:spPr>
          <a:xfrm>
            <a:off x="781050" y="2495550"/>
            <a:ext cx="4038600" cy="1431161"/>
          </a:xfrm>
          <a:prstGeom prst="homePlat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แบ่งกลุ่ม 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กลุ่มละ 4 คน</a:t>
            </a:r>
          </a:p>
        </p:txBody>
      </p:sp>
      <p:sp>
        <p:nvSpPr>
          <p:cNvPr id="3" name="Chevron 2"/>
          <p:cNvSpPr/>
          <p:nvPr/>
        </p:nvSpPr>
        <p:spPr>
          <a:xfrm>
            <a:off x="4509135" y="2495550"/>
            <a:ext cx="4457700" cy="1431161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รับใบกิจกรรม 13.1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กระดานข่าว</a:t>
            </a:r>
          </a:p>
        </p:txBody>
      </p:sp>
      <p:sp>
        <p:nvSpPr>
          <p:cNvPr id="11" name="Flowchart: Terminator 10"/>
          <p:cNvSpPr/>
          <p:nvPr/>
        </p:nvSpPr>
        <p:spPr>
          <a:xfrm rot="19976400">
            <a:off x="56238" y="2140908"/>
            <a:ext cx="1940169" cy="714107"/>
          </a:xfrm>
          <a:prstGeom prst="flowChartTerminator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START</a:t>
            </a:r>
            <a:endParaRPr kumimoji="0" lang="th-TH" sz="28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795385" y="2497961"/>
            <a:ext cx="3899535" cy="1536467"/>
            <a:chOff x="8795385" y="2497961"/>
            <a:chExt cx="3899535" cy="1536467"/>
          </a:xfrm>
        </p:grpSpPr>
        <p:sp>
          <p:nvSpPr>
            <p:cNvPr id="10" name="Chevron 9"/>
            <p:cNvSpPr/>
            <p:nvPr/>
          </p:nvSpPr>
          <p:spPr>
            <a:xfrm>
              <a:off x="8795385" y="2497961"/>
              <a:ext cx="3899535" cy="1369606"/>
            </a:xfrm>
            <a:prstGeom prst="chevron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รับบัตรพับบลิช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000" b="1" i="0" u="none" strike="noStrike" cap="none" spc="0" normalizeH="0" baseline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บัตรซับสไครบ์</a:t>
              </a:r>
            </a:p>
          </p:txBody>
        </p:sp>
        <p:sp>
          <p:nvSpPr>
            <p:cNvPr id="12" name="Cross 11"/>
            <p:cNvSpPr/>
            <p:nvPr/>
          </p:nvSpPr>
          <p:spPr>
            <a:xfrm>
              <a:off x="8795385" y="3543563"/>
              <a:ext cx="490390" cy="490865"/>
            </a:xfrm>
            <a:prstGeom prst="plus">
              <a:avLst>
                <a:gd name="adj" fmla="val 33336"/>
              </a:avLst>
            </a:prstGeom>
            <a:ln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23" name="Chevron 22">
            <a:hlinkClick r:id="rId3" action="ppaction://hlinksldjump"/>
          </p:cNvPr>
          <p:cNvSpPr/>
          <p:nvPr/>
        </p:nvSpPr>
        <p:spPr>
          <a:xfrm flipH="1">
            <a:off x="8171646" y="4427686"/>
            <a:ext cx="4523274" cy="1431161"/>
          </a:xfrm>
          <a:prstGeom prst="chevr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พิจารณาหัวข้อ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ข้อหลัก/หัวข้อย่อย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3" name="Chevron 12">
            <a:hlinkClick r:id="rId3" action="ppaction://hlinksldjump"/>
          </p:cNvPr>
          <p:cNvSpPr/>
          <p:nvPr/>
        </p:nvSpPr>
        <p:spPr>
          <a:xfrm flipH="1">
            <a:off x="4097778" y="4427686"/>
            <a:ext cx="4461053" cy="1431161"/>
          </a:xfrm>
          <a:prstGeom prst="chevron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รอบที่ 1</a:t>
            </a:r>
            <a:r>
              <a:rPr lang="th-TH" sz="48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รับบทบาทซับสไครบ์/พับบลิช</a:t>
            </a:r>
            <a:endParaRPr lang="th-TH" b="1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6" name="Chevron 15">
            <a:hlinkClick r:id="rId3" action="ppaction://hlinksldjump"/>
          </p:cNvPr>
          <p:cNvSpPr/>
          <p:nvPr/>
        </p:nvSpPr>
        <p:spPr>
          <a:xfrm flipH="1">
            <a:off x="433837" y="4427686"/>
            <a:ext cx="4056248" cy="1431161"/>
          </a:xfrm>
          <a:prstGeom prst="chevr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ทุกคนแสดงบทบาทของตน</a:t>
            </a:r>
          </a:p>
        </p:txBody>
      </p:sp>
      <p:sp>
        <p:nvSpPr>
          <p:cNvPr id="17" name="Chevron 16"/>
          <p:cNvSpPr/>
          <p:nvPr/>
        </p:nvSpPr>
        <p:spPr>
          <a:xfrm>
            <a:off x="205237" y="6647983"/>
            <a:ext cx="4614413" cy="1308050"/>
          </a:xfrm>
          <a:prstGeom prst="chevron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ครูสุ่ม 2-3 กลุ่ม</a:t>
            </a:r>
            <a:endParaRPr lang="th-TH" sz="4800" b="1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defTabSz="1300480"/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ให้บอกข้อมูลที่ได้รับ</a:t>
            </a:r>
          </a:p>
        </p:txBody>
      </p:sp>
      <p:sp>
        <p:nvSpPr>
          <p:cNvPr id="18" name="Chevron 17"/>
          <p:cNvSpPr/>
          <p:nvPr/>
        </p:nvSpPr>
        <p:spPr>
          <a:xfrm>
            <a:off x="4509135" y="6648426"/>
            <a:ext cx="4792176" cy="1308050"/>
          </a:xfrm>
          <a:prstGeom prst="chevr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รอบที่ 2 สลับบทบาท</a:t>
            </a:r>
            <a:b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</a:b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ซับสไครบ์/พับบลิช</a:t>
            </a:r>
          </a:p>
        </p:txBody>
      </p:sp>
      <p:sp>
        <p:nvSpPr>
          <p:cNvPr id="7" name="Notched Right Arrow 6"/>
          <p:cNvSpPr/>
          <p:nvPr/>
        </p:nvSpPr>
        <p:spPr>
          <a:xfrm>
            <a:off x="8955739" y="6002813"/>
            <a:ext cx="3739181" cy="2598390"/>
          </a:xfrm>
          <a:prstGeom prst="notchedRightArrow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ทุกคนแสดง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บทบาท</a:t>
            </a:r>
            <a:r>
              <a:rPr lang="th-TH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รอบที่ 2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0" name="Flowchart: Terminator 19"/>
          <p:cNvSpPr/>
          <p:nvPr/>
        </p:nvSpPr>
        <p:spPr>
          <a:xfrm>
            <a:off x="10825329" y="8785432"/>
            <a:ext cx="1940169" cy="714107"/>
          </a:xfrm>
          <a:prstGeom prst="flowChartTerminator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FINISH</a:t>
            </a:r>
            <a:endParaRPr kumimoji="0" lang="th-TH" sz="28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066792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7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ศึกษากิจกรรม 5.1</a:t>
            </a:r>
            <a:r>
              <a:rPr kumimoji="0" lang="th-TH" sz="66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หน้า 108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823093"/>
              </p:ext>
            </p:extLst>
          </p:nvPr>
        </p:nvGraphicFramePr>
        <p:xfrm>
          <a:off x="1817370" y="2209800"/>
          <a:ext cx="9500904" cy="5766506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2206870">
                  <a:extLst>
                    <a:ext uri="{9D8B030D-6E8A-4147-A177-3AD203B41FA5}">
                      <a16:colId xmlns:a16="http://schemas.microsoft.com/office/drawing/2014/main" val="2284471228"/>
                    </a:ext>
                  </a:extLst>
                </a:gridCol>
                <a:gridCol w="2543582">
                  <a:extLst>
                    <a:ext uri="{9D8B030D-6E8A-4147-A177-3AD203B41FA5}">
                      <a16:colId xmlns:a16="http://schemas.microsoft.com/office/drawing/2014/main" val="3132699841"/>
                    </a:ext>
                  </a:extLst>
                </a:gridCol>
                <a:gridCol w="2375226">
                  <a:extLst>
                    <a:ext uri="{9D8B030D-6E8A-4147-A177-3AD203B41FA5}">
                      <a16:colId xmlns:a16="http://schemas.microsoft.com/office/drawing/2014/main" val="1754649667"/>
                    </a:ext>
                  </a:extLst>
                </a:gridCol>
                <a:gridCol w="2375226">
                  <a:extLst>
                    <a:ext uri="{9D8B030D-6E8A-4147-A177-3AD203B41FA5}">
                      <a16:colId xmlns:a16="http://schemas.microsoft.com/office/drawing/2014/main" val="2626446394"/>
                    </a:ext>
                  </a:extLst>
                </a:gridCol>
              </a:tblGrid>
              <a:tr h="640120">
                <a:tc>
                  <a:txBody>
                    <a:bodyPr/>
                    <a:lstStyle/>
                    <a:p>
                      <a:r>
                        <a:rPr lang="th-TH" sz="40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ผู้ใช้งาน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40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ซับสไครบ์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40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พับบลิช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40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ข่าวสาร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540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พิม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err="1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iot</a:t>
                      </a:r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/singer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BNK48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6734045"/>
                  </a:ext>
                </a:extLst>
              </a:tr>
              <a:tr h="859226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ลิต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err="1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iot</a:t>
                      </a:r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/sport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5291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อ้อม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err="1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iot</a:t>
                      </a:r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/sport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running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884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หญิง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err="1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iot</a:t>
                      </a:r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/singer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4775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อาร์ท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ice/sport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hockey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013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ติ๊ก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bot/sport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577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บอย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b="1" dirty="0" err="1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iot</a:t>
                      </a:r>
                      <a:r>
                        <a:rPr lang="en-US" sz="4000" b="1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/sport</a:t>
                      </a:r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4000" b="1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6157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17456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A6A19-D80F-9B4A-A96D-6AFC6EA8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5.1  หน้า 108</a:t>
            </a:r>
            <a:endParaRPr lang="en-US" sz="5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BF654-CDDA-1B4E-9F82-50BFA8CA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66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running</a:t>
            </a:r>
          </a:p>
          <a:p>
            <a:pPr algn="ctr"/>
            <a:r>
              <a:rPr lang="en-US" sz="6600" b="1" dirty="0" err="1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iot</a:t>
            </a:r>
            <a:r>
              <a:rPr lang="en-US" sz="6600" b="1" dirty="0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/sport</a:t>
            </a:r>
          </a:p>
          <a:p>
            <a:pPr algn="ctr"/>
            <a:endParaRPr lang="th-TH" sz="4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7B497-2685-A745-8BC6-7B5F5DFA29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algn="ctr"/>
            <a:endParaRPr lang="th-TH" sz="54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54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ไม่ได้รับข่าวสาร</a:t>
            </a:r>
            <a:endParaRPr lang="en-US" sz="54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ctr"/>
            <a:endParaRPr lang="en-US" sz="6600" b="1" dirty="0">
              <a:solidFill>
                <a:srgbClr val="095CC4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A4FDCE-02AC-8D4E-806C-CE6C50AB5A7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 algn="ctr"/>
            <a:endParaRPr lang="en-US" sz="6600" b="1" dirty="0">
              <a:solidFill>
                <a:srgbClr val="095CC4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ctr"/>
            <a:r>
              <a:rPr lang="th-TH" sz="6600" b="1" dirty="0">
                <a:solidFill>
                  <a:schemeClr val="accent6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ลิต กับ บอย</a:t>
            </a:r>
            <a:endParaRPr lang="en-US" sz="6600" b="1" dirty="0">
              <a:solidFill>
                <a:schemeClr val="accent6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EC8B60C-518C-FB42-8C94-701C1D25ED0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 algn="ctr"/>
            <a:endParaRPr lang="th-TH" sz="6600" b="1" dirty="0">
              <a:solidFill>
                <a:srgbClr val="62298A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ctr"/>
            <a:r>
              <a:rPr lang="th-TH" sz="6600" b="1" dirty="0">
                <a:solidFill>
                  <a:srgbClr val="62298A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หญิง</a:t>
            </a:r>
            <a:endParaRPr lang="en-US" sz="6600" b="1" dirty="0">
              <a:solidFill>
                <a:srgbClr val="62298A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889C576-E62C-DA4F-A1BC-B089E63BA3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th-TH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 มีใครได้ข้อมูลจากพิมบ้าง</a:t>
            </a:r>
          </a:p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35A38B-20E1-A64F-8062-8B6DFC3447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th-TH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3. มีใครได้ข้อมูลจากอ้อมบ้าง</a:t>
            </a:r>
            <a:endParaRPr lang="en-US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6FFDC69A-6E09-B245-B1F5-AAD1FA93DC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047" y="301976"/>
            <a:ext cx="1057707" cy="1190856"/>
          </a:xfrm>
          <a:prstGeom prst="rect">
            <a:avLst/>
          </a:prstGeo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CE40DDCB-94CC-6244-9D4B-28E64CED4146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solidFill>
              <a:srgbClr val="B3B3B3"/>
            </a:solidFill>
            <a:round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C335A38B-20E1-A64F-8062-8B6DFC3447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5013" y="1908175"/>
            <a:ext cx="5445125" cy="40957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th-TH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 ลิตได้ข่าวสารอะไรจากหัวข้อใด</a:t>
            </a:r>
          </a:p>
          <a:p>
            <a:endParaRPr lang="th-TH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C335A38B-20E1-A64F-8062-8B6DFC3447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28305" y="1907861"/>
            <a:ext cx="5958871" cy="40957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th-TH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 พิมได้ข่าวสารอะไรจากหัวข้อใด</a:t>
            </a: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67197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A6A19-D80F-9B4A-A96D-6AFC6EA8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5.1  หน้า 108</a:t>
            </a:r>
            <a:endParaRPr lang="en-US" sz="5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ABF654-CDDA-1B4E-9F82-50BFA8CAE7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5199" y="2470008"/>
            <a:ext cx="5445263" cy="3472381"/>
          </a:xfrm>
        </p:spPr>
        <p:txBody>
          <a:bodyPr/>
          <a:lstStyle/>
          <a:p>
            <a:pPr lvl="0" algn="ctr"/>
            <a:endParaRPr lang="th-TH" sz="54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ctr"/>
            <a:r>
              <a:rPr lang="th-TH" sz="54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ไม่มีใครได้รับ</a:t>
            </a:r>
          </a:p>
          <a:p>
            <a:pPr lvl="0" algn="ctr"/>
            <a:r>
              <a:rPr lang="th-TH" sz="54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เพราะไม่มีใครซับสไครบ์</a:t>
            </a:r>
            <a:br>
              <a:rPr lang="th-TH" sz="54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54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หัวข้อของอาร์ท</a:t>
            </a:r>
          </a:p>
          <a:p>
            <a:pPr lvl="0" algn="ctr"/>
            <a:endParaRPr lang="th-TH" sz="4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57B497-2685-A745-8BC6-7B5F5DFA29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09304" y="2470010"/>
            <a:ext cx="5977872" cy="3472379"/>
          </a:xfrm>
        </p:spPr>
        <p:txBody>
          <a:bodyPr/>
          <a:lstStyle/>
          <a:p>
            <a:pPr algn="ctr"/>
            <a:endParaRPr lang="th-TH" sz="54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54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ไม่ได้รับข้อมูลจากใครเลย</a:t>
            </a:r>
            <a:endParaRPr lang="en-US" sz="54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48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เพราะหัวข้อที่ซับสไครบ์ไว้</a:t>
            </a:r>
            <a:br>
              <a:rPr lang="th-TH" sz="48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48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ไม่ตรงกับใครเลย</a:t>
            </a:r>
          </a:p>
          <a:p>
            <a:pPr lvl="0" algn="ctr"/>
            <a:endParaRPr lang="en-US" sz="6600" b="1" dirty="0">
              <a:solidFill>
                <a:srgbClr val="095CC4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6FFDC69A-6E09-B245-B1F5-AAD1FA93DC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8047" y="301976"/>
            <a:ext cx="1057707" cy="1190856"/>
          </a:xfrm>
          <a:prstGeom prst="rect">
            <a:avLst/>
          </a:prstGeo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CE40DDCB-94CC-6244-9D4B-28E64CED4146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solidFill>
              <a:srgbClr val="B3B3B3"/>
            </a:solidFill>
            <a:round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C335A38B-20E1-A64F-8062-8B6DFC3447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35013" y="1908175"/>
            <a:ext cx="5445125" cy="40957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th-TH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5. มีใครได้ข้อมูลจากอาร์ทบ้าง</a:t>
            </a:r>
          </a:p>
          <a:p>
            <a:endParaRPr lang="th-TH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C335A38B-20E1-A64F-8062-8B6DFC3447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28305" y="1907861"/>
            <a:ext cx="5958871" cy="40957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th-TH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6. ติ๊กได้รับข้อมูลจากใครบ้าง</a:t>
            </a: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53604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905000" y="321461"/>
            <a:ext cx="1013460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ปัญหาร้านซักผ้าหยอดเหรียญ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95485" y="2200169"/>
            <a:ext cx="11520363" cy="595034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จะแก้ปัญหาอย่างไร เมื่อผู้ใช้บริการ...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รอคิวนาน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ไม่ทราบว่าเครื่องว่างหรือไม่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ซักเสร็จเมื่อไหร่</a:t>
            </a: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ไม่มีเหรียญหรือธนบัตรที่เครื่องต้องการ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th-TH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th-TH" dirty="0"/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th-TH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th-TH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571500" marR="0" indent="-5715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th-TH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008205" y="5463168"/>
            <a:ext cx="3507643" cy="3496776"/>
            <a:chOff x="3864706" y="5042346"/>
            <a:chExt cx="3507643" cy="3496776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" name="Cube 1"/>
            <p:cNvSpPr/>
            <p:nvPr/>
          </p:nvSpPr>
          <p:spPr>
            <a:xfrm>
              <a:off x="3864706" y="5042346"/>
              <a:ext cx="3507643" cy="3496776"/>
            </a:xfrm>
            <a:prstGeom prst="cub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br>
                <a:rPr kumimoji="0" lang="th-TH" sz="4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</a:b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985155" y="6007682"/>
              <a:ext cx="2343150" cy="244527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defTabSz="1300480"/>
              <a:r>
                <a:rPr lang="th-TH" dirty="0">
                  <a:solidFill>
                    <a:schemeClr val="tx1">
                      <a:lumMod val="65000"/>
                      <a:lumOff val="3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เครื่องซักผ้า</a:t>
              </a:r>
            </a:p>
            <a:p>
              <a:pPr defTabSz="1300480"/>
              <a:endParaRPr kumimoji="0" lang="th-TH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การใช้งาน </a:t>
            </a:r>
            <a:r>
              <a:rPr lang="en-US" sz="66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MQTTlens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1526" y="2148921"/>
            <a:ext cx="5326779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ศึกษาใบความรู้ที่ 13.1 </a:t>
            </a:r>
            <a:r>
              <a:rPr lang="en-US" sz="44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MQTTLens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6886" y="6076095"/>
            <a:ext cx="11202197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ข้อควรระวัง</a:t>
            </a:r>
          </a:p>
          <a:p>
            <a:pPr algn="l"/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การ</a:t>
            </a:r>
            <a:r>
              <a:rPr lang="th-TH" sz="4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ติดตั้งแอปพลิเคชัน </a:t>
            </a:r>
            <a:r>
              <a:rPr lang="en-US" sz="440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MQTTLens</a:t>
            </a:r>
            <a:r>
              <a:rPr lang="en-US" sz="4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บน </a:t>
            </a:r>
            <a:r>
              <a:rPr lang="en-US" sz="4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Google Chrome Store</a:t>
            </a:r>
          </a:p>
          <a:p>
            <a:pPr algn="l"/>
            <a:r>
              <a:rPr lang="th-TH" sz="4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ให้เข้าไปที่ </a:t>
            </a:r>
            <a:r>
              <a:rPr lang="en-US" dirty="0"/>
              <a:t>oho.ipst.ac.th/</a:t>
            </a:r>
            <a:r>
              <a:rPr lang="en-US" dirty="0" err="1"/>
              <a:t>mqttlens</a:t>
            </a:r>
            <a:r>
              <a:rPr lang="en-US" dirty="0"/>
              <a:t>  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26" name="Picture 2" descr="https://lh4.googleusercontent.com/32BomHKAwFyULMPcLBYM3H5x0hlJtPnjsdY8IKc5p7I_iuImQFmuPy5Ocjn1YJv4LB7pgYxsLz4g8W-T3iPlZHco9CNoSTWCMcqq78hBqsn3xOhjTIeRghd-7VNVaaPVKSMx0Qy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370" y="3424589"/>
            <a:ext cx="8646443" cy="167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24834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</a:t>
            </a:r>
            <a:r>
              <a:rPr lang="en-US" sz="66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MQTTlens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- 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กำหนดค่าโบรกเกอร์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44" y="2299957"/>
            <a:ext cx="5910263" cy="5910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Rounded Rectangle 14"/>
          <p:cNvSpPr/>
          <p:nvPr/>
        </p:nvSpPr>
        <p:spPr>
          <a:xfrm>
            <a:off x="6000750" y="2160771"/>
            <a:ext cx="6477000" cy="90237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1. เติมชื่อ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Connection Name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ที่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743700" y="3502816"/>
            <a:ext cx="5734050" cy="233255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fontAlgn="base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2. </a:t>
            </a:r>
            <a:r>
              <a: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เติมชื่อโบรกเกอร์ เช่น </a:t>
            </a:r>
            <a:endParaRPr lang="en-US" sz="4400" b="1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l" fontAlgn="base"/>
            <a:r>
              <a:rPr lang="en-US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 broker.hivemq.com   </a:t>
            </a:r>
          </a:p>
          <a:p>
            <a:pPr lvl="0" algn="l" fontAlgn="base"/>
            <a:r>
              <a:rPr lang="en-US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 test.mosquitto.org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219951" y="6204593"/>
            <a:ext cx="4838700" cy="76616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fontAlgn="base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3.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คลิกปุ่ม 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Save</a:t>
            </a:r>
            <a:endParaRPr lang="en-US" sz="4000" b="1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45918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</a:t>
            </a:r>
            <a:r>
              <a:rPr lang="en-US" sz="66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MQTTlens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– 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ซับสไครบ์/พับบลิช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37" y="2160771"/>
            <a:ext cx="7294563" cy="3890433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7477918" y="1497204"/>
            <a:ext cx="6409531" cy="233255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fontAlgn="base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หมายเลข 1 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Subscribe</a:t>
            </a:r>
            <a:endParaRPr lang="th-TH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l" fontAlgn="base"/>
            <a:r>
              <a: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พิมพ์หัวข้อที่ต้องการที่ช่อง </a:t>
            </a:r>
            <a:r>
              <a:rPr lang="en-US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topic</a:t>
            </a:r>
            <a:r>
              <a:rPr lang="th-TH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lvl="0" algn="l" fontAlgn="base"/>
            <a:r>
              <a:rPr lang="th-TH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แล้วคลิกปุ่ม </a:t>
            </a:r>
            <a:r>
              <a:rPr lang="en-US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SUBSCRIBE</a:t>
            </a:r>
            <a:endParaRPr lang="en-US" sz="4400" b="1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831056" y="6583594"/>
            <a:ext cx="6477000" cy="2196346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fontAlgn="base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หมายเลข 4 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Subscription</a:t>
            </a:r>
          </a:p>
          <a:p>
            <a:pPr lvl="0" algn="l" fontAlgn="base"/>
            <a:r>
              <a:rPr lang="en-US" sz="40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ข้อความที่เกิดจากการดำเนินการต่างๆ</a:t>
            </a:r>
          </a:p>
          <a:p>
            <a:pPr lvl="0" algn="l" fontAlgn="base"/>
            <a:r>
              <a:rPr lang="th-TH" sz="4000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เช่น ข้อมูลที่ได้รับจากการซับสไครบ์</a:t>
            </a:r>
            <a:endParaRPr lang="en-US" sz="4400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546975" y="4042994"/>
            <a:ext cx="6683375" cy="3558421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หมายเลข 2 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Publish</a:t>
            </a:r>
            <a:endParaRPr lang="th-TH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th-TH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พิมพ์หัวข้อที่ต้องการที่ช่อง </a:t>
            </a:r>
            <a:r>
              <a:rPr lang="en-US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topic </a:t>
            </a:r>
            <a:endParaRPr lang="th-TH" sz="4000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 defTabSz="1300480"/>
            <a:r>
              <a:rPr lang="th-TH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ใส่ข้อความที่ต้องการส่งใน</a:t>
            </a:r>
            <a:br>
              <a:rPr lang="th-TH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ช่อง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หมายเลข 3 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Message </a:t>
            </a:r>
            <a:endParaRPr lang="th-TH" sz="4000" b="1" dirty="0">
              <a:solidFill>
                <a:srgbClr val="00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แล้วคลิกปุ่ม </a:t>
            </a:r>
            <a:r>
              <a:rPr lang="en-US" sz="40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PUBLISH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66068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</a:t>
            </a:r>
            <a:r>
              <a:rPr lang="en-US" sz="66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MQTTlens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– 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ทดสอบ 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MQTT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ในชั้นเรียน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72407" y="3829756"/>
            <a:ext cx="6535649" cy="233255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fontAlgn="base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ข้อมูลโบรกเกอร์สำหรับนักเรียน</a:t>
            </a:r>
          </a:p>
          <a:p>
            <a:pPr lvl="0" algn="l" fontAlgn="base"/>
            <a:r>
              <a: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Hostname</a:t>
            </a:r>
            <a:r>
              <a:rPr lang="en-US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 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broker.hivemq.com</a:t>
            </a:r>
            <a:r>
              <a:rPr lang="en-US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  </a:t>
            </a:r>
          </a:p>
          <a:p>
            <a:pPr lvl="0" algn="l" fontAlgn="base"/>
            <a:r>
              <a:rPr lang="en-US" sz="4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Port :  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1883 (</a:t>
            </a:r>
            <a:r>
              <a:rPr lang="en-US" sz="4400" b="1" dirty="0" err="1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tcp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4400" b="1" dirty="0">
              <a:solidFill>
                <a:schemeClr val="accent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72407" y="6602622"/>
            <a:ext cx="6535649" cy="151530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หัวข้อที่ครูพับบลิช</a:t>
            </a:r>
          </a:p>
          <a:p>
            <a:pPr algn="l"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topic : </a:t>
            </a:r>
            <a:r>
              <a:rPr lang="en-US" sz="4000" b="1" dirty="0" err="1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myschool</a:t>
            </a:r>
            <a:r>
              <a:rPr lang="en-US" sz="40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/m301/test</a:t>
            </a:r>
            <a:endParaRPr lang="th-TH" sz="4000" b="1" dirty="0">
              <a:solidFill>
                <a:schemeClr val="accent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83091" y="2119569"/>
            <a:ext cx="10690427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   ให้นักเรียนแต่ละกลุ่มใช้</a:t>
            </a:r>
            <a:r>
              <a:rPr kumimoji="0" lang="th-TH" sz="44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kumimoji="0" lang="en-US" sz="4400" b="0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MQTTLens</a:t>
            </a:r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เชื่อมต่อโบกเกอร์และซับสไครบ์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หัวข้อที่ครูพับบลิชโดยใช้ข้อมูลต่อไปนี้</a:t>
            </a:r>
            <a:endParaRPr kumimoji="0" lang="th-TH" sz="4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Folded Corner 2"/>
          <p:cNvSpPr/>
          <p:nvPr/>
        </p:nvSpPr>
        <p:spPr>
          <a:xfrm>
            <a:off x="8686801" y="4030068"/>
            <a:ext cx="2986718" cy="3554016"/>
          </a:xfrm>
          <a:prstGeom prst="foldedCorner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ข้อความที่ครูพับบลิช</a:t>
            </a:r>
            <a:endParaRPr lang="th-TH" sz="4000" b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1500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50930" y="5372349"/>
            <a:ext cx="458459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9600" b="1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2779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3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lvl="0" indent="0" algn="ctr" defTabSz="13004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 13.2</a:t>
            </a:r>
          </a:p>
          <a:p>
            <a:pPr lvl="0" algn="ctr" hangingPunct="1"/>
            <a:r>
              <a:rPr lang="en-US" sz="8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MQTT-Bingo</a:t>
            </a:r>
            <a:endParaRPr kumimoji="0" lang="th-TH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8340016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13.2 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MQTT-Bingo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36431" y="3966810"/>
            <a:ext cx="10512669" cy="233255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defTabSz="1300480"/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MQTT Broker </a:t>
            </a:r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และหัวข้อที่ใช้เล่นบิงโก </a:t>
            </a:r>
          </a:p>
          <a:p>
            <a:pPr lvl="0" algn="l" defTabSz="1300480"/>
            <a:r>
              <a:rPr lang="en-US" sz="4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hostname :</a:t>
            </a:r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broker.hivemq.com</a:t>
            </a:r>
            <a:r>
              <a:rPr lang="en-US" sz="4400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  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port : 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1883 (</a:t>
            </a:r>
            <a:r>
              <a:rPr lang="en-US" sz="4400" b="1" dirty="0" err="1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tcp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</a:p>
          <a:p>
            <a:pPr lvl="0" algn="l" defTabSz="1300480"/>
            <a:r>
              <a:rPr lang="en-US" sz="4400" b="1" dirty="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en-US" sz="4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topic : </a:t>
            </a:r>
            <a:r>
              <a:rPr lang="en-US" sz="4400" b="1" dirty="0" err="1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myschool</a:t>
            </a:r>
            <a:r>
              <a:rPr lang="th-TH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m301/bingo </a:t>
            </a:r>
            <a:r>
              <a:rPr lang="en-US" sz="4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</a:t>
            </a:r>
            <a:r>
              <a:rPr lang="en-US" sz="44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</a:t>
            </a:r>
            <a:r>
              <a:rPr lang="en-US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*</a:t>
            </a:r>
            <a:r>
              <a:rPr lang="th-TH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ตัวอย่างควรแก้ไข</a:t>
            </a:r>
            <a:endParaRPr lang="th-TH" sz="4400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93531" y="6584322"/>
            <a:ext cx="5092377" cy="158341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defTabSz="1300480"/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3. นักเรียนเชื่อมต่อโบรกเกอร์</a:t>
            </a:r>
          </a:p>
          <a:p>
            <a:pPr lvl="0" defTabSz="1300480"/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และซับสไครบ์หัวข้อ</a:t>
            </a:r>
            <a:endParaRPr lang="th-TH" sz="4400" b="1" dirty="0">
              <a:solidFill>
                <a:schemeClr val="tx1">
                  <a:lumMod val="85000"/>
                  <a:lumOff val="15000"/>
                </a:schemeClr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328305" y="6584322"/>
            <a:ext cx="5893778" cy="158341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lvl="0" algn="l" defTabSz="1300480"/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 ครูสุ่มเลข 1 - 100 </a:t>
            </a:r>
            <a:b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cs typeface="TH Sarabun New" panose="020B0500040200020003" pitchFamily="34" charset="-34"/>
                <a:sym typeface="Helvetica Neue"/>
              </a:rPr>
            </a:br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cs typeface="TH Sarabun New" panose="020B0500040200020003" pitchFamily="34" charset="-34"/>
                <a:sym typeface="Helvetica Neue"/>
              </a:rPr>
              <a:t>พับบลิชเลขไปเรื่อยๆ จนมีกลุ่มบิงโก</a:t>
            </a:r>
            <a:endParaRPr lang="th-TH" sz="4400" b="1" dirty="0">
              <a:solidFill>
                <a:schemeClr val="tx1">
                  <a:lumMod val="85000"/>
                  <a:lumOff val="15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336431" y="2055874"/>
            <a:ext cx="10512669" cy="1583412"/>
            <a:chOff x="1336431" y="2055874"/>
            <a:chExt cx="10512669" cy="1583412"/>
          </a:xfrm>
        </p:grpSpPr>
        <p:sp>
          <p:nvSpPr>
            <p:cNvPr id="10" name="Rounded Rectangle 9"/>
            <p:cNvSpPr/>
            <p:nvPr/>
          </p:nvSpPr>
          <p:spPr>
            <a:xfrm>
              <a:off x="1336431" y="2055874"/>
              <a:ext cx="10512669" cy="1583412"/>
            </a:xfrm>
            <a:prstGeom prst="round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lvl="0" algn="l" defTabSz="1300480"/>
              <a:r>
                <a:rPr lang="th-TH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1. นักเรียนกรอกเลข 1-100 ใส่ 2 ตารางช่องละ 1 ตัว</a:t>
              </a:r>
            </a:p>
            <a:p>
              <a:pPr lvl="0" algn="l" defTabSz="1300480"/>
              <a:r>
                <a:rPr lang="th-TH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    ทั้ง 16 ช่อง (ไม่ให้ซ้ำกัน)</a:t>
              </a:r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50413" y="2601150"/>
              <a:ext cx="1874837" cy="88499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9566920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13.2 </a:t>
            </a:r>
            <a:r>
              <a:rPr lang="en-US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MQTT-Bingo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37272" y="2012007"/>
            <a:ext cx="10512669" cy="2536865"/>
            <a:chOff x="1237272" y="2012007"/>
            <a:chExt cx="10512669" cy="2536865"/>
          </a:xfrm>
        </p:grpSpPr>
        <p:sp>
          <p:nvSpPr>
            <p:cNvPr id="13" name="Rounded Rectangle 12"/>
            <p:cNvSpPr/>
            <p:nvPr/>
          </p:nvSpPr>
          <p:spPr>
            <a:xfrm>
              <a:off x="1237272" y="2012007"/>
              <a:ext cx="10512669" cy="2536865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lvl="0" algn="l" defTabSz="1300480"/>
              <a:r>
                <a:rPr lang="th-TH" sz="4400" b="1" dirty="0">
                  <a:solidFill>
                    <a:srgbClr val="000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5. นักเรียน</a:t>
              </a:r>
              <a:r>
                <a:rPr lang="th-TH" sz="4400" b="1" dirty="0">
                  <a:solidFill>
                    <a:srgbClr val="00000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บันทึกเลขที่ได้รับจากครูตามลำดับ</a:t>
              </a:r>
            </a:p>
            <a:p>
              <a:pPr lvl="0" algn="l" defTabSz="1300480"/>
              <a:endParaRPr lang="th-TH" sz="44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  <a:p>
              <a:pPr lvl="0" algn="l" defTabSz="1300480"/>
              <a:endPara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  <a:p>
              <a:pPr lvl="0" algn="l" defTabSz="1300480"/>
              <a:endParaRPr lang="th-TH" sz="1200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6969" y="2827059"/>
              <a:ext cx="5417407" cy="142876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grpSp>
        <p:nvGrpSpPr>
          <p:cNvPr id="7" name="Group 6"/>
          <p:cNvGrpSpPr/>
          <p:nvPr/>
        </p:nvGrpSpPr>
        <p:grpSpPr>
          <a:xfrm>
            <a:off x="1235928" y="4930553"/>
            <a:ext cx="10514013" cy="3830836"/>
            <a:chOff x="1235928" y="4602269"/>
            <a:chExt cx="10514013" cy="3830836"/>
          </a:xfrm>
        </p:grpSpPr>
        <p:sp>
          <p:nvSpPr>
            <p:cNvPr id="17" name="Rounded Rectangle 16"/>
            <p:cNvSpPr/>
            <p:nvPr/>
          </p:nvSpPr>
          <p:spPr>
            <a:xfrm>
              <a:off x="1235928" y="4602269"/>
              <a:ext cx="10514013" cy="3830836"/>
            </a:xfrm>
            <a:prstGeom prst="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lvl="0" algn="l" defTabSz="1300480"/>
              <a:r>
                <a:rPr lang="th-TH" sz="4400" b="1" dirty="0">
                  <a:solidFill>
                    <a:srgbClr val="000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6. แต่ละกลุ่มตรวจสอบว่า “บิงโก” ตามรูปแบบต่อไปนี้หรือไม่</a:t>
              </a:r>
            </a:p>
            <a:p>
              <a:pPr lvl="0" algn="l" defTabSz="1300480"/>
              <a:endParaRPr lang="th-TH" sz="4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lvl="0" algn="l" defTabSz="1300480"/>
              <a:endParaRPr lang="th-TH" sz="4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lvl="0" algn="l" defTabSz="1300480"/>
              <a:endParaRPr lang="th-TH" sz="4400" b="1" dirty="0">
                <a:solidFill>
                  <a:srgbClr val="000000">
                    <a:lumMod val="85000"/>
                    <a:lumOff val="15000"/>
                  </a:srgb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lvl="0" algn="l" defTabSz="1300480"/>
              <a:r>
                <a:rPr lang="th-TH" sz="4400" b="1" dirty="0">
                  <a:solidFill>
                    <a:srgbClr val="000000">
                      <a:lumMod val="85000"/>
                      <a:lumOff val="15000"/>
                    </a:srgb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ถ้าใช่ให้ยกมือส่งเสียง “บิงโก” ทั้งกลุ่ม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97274" y="5695856"/>
              <a:ext cx="5775326" cy="150928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6207770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สรุปกิจกรรม 13.1 และ 13.2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336431" y="4931439"/>
            <a:ext cx="2114550" cy="117479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98007" y="6707716"/>
            <a:ext cx="1278793" cy="117479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15" name="Curved Connector 14"/>
          <p:cNvCxnSpPr>
            <a:stCxn id="11" idx="2"/>
            <a:endCxn id="14" idx="1"/>
          </p:cNvCxnSpPr>
          <p:nvPr/>
        </p:nvCxnSpPr>
        <p:spPr>
          <a:xfrm rot="16200000" flipH="1">
            <a:off x="2401415" y="6098519"/>
            <a:ext cx="1188882" cy="1204301"/>
          </a:xfrm>
          <a:prstGeom prst="curvedConnector2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Cloud 17"/>
          <p:cNvSpPr/>
          <p:nvPr/>
        </p:nvSpPr>
        <p:spPr>
          <a:xfrm>
            <a:off x="4876800" y="3448050"/>
            <a:ext cx="3638550" cy="1676400"/>
          </a:xfrm>
          <a:prstGeom prst="cloud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0" name="Curved Connector 19"/>
          <p:cNvCxnSpPr>
            <a:stCxn id="14" idx="3"/>
            <a:endCxn id="18" idx="2"/>
          </p:cNvCxnSpPr>
          <p:nvPr/>
        </p:nvCxnSpPr>
        <p:spPr>
          <a:xfrm flipV="1">
            <a:off x="4876800" y="4286250"/>
            <a:ext cx="11286" cy="3008861"/>
          </a:xfrm>
          <a:prstGeom prst="curvedConnector5">
            <a:avLst>
              <a:gd name="adj1" fmla="val 4895003"/>
              <a:gd name="adj2" fmla="val 46465"/>
              <a:gd name="adj3" fmla="val -4795003"/>
            </a:avLst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0917105" y="3433956"/>
            <a:ext cx="1131660" cy="1763806"/>
            <a:chOff x="7458075" y="5959086"/>
            <a:chExt cx="1352550" cy="2108086"/>
          </a:xfrm>
        </p:grpSpPr>
        <p:sp>
          <p:nvSpPr>
            <p:cNvPr id="26" name="Can 25"/>
            <p:cNvSpPr/>
            <p:nvPr/>
          </p:nvSpPr>
          <p:spPr>
            <a:xfrm>
              <a:off x="7458075" y="7303388"/>
              <a:ext cx="1352550" cy="763784"/>
            </a:xfrm>
            <a:prstGeom prst="can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7" name="Can 26"/>
            <p:cNvSpPr/>
            <p:nvPr/>
          </p:nvSpPr>
          <p:spPr>
            <a:xfrm>
              <a:off x="7458075" y="6629244"/>
              <a:ext cx="1352550" cy="763784"/>
            </a:xfrm>
            <a:prstGeom prst="can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9" name="Can 28"/>
            <p:cNvSpPr/>
            <p:nvPr/>
          </p:nvSpPr>
          <p:spPr>
            <a:xfrm>
              <a:off x="7458075" y="5959086"/>
              <a:ext cx="1352550" cy="763784"/>
            </a:xfrm>
            <a:prstGeom prst="can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cxnSp>
        <p:nvCxnSpPr>
          <p:cNvPr id="31" name="Curved Connector 30"/>
          <p:cNvCxnSpPr>
            <a:stCxn id="18" idx="0"/>
            <a:endCxn id="27" idx="2"/>
          </p:cNvCxnSpPr>
          <p:nvPr/>
        </p:nvCxnSpPr>
        <p:spPr>
          <a:xfrm>
            <a:off x="8512318" y="4286250"/>
            <a:ext cx="2404787" cy="27942"/>
          </a:xfrm>
          <a:prstGeom prst="curvedConnector3">
            <a:avLst>
              <a:gd name="adj1" fmla="val 50000"/>
            </a:avLst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047750" y="2094488"/>
            <a:ext cx="8203223" cy="834271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4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ให้นักเรียนช่วยกันสรุปองค์ประกอบของระบบไอโอที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9171265" y="6393463"/>
            <a:ext cx="1094238" cy="1724586"/>
            <a:chOff x="9171265" y="6957510"/>
            <a:chExt cx="1094238" cy="1724586"/>
          </a:xfrm>
        </p:grpSpPr>
        <p:sp>
          <p:nvSpPr>
            <p:cNvPr id="48" name="Flowchart: Alternate Process 47"/>
            <p:cNvSpPr/>
            <p:nvPr/>
          </p:nvSpPr>
          <p:spPr>
            <a:xfrm>
              <a:off x="9171265" y="6957510"/>
              <a:ext cx="1094238" cy="1724586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49" name="Flowchart: Alternate Process 48"/>
            <p:cNvSpPr/>
            <p:nvPr/>
          </p:nvSpPr>
          <p:spPr>
            <a:xfrm>
              <a:off x="9234598" y="7007286"/>
              <a:ext cx="967050" cy="1600705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0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9651077" y="8542155"/>
              <a:ext cx="127904" cy="129959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93490" y="7229370"/>
            <a:ext cx="631248" cy="994885"/>
            <a:chOff x="8793490" y="7793417"/>
            <a:chExt cx="631248" cy="994885"/>
          </a:xfrm>
        </p:grpSpPr>
        <p:sp>
          <p:nvSpPr>
            <p:cNvPr id="44" name="Flowchart: Alternate Process 43"/>
            <p:cNvSpPr/>
            <p:nvPr/>
          </p:nvSpPr>
          <p:spPr>
            <a:xfrm>
              <a:off x="8793490" y="7793417"/>
              <a:ext cx="631248" cy="994885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45" name="Flowchart: Alternate Process 44"/>
            <p:cNvSpPr/>
            <p:nvPr/>
          </p:nvSpPr>
          <p:spPr>
            <a:xfrm>
              <a:off x="8830026" y="7822132"/>
              <a:ext cx="557875" cy="923420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0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9070286" y="8707572"/>
              <a:ext cx="73786" cy="74971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>
            <a:off x="1541562" y="5090040"/>
            <a:ext cx="551613" cy="63094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571750" y="5090040"/>
            <a:ext cx="373568" cy="215444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758534" y="5512772"/>
            <a:ext cx="373568" cy="215444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75" name="Curved Connector 74"/>
          <p:cNvCxnSpPr>
            <a:stCxn id="44" idx="0"/>
            <a:endCxn id="18" idx="1"/>
          </p:cNvCxnSpPr>
          <p:nvPr/>
        </p:nvCxnSpPr>
        <p:spPr>
          <a:xfrm rot="16200000" flipV="1">
            <a:off x="6849243" y="4969498"/>
            <a:ext cx="2106705" cy="2413039"/>
          </a:xfrm>
          <a:prstGeom prst="curvedConnector3">
            <a:avLst>
              <a:gd name="adj1" fmla="val 50000"/>
            </a:avLst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479176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สรุปกิจกรรม 13.1 และ 13.2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336431" y="4931439"/>
            <a:ext cx="2114550" cy="117479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598007" y="6707716"/>
            <a:ext cx="1278793" cy="117479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3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15" name="Curved Connector 14"/>
          <p:cNvCxnSpPr/>
          <p:nvPr/>
        </p:nvCxnSpPr>
        <p:spPr>
          <a:xfrm rot="16200000" flipH="1">
            <a:off x="2401416" y="6098520"/>
            <a:ext cx="1188882" cy="1204301"/>
          </a:xfrm>
          <a:prstGeom prst="curvedConnector2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Cloud 17"/>
          <p:cNvSpPr/>
          <p:nvPr/>
        </p:nvSpPr>
        <p:spPr>
          <a:xfrm>
            <a:off x="4876800" y="3448050"/>
            <a:ext cx="3638550" cy="1676400"/>
          </a:xfrm>
          <a:prstGeom prst="cloud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20" name="Curved Connector 19"/>
          <p:cNvCxnSpPr>
            <a:stCxn id="14" idx="3"/>
            <a:endCxn id="18" idx="2"/>
          </p:cNvCxnSpPr>
          <p:nvPr/>
        </p:nvCxnSpPr>
        <p:spPr>
          <a:xfrm flipV="1">
            <a:off x="4876800" y="4286250"/>
            <a:ext cx="11286" cy="3008861"/>
          </a:xfrm>
          <a:prstGeom prst="curvedConnector5">
            <a:avLst>
              <a:gd name="adj1" fmla="val 4895003"/>
              <a:gd name="adj2" fmla="val 46465"/>
              <a:gd name="adj3" fmla="val -4795003"/>
            </a:avLst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0917105" y="3433956"/>
            <a:ext cx="1131660" cy="1763806"/>
            <a:chOff x="7458075" y="5959086"/>
            <a:chExt cx="1352550" cy="2108086"/>
          </a:xfrm>
        </p:grpSpPr>
        <p:sp>
          <p:nvSpPr>
            <p:cNvPr id="26" name="Can 25"/>
            <p:cNvSpPr/>
            <p:nvPr/>
          </p:nvSpPr>
          <p:spPr>
            <a:xfrm>
              <a:off x="7458075" y="7303388"/>
              <a:ext cx="1352550" cy="763784"/>
            </a:xfrm>
            <a:prstGeom prst="can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7" name="Can 26"/>
            <p:cNvSpPr/>
            <p:nvPr/>
          </p:nvSpPr>
          <p:spPr>
            <a:xfrm>
              <a:off x="7458075" y="6629244"/>
              <a:ext cx="1352550" cy="763784"/>
            </a:xfrm>
            <a:prstGeom prst="can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9" name="Can 28"/>
            <p:cNvSpPr/>
            <p:nvPr/>
          </p:nvSpPr>
          <p:spPr>
            <a:xfrm>
              <a:off x="7458075" y="5959086"/>
              <a:ext cx="1352550" cy="763784"/>
            </a:xfrm>
            <a:prstGeom prst="can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cxnSp>
        <p:nvCxnSpPr>
          <p:cNvPr id="31" name="Curved Connector 30"/>
          <p:cNvCxnSpPr>
            <a:stCxn id="18" idx="0"/>
            <a:endCxn id="27" idx="2"/>
          </p:cNvCxnSpPr>
          <p:nvPr/>
        </p:nvCxnSpPr>
        <p:spPr>
          <a:xfrm>
            <a:off x="8512318" y="4286250"/>
            <a:ext cx="2404787" cy="27942"/>
          </a:xfrm>
          <a:prstGeom prst="curvedConnector3">
            <a:avLst>
              <a:gd name="adj1" fmla="val 50000"/>
            </a:avLst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1047751" y="2094488"/>
            <a:ext cx="5372100" cy="83427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4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องค์ประกอบของระบบไอโอที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9171265" y="6393463"/>
            <a:ext cx="1094238" cy="1724586"/>
            <a:chOff x="9171265" y="6957510"/>
            <a:chExt cx="1094238" cy="1724586"/>
          </a:xfrm>
        </p:grpSpPr>
        <p:sp>
          <p:nvSpPr>
            <p:cNvPr id="48" name="Flowchart: Alternate Process 47"/>
            <p:cNvSpPr/>
            <p:nvPr/>
          </p:nvSpPr>
          <p:spPr>
            <a:xfrm>
              <a:off x="9171265" y="6957510"/>
              <a:ext cx="1094238" cy="1724586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49" name="Flowchart: Alternate Process 48"/>
            <p:cNvSpPr/>
            <p:nvPr/>
          </p:nvSpPr>
          <p:spPr>
            <a:xfrm>
              <a:off x="9234598" y="7007286"/>
              <a:ext cx="967050" cy="1600705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0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9651077" y="8542155"/>
              <a:ext cx="127904" cy="129959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93490" y="7229370"/>
            <a:ext cx="631248" cy="994885"/>
            <a:chOff x="8793490" y="7793417"/>
            <a:chExt cx="631248" cy="994885"/>
          </a:xfrm>
        </p:grpSpPr>
        <p:sp>
          <p:nvSpPr>
            <p:cNvPr id="44" name="Flowchart: Alternate Process 43"/>
            <p:cNvSpPr/>
            <p:nvPr/>
          </p:nvSpPr>
          <p:spPr>
            <a:xfrm>
              <a:off x="8793490" y="7793417"/>
              <a:ext cx="631248" cy="994885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45" name="Flowchart: Alternate Process 44"/>
            <p:cNvSpPr/>
            <p:nvPr/>
          </p:nvSpPr>
          <p:spPr>
            <a:xfrm>
              <a:off x="8830026" y="7822132"/>
              <a:ext cx="557875" cy="923420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40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9070286" y="8707572"/>
              <a:ext cx="73786" cy="74971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69" name="Rectangle 68"/>
          <p:cNvSpPr/>
          <p:nvPr/>
        </p:nvSpPr>
        <p:spPr>
          <a:xfrm>
            <a:off x="1541562" y="5090040"/>
            <a:ext cx="551613" cy="63094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571750" y="5090040"/>
            <a:ext cx="373568" cy="215444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758534" y="5512772"/>
            <a:ext cx="373568" cy="215444"/>
          </a:xfrm>
          <a:prstGeom prst="rect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9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75" name="Curved Connector 74"/>
          <p:cNvCxnSpPr>
            <a:stCxn id="44" idx="0"/>
            <a:endCxn id="18" idx="1"/>
          </p:cNvCxnSpPr>
          <p:nvPr/>
        </p:nvCxnSpPr>
        <p:spPr>
          <a:xfrm rot="16200000" flipV="1">
            <a:off x="6849243" y="4969498"/>
            <a:ext cx="2106705" cy="2413039"/>
          </a:xfrm>
          <a:prstGeom prst="curvedConnector3">
            <a:avLst>
              <a:gd name="adj1" fmla="val 50000"/>
            </a:avLst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97272" y="4112278"/>
            <a:ext cx="3375533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อุปกรณ์ไอโอที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512157" y="7980636"/>
            <a:ext cx="3375533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อุปกรณ์เกตเวย์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14475" y="3856130"/>
            <a:ext cx="3375533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อินเทอร์เน็ต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234598" y="2677269"/>
            <a:ext cx="3375533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โบรกเกอร์/เซิร์ฟเวอร์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830026" y="8181010"/>
            <a:ext cx="3375533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อุปกรณ์ฝั่งผู้ใช้</a:t>
            </a:r>
          </a:p>
        </p:txBody>
      </p:sp>
    </p:spTree>
    <p:extLst>
      <p:ext uri="{BB962C8B-B14F-4D97-AF65-F5344CB8AC3E}">
        <p14:creationId xmlns:p14="http://schemas.microsoft.com/office/powerpoint/2010/main" val="28985157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  <p:bldP spid="35" grpId="0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lvl="0" indent="0" algn="ctr" defTabSz="13004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 13.3</a:t>
            </a:r>
          </a:p>
          <a:p>
            <a:pPr lvl="0" algn="ctr" hangingPunct="1"/>
            <a:r>
              <a:rPr lang="th-TH" sz="8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ฤาษีแปลงสาร </a:t>
            </a:r>
            <a:r>
              <a:rPr lang="en-US" sz="8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MQTT</a:t>
            </a:r>
            <a:endParaRPr kumimoji="0" lang="th-TH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90527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905000" y="321461"/>
            <a:ext cx="1013460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นวัตกรรมร้านซักผ้าอัจฉริยะ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Cloud 2"/>
          <p:cNvSpPr/>
          <p:nvPr/>
        </p:nvSpPr>
        <p:spPr>
          <a:xfrm>
            <a:off x="3883756" y="2190750"/>
            <a:ext cx="4555394" cy="1569512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อินเทอร์เน็ต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864706" y="5042346"/>
            <a:ext cx="3507643" cy="3496776"/>
            <a:chOff x="3864706" y="5042346"/>
            <a:chExt cx="3507643" cy="3496776"/>
          </a:xfrm>
          <a:solidFill>
            <a:schemeClr val="bg1">
              <a:lumMod val="85000"/>
            </a:schemeClr>
          </a:solidFill>
        </p:grpSpPr>
        <p:sp>
          <p:nvSpPr>
            <p:cNvPr id="2" name="Cube 1"/>
            <p:cNvSpPr/>
            <p:nvPr/>
          </p:nvSpPr>
          <p:spPr>
            <a:xfrm>
              <a:off x="3864706" y="5042346"/>
              <a:ext cx="3507643" cy="3496776"/>
            </a:xfrm>
            <a:prstGeom prst="cub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br>
                <a:rPr kumimoji="0" lang="th-TH" sz="40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</a:b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985155" y="6007682"/>
              <a:ext cx="2343150" cy="244527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defTabSz="1300480"/>
              <a:r>
                <a:rPr lang="th-TH" b="1" dirty="0">
                  <a:solidFill>
                    <a:schemeClr val="tx1">
                      <a:lumMod val="65000"/>
                      <a:lumOff val="3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เครื่องซักผ้า</a:t>
              </a:r>
            </a:p>
            <a:p>
              <a:pPr defTabSz="1300480"/>
              <a:endParaRPr kumimoji="0" lang="th-TH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20685" y="2397532"/>
            <a:ext cx="2303952" cy="3631168"/>
            <a:chOff x="720685" y="2397532"/>
            <a:chExt cx="2303952" cy="3631168"/>
          </a:xfrm>
        </p:grpSpPr>
        <p:sp>
          <p:nvSpPr>
            <p:cNvPr id="10" name="Flowchart: Alternate Process 9"/>
            <p:cNvSpPr/>
            <p:nvPr/>
          </p:nvSpPr>
          <p:spPr>
            <a:xfrm>
              <a:off x="720685" y="2397532"/>
              <a:ext cx="2303952" cy="3631168"/>
            </a:xfrm>
            <a:prstGeom prst="flowChartAlternateProcess">
              <a:avLst/>
            </a:prstGeom>
            <a:solidFill>
              <a:srgbClr val="C000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5" name="Flowchart: Alternate Process 4"/>
            <p:cNvSpPr/>
            <p:nvPr/>
          </p:nvSpPr>
          <p:spPr>
            <a:xfrm>
              <a:off x="854035" y="2502336"/>
              <a:ext cx="2036153" cy="3207514"/>
            </a:xfrm>
            <a:prstGeom prst="flowChartAlternateProcess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400" b="1" dirty="0">
                  <a:solidFill>
                    <a:schemeClr val="tx1">
                      <a:lumMod val="65000"/>
                      <a:lumOff val="3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สมาร์ตโฟน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แท็บเบล็ต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18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1730945" y="5734049"/>
              <a:ext cx="269306" cy="273633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296275" y="3981691"/>
            <a:ext cx="3743325" cy="3019010"/>
            <a:chOff x="8296275" y="3981691"/>
            <a:chExt cx="3743325" cy="3019010"/>
          </a:xfrm>
        </p:grpSpPr>
        <p:sp>
          <p:nvSpPr>
            <p:cNvPr id="19" name="Rounded Rectangle 18"/>
            <p:cNvSpPr/>
            <p:nvPr/>
          </p:nvSpPr>
          <p:spPr>
            <a:xfrm>
              <a:off x="8448675" y="5689704"/>
              <a:ext cx="2362200" cy="1310997"/>
            </a:xfrm>
            <a:prstGeom prst="round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th-TH" sz="8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2800" b="1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บัตรเครดิต</a:t>
              </a:r>
              <a:br>
                <a:rPr lang="th-TH" sz="2800" b="1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</a:br>
              <a:r>
                <a:rPr lang="th-TH" sz="2800" b="1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บัตรเดบิต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0439400" y="4428989"/>
              <a:ext cx="1600200" cy="2382441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2800" b="1" dirty="0">
                  <a:solidFill>
                    <a:schemeClr val="bg1"/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แอป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2800" b="1" dirty="0">
                  <a:solidFill>
                    <a:schemeClr val="bg1"/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ธนาคาร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17" name="Sun 16"/>
            <p:cNvSpPr/>
            <p:nvPr/>
          </p:nvSpPr>
          <p:spPr>
            <a:xfrm>
              <a:off x="10982325" y="4774843"/>
              <a:ext cx="514350" cy="514350"/>
            </a:xfrm>
            <a:prstGeom prst="sun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8" name="Rectangular Callout 17"/>
            <p:cNvSpPr/>
            <p:nvPr/>
          </p:nvSpPr>
          <p:spPr>
            <a:xfrm>
              <a:off x="8296275" y="3981691"/>
              <a:ext cx="2686050" cy="692497"/>
            </a:xfrm>
            <a:prstGeom prst="wedgeRectCallout">
              <a:avLst>
                <a:gd name="adj1" fmla="val -307"/>
                <a:gd name="adj2" fmla="val 133631"/>
              </a:avLst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000" b="1" i="0" u="none" strike="noStrike" cap="none" spc="0" normalizeH="0" baseline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สังคมไร้เงินสด</a:t>
              </a:r>
            </a:p>
          </p:txBody>
        </p:sp>
        <p:sp>
          <p:nvSpPr>
            <p:cNvPr id="20" name="Snip and Round Single Corner Rectangle 19"/>
            <p:cNvSpPr/>
            <p:nvPr/>
          </p:nvSpPr>
          <p:spPr>
            <a:xfrm>
              <a:off x="8591550" y="6527630"/>
              <a:ext cx="476250" cy="331016"/>
            </a:xfrm>
            <a:prstGeom prst="snipRound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9975932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13.3 ฤๅษีแปลงสาร 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MQTT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72407" y="2076450"/>
            <a:ext cx="11460773" cy="76616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1. แบ่งกลุ่ม กลุ่มละ 4-5 คน กำหนดหมายเลขกลุ่ม 1-10 หรือตามความเหมาะสม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772407" y="3103525"/>
            <a:ext cx="11460773" cy="766167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2. ตกลงรายละเอียดการเชื่อมต่อโบรกเกอร์ และหัวข้อของแต่ละกลุ่ม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36431" y="4130600"/>
            <a:ext cx="10759356" cy="43499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 (แก้ไขได้ตามที่ตกลงในชั้นเรียน)</a:t>
            </a: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ข้อมูลโบรกเกอร์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Hostname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0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broker.hivemq.com</a:t>
            </a:r>
            <a:r>
              <a:rPr lang="th-TH" sz="40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Port :  </a:t>
            </a:r>
            <a:r>
              <a:rPr lang="en-US" sz="40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1883 (</a:t>
            </a:r>
            <a:r>
              <a:rPr lang="en-US" sz="4000" b="1" dirty="0" err="1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tcp</a:t>
            </a:r>
            <a:r>
              <a:rPr lang="en-US" sz="4000" b="1" dirty="0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4000" b="1" dirty="0">
              <a:solidFill>
                <a:schemeClr val="accent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/>
            <a:r>
              <a:rPr lang="th-TH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1</a:t>
            </a:r>
            <a:r>
              <a:rPr lang="th-TH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en-US" b="1" dirty="0" err="1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ipst</a:t>
            </a:r>
            <a:r>
              <a:rPr lang="en-US" b="1" dirty="0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/m301/group1/message</a:t>
            </a:r>
          </a:p>
          <a:p>
            <a:pPr algn="l"/>
            <a:r>
              <a:rPr lang="th-TH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2</a:t>
            </a:r>
            <a:r>
              <a:rPr lang="th-TH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en-US" b="1" dirty="0" err="1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ipst</a:t>
            </a:r>
            <a:r>
              <a:rPr lang="en-US" b="1" dirty="0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/m301/group2/message</a:t>
            </a:r>
          </a:p>
          <a:p>
            <a:pPr algn="l"/>
            <a:r>
              <a:rPr lang="th-TH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3 </a:t>
            </a:r>
            <a:r>
              <a:rPr lang="th-TH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b="1" dirty="0" err="1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ipst</a:t>
            </a:r>
            <a:r>
              <a:rPr lang="en-US" b="1" dirty="0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/m301/group3/message</a:t>
            </a:r>
          </a:p>
          <a:p>
            <a:pPr algn="l"/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...			...</a:t>
            </a:r>
          </a:p>
          <a:p>
            <a:pPr algn="l"/>
            <a:r>
              <a:rPr lang="th-TH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10</a:t>
            </a:r>
            <a:r>
              <a:rPr lang="th-TH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en-US" b="1" dirty="0" err="1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ipst</a:t>
            </a:r>
            <a:r>
              <a:rPr lang="en-US" b="1" dirty="0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/m301/group10/message</a:t>
            </a:r>
          </a:p>
        </p:txBody>
      </p:sp>
    </p:spTree>
    <p:extLst>
      <p:ext uri="{BB962C8B-B14F-4D97-AF65-F5344CB8AC3E}">
        <p14:creationId xmlns:p14="http://schemas.microsoft.com/office/powerpoint/2010/main" val="369584136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13.3 ฤๅษีแปลงสาร 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MQTT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72407" y="2076450"/>
            <a:ext cx="11460773" cy="76616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3. กลุ่มแรกพับบลิชข้อความไม่เกิน 5 พยางค์ไปยังกลุ่มที่ 2 ที่ซับสไครบ์รอไว้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1336431" y="4532275"/>
            <a:ext cx="10896749" cy="76616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กลุ่มที่ 2 เมื่อได้ข้อความให้เพิ่มข้อความอีกไม่เกิน 5 พยางค์แล้วพับบลิชต่อ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0" name="Straight Arrow Connector 9"/>
          <p:cNvCxnSpPr>
            <a:stCxn id="5" idx="6"/>
            <a:endCxn id="37" idx="2"/>
          </p:cNvCxnSpPr>
          <p:nvPr/>
        </p:nvCxnSpPr>
        <p:spPr>
          <a:xfrm>
            <a:off x="1576899" y="3661621"/>
            <a:ext cx="41966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776799" y="3010629"/>
            <a:ext cx="5796801" cy="1378214"/>
            <a:chOff x="776799" y="3067779"/>
            <a:chExt cx="5796801" cy="1378214"/>
          </a:xfrm>
        </p:grpSpPr>
        <p:sp>
          <p:nvSpPr>
            <p:cNvPr id="5" name="Oval 4"/>
            <p:cNvSpPr/>
            <p:nvPr/>
          </p:nvSpPr>
          <p:spPr>
            <a:xfrm>
              <a:off x="776799" y="3318438"/>
              <a:ext cx="800100" cy="800666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1</a:t>
              </a:r>
            </a:p>
          </p:txBody>
        </p:sp>
        <p:sp>
          <p:nvSpPr>
            <p:cNvPr id="37" name="Oval 36"/>
            <p:cNvSpPr/>
            <p:nvPr/>
          </p:nvSpPr>
          <p:spPr>
            <a:xfrm>
              <a:off x="5773500" y="3318438"/>
              <a:ext cx="800100" cy="800666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80456" y="3067779"/>
              <a:ext cx="4105291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 err="1">
                  <a:solidFill>
                    <a:schemeClr val="accent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ipst</a:t>
              </a:r>
              <a:r>
                <a:rPr lang="en-US" b="1" dirty="0">
                  <a:solidFill>
                    <a:schemeClr val="accent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/m301/group1/message</a:t>
              </a:r>
              <a:endParaRPr kumimoji="0" lang="th-TH" sz="3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81483" y="3789403"/>
              <a:ext cx="2035814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solidFill>
                    <a:schemeClr val="accent2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“</a:t>
              </a:r>
              <a:r>
                <a:rPr lang="th-TH" b="1" dirty="0">
                  <a:solidFill>
                    <a:schemeClr val="accent2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เรียนรู้ไอโอที</a:t>
              </a:r>
              <a:r>
                <a:rPr lang="en-US" b="1" dirty="0">
                  <a:solidFill>
                    <a:schemeClr val="accent2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”</a:t>
              </a:r>
              <a:endParaRPr kumimoji="0" lang="th-TH" sz="3600" b="1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86791" y="5464110"/>
            <a:ext cx="5455942" cy="1313180"/>
            <a:chOff x="6586791" y="6054660"/>
            <a:chExt cx="5455942" cy="1313180"/>
          </a:xfrm>
        </p:grpSpPr>
        <p:sp>
          <p:nvSpPr>
            <p:cNvPr id="15" name="Oval 14"/>
            <p:cNvSpPr/>
            <p:nvPr/>
          </p:nvSpPr>
          <p:spPr>
            <a:xfrm>
              <a:off x="11242633" y="6308092"/>
              <a:ext cx="800100" cy="800666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3</a:t>
              </a:r>
            </a:p>
          </p:txBody>
        </p:sp>
        <p:cxnSp>
          <p:nvCxnSpPr>
            <p:cNvPr id="16" name="Straight Arrow Connector 15"/>
            <p:cNvCxnSpPr>
              <a:endCxn id="15" idx="2"/>
            </p:cNvCxnSpPr>
            <p:nvPr/>
          </p:nvCxnSpPr>
          <p:spPr>
            <a:xfrm>
              <a:off x="6586791" y="6708425"/>
              <a:ext cx="465584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862066" y="6054660"/>
              <a:ext cx="4105291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 err="1">
                  <a:solidFill>
                    <a:schemeClr val="accent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ipst</a:t>
              </a:r>
              <a:r>
                <a:rPr lang="en-US" b="1" dirty="0">
                  <a:solidFill>
                    <a:schemeClr val="accent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/m301/group2/message</a:t>
              </a:r>
              <a:endParaRPr kumimoji="0" lang="th-TH" sz="3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42327" y="6711250"/>
              <a:ext cx="396582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b="1" dirty="0">
                  <a:solidFill>
                    <a:schemeClr val="accent2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“</a:t>
              </a:r>
              <a:r>
                <a:rPr lang="th-TH" b="1" dirty="0">
                  <a:solidFill>
                    <a:schemeClr val="accent2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เรียนรู้ไอโอทีควบคุมอุปกรณ์</a:t>
              </a:r>
              <a:r>
                <a:rPr lang="en-US" b="1" dirty="0">
                  <a:solidFill>
                    <a:schemeClr val="accent2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”</a:t>
              </a:r>
              <a:endParaRPr kumimoji="0" lang="th-TH" sz="3600" b="1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99" y="5349706"/>
            <a:ext cx="5809992" cy="1688738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336431" y="6990821"/>
            <a:ext cx="10896749" cy="76616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พับบลิชต่อไปเรื่อยๆ จนกลุ่มสุดท้ายพับลิชข้อความกลับไปหากลุ่มแรก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793631" y="7890761"/>
            <a:ext cx="9937645" cy="858833"/>
            <a:chOff x="1793631" y="7890761"/>
            <a:chExt cx="9937645" cy="858833"/>
          </a:xfrm>
        </p:grpSpPr>
        <p:grpSp>
          <p:nvGrpSpPr>
            <p:cNvPr id="51" name="Group 50"/>
            <p:cNvGrpSpPr/>
            <p:nvPr/>
          </p:nvGrpSpPr>
          <p:grpSpPr>
            <a:xfrm>
              <a:off x="1793631" y="7890761"/>
              <a:ext cx="9937645" cy="858833"/>
              <a:chOff x="1793631" y="7890761"/>
              <a:chExt cx="9937645" cy="858833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793631" y="7930157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1</a:t>
                </a: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3308990" y="7925215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2</a:t>
                </a:r>
              </a:p>
            </p:txBody>
          </p:sp>
          <p:cxnSp>
            <p:nvCxnSpPr>
              <p:cNvPr id="27" name="Straight Arrow Connector 26"/>
              <p:cNvCxnSpPr>
                <a:stCxn id="29" idx="6"/>
                <a:endCxn id="30" idx="2"/>
              </p:cNvCxnSpPr>
              <p:nvPr/>
            </p:nvCxnSpPr>
            <p:spPr>
              <a:xfrm flipV="1">
                <a:off x="2593731" y="8325548"/>
                <a:ext cx="715259" cy="4942"/>
              </a:xfrm>
              <a:prstGeom prst="straightConnector1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39" name="Oval 38"/>
              <p:cNvSpPr/>
              <p:nvPr/>
            </p:nvSpPr>
            <p:spPr>
              <a:xfrm>
                <a:off x="4824349" y="7930157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3</a:t>
                </a:r>
              </a:p>
            </p:txBody>
          </p:sp>
          <p:cxnSp>
            <p:nvCxnSpPr>
              <p:cNvPr id="40" name="Straight Arrow Connector 39"/>
              <p:cNvCxnSpPr>
                <a:endCxn id="39" idx="2"/>
              </p:cNvCxnSpPr>
              <p:nvPr/>
            </p:nvCxnSpPr>
            <p:spPr>
              <a:xfrm flipV="1">
                <a:off x="4109090" y="8330490"/>
                <a:ext cx="715259" cy="4942"/>
              </a:xfrm>
              <a:prstGeom prst="straightConnector1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1" name="Oval 40"/>
              <p:cNvSpPr/>
              <p:nvPr/>
            </p:nvSpPr>
            <p:spPr>
              <a:xfrm>
                <a:off x="6339708" y="7948928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th-TH" sz="3200" b="1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...</a:t>
                </a:r>
                <a:endParaRPr kumimoji="0" lang="th-TH" sz="3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cxnSp>
            <p:nvCxnSpPr>
              <p:cNvPr id="42" name="Straight Arrow Connector 41"/>
              <p:cNvCxnSpPr>
                <a:endCxn id="41" idx="2"/>
              </p:cNvCxnSpPr>
              <p:nvPr/>
            </p:nvCxnSpPr>
            <p:spPr>
              <a:xfrm flipV="1">
                <a:off x="5624449" y="8349261"/>
                <a:ext cx="715259" cy="4942"/>
              </a:xfrm>
              <a:prstGeom prst="straightConnector1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3" name="Oval 42"/>
              <p:cNvSpPr/>
              <p:nvPr/>
            </p:nvSpPr>
            <p:spPr>
              <a:xfrm>
                <a:off x="7809676" y="7930157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...</a:t>
                </a:r>
              </a:p>
            </p:txBody>
          </p:sp>
          <p:cxnSp>
            <p:nvCxnSpPr>
              <p:cNvPr id="44" name="Straight Arrow Connector 43"/>
              <p:cNvCxnSpPr>
                <a:endCxn id="43" idx="2"/>
              </p:cNvCxnSpPr>
              <p:nvPr/>
            </p:nvCxnSpPr>
            <p:spPr>
              <a:xfrm flipV="1">
                <a:off x="7094417" y="8330490"/>
                <a:ext cx="715259" cy="4942"/>
              </a:xfrm>
              <a:prstGeom prst="straightConnector1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5" name="Oval 44"/>
              <p:cNvSpPr/>
              <p:nvPr/>
            </p:nvSpPr>
            <p:spPr>
              <a:xfrm>
                <a:off x="9370426" y="7908566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..</a:t>
                </a:r>
              </a:p>
            </p:txBody>
          </p:sp>
          <p:cxnSp>
            <p:nvCxnSpPr>
              <p:cNvPr id="46" name="Straight Arrow Connector 45"/>
              <p:cNvCxnSpPr>
                <a:endCxn id="45" idx="2"/>
              </p:cNvCxnSpPr>
              <p:nvPr/>
            </p:nvCxnSpPr>
            <p:spPr>
              <a:xfrm flipV="1">
                <a:off x="8655167" y="8308899"/>
                <a:ext cx="715259" cy="4942"/>
              </a:xfrm>
              <a:prstGeom prst="straightConnector1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7" name="Oval 46"/>
              <p:cNvSpPr/>
              <p:nvPr/>
            </p:nvSpPr>
            <p:spPr>
              <a:xfrm>
                <a:off x="10931176" y="7890761"/>
                <a:ext cx="800100" cy="800666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38100" tIns="38100" rIns="38100" bIns="38100" numCol="1" spcCol="38100" rtlCol="0" anchor="t">
                <a:spAutoFit/>
              </a:bodyPr>
              <a:lstStyle/>
              <a:p>
                <a:pPr marL="0" marR="0" indent="0" algn="ctr" defTabSz="130048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th-TH" sz="3200" b="1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rPr>
                  <a:t>10</a:t>
                </a:r>
              </a:p>
            </p:txBody>
          </p:sp>
          <p:cxnSp>
            <p:nvCxnSpPr>
              <p:cNvPr id="48" name="Straight Arrow Connector 47"/>
              <p:cNvCxnSpPr>
                <a:endCxn id="47" idx="2"/>
              </p:cNvCxnSpPr>
              <p:nvPr/>
            </p:nvCxnSpPr>
            <p:spPr>
              <a:xfrm flipV="1">
                <a:off x="10215917" y="8291094"/>
                <a:ext cx="715259" cy="4942"/>
              </a:xfrm>
              <a:prstGeom prst="straightConnector1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49" name="Elbow Connector 48"/>
            <p:cNvCxnSpPr>
              <a:stCxn id="47" idx="6"/>
              <a:endCxn id="29" idx="4"/>
            </p:cNvCxnSpPr>
            <p:nvPr/>
          </p:nvCxnSpPr>
          <p:spPr>
            <a:xfrm flipH="1">
              <a:off x="2193681" y="8291094"/>
              <a:ext cx="9537595" cy="439729"/>
            </a:xfrm>
            <a:prstGeom prst="bentConnector4">
              <a:avLst>
                <a:gd name="adj1" fmla="val -2397"/>
                <a:gd name="adj2" fmla="val 151987"/>
              </a:avLst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81" y="7880799"/>
            <a:ext cx="11699238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8485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lvl="0" indent="0" algn="ctr" defTabSz="13004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 13.4</a:t>
            </a:r>
          </a:p>
          <a:p>
            <a:pPr lvl="0" algn="ctr" hangingPunct="1"/>
            <a:r>
              <a:rPr lang="en-US" sz="80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IoT</a:t>
            </a:r>
            <a:r>
              <a:rPr lang="en-US" sz="8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Smart Home</a:t>
            </a:r>
            <a:endParaRPr kumimoji="0" lang="th-TH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775355740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ระบบรดน้ำต้นไม้อัตโนมัติ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8048" y="2265401"/>
            <a:ext cx="11750836" cy="1395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ศึกษาเนื้อหาหัวข้อ 5.2 กรณีศึกษาการพัฒนาแอปพลิเคชันไอโอที  หน้า 109-117</a:t>
            </a:r>
          </a:p>
          <a:p>
            <a:r>
              <a:rPr lang="th-TH" sz="4400" b="1" dirty="0">
                <a:solidFill>
                  <a:schemeClr val="accent2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ระบบรดน้ำต้นไม้อัตโนมัติ </a:t>
            </a:r>
            <a:endParaRPr lang="th-TH" sz="4400" dirty="0">
              <a:solidFill>
                <a:schemeClr val="tx1">
                  <a:lumMod val="85000"/>
                  <a:lumOff val="15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24650" y="7953484"/>
            <a:ext cx="10137913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ส่วนประกอบของระบบรดน้ำอัตโนมัติ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8852" y="3583314"/>
            <a:ext cx="7449507" cy="423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90440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ระบบรดน้ำต้นไม้อัตโนมัติ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72407" y="2631903"/>
            <a:ext cx="11460773" cy="233255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endParaRPr lang="th-TH" sz="9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ช่วยกันอภิปราย</a:t>
            </a:r>
          </a:p>
          <a:p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เกี่ยวกับส่วนประกอบของระบบรดน้ำต้นไม้อัตโนมัติ</a:t>
            </a:r>
          </a:p>
          <a:p>
            <a:endParaRPr kumimoji="0" lang="th-TH" sz="9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72407" y="5569523"/>
            <a:ext cx="11460773" cy="192393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ถ้าจะต้องเพิ่มเติมหรือปรับปรุงผู้เรียนจะเพิ่มส่วนใด </a:t>
            </a:r>
          </a:p>
          <a:p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และมีการทำงานอย่างไร</a:t>
            </a:r>
            <a:endParaRPr lang="th-TH" sz="72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66962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แอปพลิเคชัน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MQTT Panel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9662" y="2921743"/>
            <a:ext cx="572592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ใช้สมาร์ตโฟนในระบบแอนดรอยด์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69" y="3762999"/>
            <a:ext cx="2569400" cy="256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iot mqtt pane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796" y="2220888"/>
            <a:ext cx="2895600" cy="514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267091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13.4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Smart home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72407" y="2076450"/>
            <a:ext cx="11460773" cy="76616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1.ครูแนะนำแอปพลิเคชันควบคุมอุปกรณ์ </a:t>
            </a:r>
            <a:r>
              <a:rPr lang="en-US" sz="4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</a:t>
            </a:r>
            <a:r>
              <a:rPr lang="en-US" sz="4000" b="1" dirty="0" err="1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MQTT Panel 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72407" y="3251230"/>
            <a:ext cx="11460773" cy="76616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2. ครูสาธิตการเชื่อมต่อ </a:t>
            </a:r>
            <a:r>
              <a:rPr lang="en-US" sz="4000" b="1" dirty="0" err="1">
                <a:solidFill>
                  <a:schemeClr val="accent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MQTTLens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กับ </a:t>
            </a:r>
            <a:r>
              <a:rPr lang="en-US" sz="4000" b="1" dirty="0" err="1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MQTT Panel 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772407" y="4488921"/>
            <a:ext cx="11460773" cy="76616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3. นักเรียนจับคู่ระหว่างกลุ่ม 2 </a:t>
            </a:r>
            <a:r>
              <a:rPr lang="th-TH" sz="40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กลุ่ม 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ทำใบกิจกรรมที่ 13.4 เรื่อง </a:t>
            </a:r>
            <a:r>
              <a:rPr lang="en-US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IoT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Smart Home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772407" y="5645907"/>
            <a:ext cx="11460773" cy="144720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4. ในแต่ละกลุ่มที่จับคู่กันใช้แอปพลิเคชันควบคุมอุปกรณ์ </a:t>
            </a:r>
            <a:r>
              <a:rPr lang="en-US" sz="4000" b="1" dirty="0" err="1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สร้างแผงควบคุม</a:t>
            </a:r>
          </a:p>
          <a:p>
            <a:pPr algn="l" defTabSz="1300480"/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Smart home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หลังเดียวกันโดยกำหนดหัวข้อของ 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MQTT </a:t>
            </a:r>
            <a:r>
              <a:rPr lang="th-TH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</a:t>
            </a:r>
            <a:r>
              <a:rPr lang="en-US" sz="4000" b="1" dirty="0">
                <a:solidFill>
                  <a:srgbClr val="0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" name="Action Button: Home 1">
            <a:hlinkClick r:id="" action="ppaction://noaction" highlightClick="1"/>
          </p:cNvPr>
          <p:cNvSpPr/>
          <p:nvPr/>
        </p:nvSpPr>
        <p:spPr>
          <a:xfrm>
            <a:off x="4705350" y="7334250"/>
            <a:ext cx="3276600" cy="1736212"/>
          </a:xfrm>
          <a:prstGeom prst="actionButtonHom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9" name="Straight Arrow Connector 18"/>
          <p:cNvCxnSpPr>
            <a:stCxn id="61" idx="2"/>
          </p:cNvCxnSpPr>
          <p:nvPr/>
        </p:nvCxnSpPr>
        <p:spPr>
          <a:xfrm flipH="1">
            <a:off x="7981950" y="8188406"/>
            <a:ext cx="1600200" cy="139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nip and Round Single Corner Rectangle 31"/>
          <p:cNvSpPr/>
          <p:nvPr/>
        </p:nvSpPr>
        <p:spPr>
          <a:xfrm>
            <a:off x="1143000" y="7516705"/>
            <a:ext cx="2263070" cy="1371302"/>
          </a:xfrm>
          <a:prstGeom prst="snip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Group</a:t>
            </a:r>
            <a:br>
              <a:rPr lang="en-US" sz="2000" dirty="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6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A</a:t>
            </a:r>
            <a:endParaRPr kumimoji="0" lang="th-TH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61" name="Snip and Round Single Corner Rectangle 60"/>
          <p:cNvSpPr/>
          <p:nvPr/>
        </p:nvSpPr>
        <p:spPr>
          <a:xfrm>
            <a:off x="9582150" y="7502755"/>
            <a:ext cx="2263070" cy="1371302"/>
          </a:xfrm>
          <a:prstGeom prst="snip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Group</a:t>
            </a:r>
            <a:br>
              <a:rPr lang="en-US" sz="2000" dirty="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6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B</a:t>
            </a:r>
            <a:endParaRPr kumimoji="0" lang="th-TH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64" name="Straight Arrow Connector 63"/>
          <p:cNvCxnSpPr>
            <a:stCxn id="32" idx="0"/>
            <a:endCxn id="2" idx="2"/>
          </p:cNvCxnSpPr>
          <p:nvPr/>
        </p:nvCxnSpPr>
        <p:spPr>
          <a:xfrm>
            <a:off x="3406070" y="8202356"/>
            <a:ext cx="129928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534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0" grpId="0" animBg="1"/>
      <p:bldP spid="54" grpId="0" animBg="1"/>
      <p:bldP spid="55" grpId="0" animBg="1"/>
      <p:bldP spid="2" grpId="0" animBg="1"/>
      <p:bldP spid="32" grpId="0" animBg="1"/>
      <p:bldP spid="6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13.4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Smart home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72407" y="2076450"/>
            <a:ext cx="11460773" cy="83427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5.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แผงควบคุมของทั้ง 2 กลุ่มควบคุมและแสดงผลค่าที่ปรับปรุงได้แบบเรียลไทม์</a:t>
            </a:r>
            <a:endParaRPr kumimoji="0" lang="th-TH" sz="4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43000" y="3492892"/>
            <a:ext cx="10702220" cy="2521735"/>
            <a:chOff x="1143000" y="3492892"/>
            <a:chExt cx="10702220" cy="2521735"/>
          </a:xfrm>
        </p:grpSpPr>
        <p:sp>
          <p:nvSpPr>
            <p:cNvPr id="2" name="Action Button: Home 1">
              <a:hlinkClick r:id="" action="ppaction://noaction" highlightClick="1"/>
            </p:cNvPr>
            <p:cNvSpPr/>
            <p:nvPr/>
          </p:nvSpPr>
          <p:spPr>
            <a:xfrm>
              <a:off x="4705350" y="3492892"/>
              <a:ext cx="3276600" cy="1736212"/>
            </a:xfrm>
            <a:prstGeom prst="actionButtonHome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9" name="Straight Arrow Connector 18"/>
            <p:cNvCxnSpPr>
              <a:stCxn id="61" idx="2"/>
            </p:cNvCxnSpPr>
            <p:nvPr/>
          </p:nvCxnSpPr>
          <p:spPr>
            <a:xfrm flipH="1">
              <a:off x="7981950" y="4347048"/>
              <a:ext cx="1600200" cy="1395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Snip and Round Single Corner Rectangle 31"/>
            <p:cNvSpPr/>
            <p:nvPr/>
          </p:nvSpPr>
          <p:spPr>
            <a:xfrm>
              <a:off x="1143000" y="3675347"/>
              <a:ext cx="2263070" cy="2339280"/>
            </a:xfrm>
            <a:prstGeom prst="snip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  <a:t>Group</a:t>
              </a:r>
              <a:b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US" sz="6000" b="1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A</a:t>
              </a:r>
              <a:endParaRPr lang="en-US" sz="60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6000" b="1" dirty="0">
                  <a:solidFill>
                    <a:schemeClr val="tx1">
                      <a:lumMod val="75000"/>
                      <a:lumOff val="25000"/>
                    </a:schemeClr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ปิด</a:t>
              </a:r>
              <a:endParaRPr 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61" name="Snip and Round Single Corner Rectangle 60"/>
            <p:cNvSpPr/>
            <p:nvPr/>
          </p:nvSpPr>
          <p:spPr>
            <a:xfrm>
              <a:off x="9582150" y="3661397"/>
              <a:ext cx="2263070" cy="2339280"/>
            </a:xfrm>
            <a:prstGeom prst="snip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  <a:t>Group</a:t>
              </a:r>
              <a:b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US" sz="6000" b="1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B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spc="0" normalizeH="0" baseline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Off</a:t>
              </a:r>
              <a:endParaRPr kumimoji="0" lang="th-TH" sz="60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cxnSp>
          <p:nvCxnSpPr>
            <p:cNvPr id="64" name="Straight Arrow Connector 63"/>
            <p:cNvCxnSpPr>
              <a:stCxn id="32" idx="0"/>
              <a:endCxn id="2" idx="2"/>
            </p:cNvCxnSpPr>
            <p:nvPr/>
          </p:nvCxnSpPr>
          <p:spPr>
            <a:xfrm>
              <a:off x="3406070" y="4360998"/>
              <a:ext cx="129928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151683" y="6407542"/>
            <a:ext cx="10702220" cy="2521735"/>
            <a:chOff x="1143000" y="3492892"/>
            <a:chExt cx="10702220" cy="2521735"/>
          </a:xfrm>
        </p:grpSpPr>
        <p:sp>
          <p:nvSpPr>
            <p:cNvPr id="17" name="Action Button: Home 16">
              <a:hlinkClick r:id="" action="ppaction://noaction" highlightClick="1"/>
            </p:cNvPr>
            <p:cNvSpPr/>
            <p:nvPr/>
          </p:nvSpPr>
          <p:spPr>
            <a:xfrm>
              <a:off x="4705350" y="3492892"/>
              <a:ext cx="3276600" cy="1736212"/>
            </a:xfrm>
            <a:prstGeom prst="actionButtonHom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cxnSp>
          <p:nvCxnSpPr>
            <p:cNvPr id="18" name="Straight Arrow Connector 17"/>
            <p:cNvCxnSpPr>
              <a:stCxn id="21" idx="2"/>
            </p:cNvCxnSpPr>
            <p:nvPr/>
          </p:nvCxnSpPr>
          <p:spPr>
            <a:xfrm flipH="1">
              <a:off x="7981950" y="4347048"/>
              <a:ext cx="1600200" cy="13951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Snip and Round Single Corner Rectangle 19"/>
            <p:cNvSpPr/>
            <p:nvPr/>
          </p:nvSpPr>
          <p:spPr>
            <a:xfrm>
              <a:off x="1143000" y="3675347"/>
              <a:ext cx="2263070" cy="2339280"/>
            </a:xfrm>
            <a:prstGeom prst="snip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  <a:t>Group</a:t>
              </a:r>
              <a:b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US" sz="6000" b="1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A</a:t>
              </a:r>
              <a:endParaRPr lang="en-US" sz="60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6000" b="1" dirty="0">
                  <a:solidFill>
                    <a:schemeClr val="accent2"/>
                  </a:solidFill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เปิด</a:t>
              </a:r>
              <a:endParaRPr lang="en-US" sz="6000" b="1" dirty="0">
                <a:solidFill>
                  <a:schemeClr val="accent2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21" name="Snip and Round Single Corner Rectangle 20"/>
            <p:cNvSpPr/>
            <p:nvPr/>
          </p:nvSpPr>
          <p:spPr>
            <a:xfrm>
              <a:off x="9582150" y="3661397"/>
              <a:ext cx="2263070" cy="2339280"/>
            </a:xfrm>
            <a:prstGeom prst="snip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  <a:t>Group</a:t>
              </a:r>
              <a:br>
                <a:rPr lang="en-US" sz="2000" dirty="0">
                  <a:uFill>
                    <a:solidFill>
                      <a:srgbClr val="000000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</a:br>
              <a:r>
                <a:rPr lang="en-US" sz="6000" b="1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B</a:t>
              </a:r>
            </a:p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0" b="1" i="0" u="none" strike="noStrike" cap="none" spc="0" normalizeH="0" baseline="0" dirty="0">
                  <a:ln>
                    <a:noFill/>
                  </a:ln>
                  <a:solidFill>
                    <a:schemeClr val="accent2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ON</a:t>
              </a:r>
              <a:endParaRPr kumimoji="0" lang="th-TH" sz="6000" b="1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cxnSp>
          <p:nvCxnSpPr>
            <p:cNvPr id="22" name="Straight Arrow Connector 21"/>
            <p:cNvCxnSpPr>
              <a:stCxn id="20" idx="0"/>
              <a:endCxn id="17" idx="2"/>
            </p:cNvCxnSpPr>
            <p:nvPr/>
          </p:nvCxnSpPr>
          <p:spPr>
            <a:xfrm>
              <a:off x="3406070" y="4360998"/>
              <a:ext cx="1299280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ounded Rectangular Callout 6"/>
          <p:cNvSpPr/>
          <p:nvPr/>
        </p:nvSpPr>
        <p:spPr>
          <a:xfrm>
            <a:off x="452887" y="4360999"/>
            <a:ext cx="1364482" cy="766167"/>
          </a:xfrm>
          <a:prstGeom prst="wedgeRoundRectCallout">
            <a:avLst>
              <a:gd name="adj1" fmla="val 41993"/>
              <a:gd name="adj2" fmla="val 83410"/>
              <a:gd name="adj3" fmla="val 1666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เปิด</a:t>
            </a:r>
          </a:p>
        </p:txBody>
      </p:sp>
      <p:sp>
        <p:nvSpPr>
          <p:cNvPr id="10" name="Notched Right Arrow 9"/>
          <p:cNvSpPr/>
          <p:nvPr/>
        </p:nvSpPr>
        <p:spPr>
          <a:xfrm rot="5400000">
            <a:off x="6596123" y="5229104"/>
            <a:ext cx="1314450" cy="1000246"/>
          </a:xfrm>
          <a:prstGeom prst="notchedRight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49943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13.4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Smart home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72407" y="2076450"/>
            <a:ext cx="11460773" cy="165151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8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6.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ร่วมกันกำหนดชื่อหัวข้อที่ใช้ในการควบคุมผ่าน 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MQTT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แล้วบันทึก</a:t>
            </a:r>
          </a:p>
          <a:p>
            <a:pPr algn="l" defTabSz="1300480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ในใบกิจกรรมที่ 13.4 ข้อ 1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66920" y="3952327"/>
            <a:ext cx="11537710" cy="5205070"/>
            <a:chOff x="866920" y="3952327"/>
            <a:chExt cx="11537710" cy="520507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71687" y="3960858"/>
              <a:ext cx="3932943" cy="519653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6920" y="3952327"/>
              <a:ext cx="7161639" cy="337540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88562" y="5950397"/>
              <a:ext cx="4683125" cy="28809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21623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13.4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Smart home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72407" y="2076450"/>
            <a:ext cx="11460773" cy="100453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7.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บันทึกรายละเอียดของพาเนลที่ใช้ในใบกิจกรรมที่ 13.4 ข้อ 2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02474" y="3533303"/>
            <a:ext cx="11859426" cy="5624094"/>
            <a:chOff x="802474" y="3533303"/>
            <a:chExt cx="11859426" cy="562409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2474" y="3533303"/>
              <a:ext cx="7370088" cy="458426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90637" y="3873923"/>
              <a:ext cx="3932943" cy="519653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78775" y="6276417"/>
              <a:ext cx="4683125" cy="28809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8749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905000" y="321461"/>
            <a:ext cx="1013460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ช่วยกันคิด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815" y="6206612"/>
            <a:ext cx="5138487" cy="2863850"/>
          </a:xfrm>
          <a:prstGeom prst="rect">
            <a:avLst/>
          </a:prstGeom>
        </p:spPr>
      </p:pic>
      <p:sp>
        <p:nvSpPr>
          <p:cNvPr id="51" name="Snip Diagonal Corner Rectangle 50"/>
          <p:cNvSpPr/>
          <p:nvPr/>
        </p:nvSpPr>
        <p:spPr>
          <a:xfrm>
            <a:off x="1167220" y="2558098"/>
            <a:ext cx="10322169" cy="1561058"/>
          </a:xfrm>
          <a:prstGeom prst="snip2Diag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เครื่องซักผ้า สมาร์ตโฟน และเครื่องเซิร์ฟเวอร์ของเว็บไซต์</a:t>
            </a:r>
          </a:p>
          <a:p>
            <a:pPr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ติดต่อสื่อสารกันได้อย่างไร</a:t>
            </a:r>
            <a:endPara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2" name="Snip Diagonal Corner Rectangle 51"/>
          <p:cNvSpPr/>
          <p:nvPr/>
        </p:nvSpPr>
        <p:spPr>
          <a:xfrm>
            <a:off x="1167220" y="4820737"/>
            <a:ext cx="10586630" cy="1120289"/>
          </a:xfrm>
          <a:prstGeom prst="snip2Diag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th-TH" sz="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defTabSz="1300480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รู้จักระบบอื่นที่มีการทำงานเหมือนระบบที่ยกตัวอย่างหรือไม่</a:t>
            </a:r>
          </a:p>
          <a:p>
            <a:pPr defTabSz="1300480"/>
            <a:endParaRPr lang="en-US" sz="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12879838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13.4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Smart home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72406" y="4438924"/>
            <a:ext cx="11460773" cy="158341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9. จากกิจกรรม </a:t>
            </a:r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Smart Home </a:t>
            </a:r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ที่นักเรียนได้ทดลองสามารถนำไปพัฒนา   </a:t>
            </a:r>
          </a:p>
          <a:p>
            <a:pPr algn="l" defTabSz="1300480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ต่อยอดได้อย่างไร</a:t>
            </a:r>
            <a:endParaRPr lang="th-TH" sz="4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8231" y="5421368"/>
            <a:ext cx="2579525" cy="3386938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72407" y="2076450"/>
            <a:ext cx="11460773" cy="175367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8. แต่ละกลุ่มเริ่มทดสอบกับกลุ่มคู่ของตนเองว่าการสั่งงานเปลี่ยนแปลงค่า</a:t>
            </a:r>
          </a:p>
          <a:p>
            <a:pPr algn="l" defTabSz="1300480"/>
            <a:r>
              <a:rPr kumimoji="0" lang="th-TH" sz="4400" b="1" i="0" u="none" strike="noStrike" cap="none" spc="0" normalizeH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    ในแผงควบคุมของอีกกลุ่มหรือไม่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499376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lvl="0" indent="0" algn="ctr" defTabSz="130048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5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 13.5</a:t>
            </a:r>
          </a:p>
          <a:p>
            <a:pPr lvl="0" algn="ctr" hangingPunct="1"/>
            <a:r>
              <a:rPr lang="en-US" sz="80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IoT</a:t>
            </a:r>
            <a:r>
              <a:rPr lang="en-US" sz="8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for Life</a:t>
            </a:r>
            <a:endParaRPr kumimoji="0" lang="th-TH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852172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 13.5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for Life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89828" y="3670047"/>
            <a:ext cx="4487022" cy="120884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1.ชื่อแอปพลิเคชัน</a:t>
            </a:r>
            <a:endParaRPr kumimoji="0" lang="th-TH" sz="66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4047" y="1984666"/>
            <a:ext cx="10968515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ให้นักเรียนแต่ละกลุ่มทำใบกิจกรรมที่ 13.5 </a:t>
            </a:r>
            <a:r>
              <a:rPr lang="en-US" sz="4400" b="1" dirty="0" err="1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IoT</a:t>
            </a:r>
            <a:r>
              <a:rPr lang="en-US" sz="44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for Life</a:t>
            </a:r>
            <a:endParaRPr lang="th-TH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ร่วมกันออกแบบแอปพลิเคชันที่ใช้ประโยชน์จากไอโอทีในชีวิตประจำวัน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638945" y="4040548"/>
            <a:ext cx="6705455" cy="90237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2.จุดประสงค์ของแอปพลิเคชัน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44046" y="7331064"/>
            <a:ext cx="11214603" cy="90237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4.ประโยชน์ที่จะได้รับจากการใช้แอปพลิเคชัน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72406" y="5251868"/>
            <a:ext cx="8581144" cy="171962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3.ส่วนประกอบของแอปพลิเคชันมีอะไรบ้าง</a:t>
            </a:r>
          </a:p>
          <a:p>
            <a:pPr defTabSz="1300480"/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และมีการทำงานอย่างไร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659946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69" y="321461"/>
            <a:ext cx="1038635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l" defTabSz="584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6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 </a:t>
            </a:r>
            <a:r>
              <a:rPr lang="th-TH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นำเสนอผล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งาน </a:t>
            </a:r>
            <a:r>
              <a:rPr lang="en-US" sz="6600" b="1" noProof="0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IoT</a:t>
            </a:r>
            <a:r>
              <a:rPr lang="en-US" sz="6600" b="1" noProof="0" dirty="0">
                <a:latin typeface="TH SarabunPSK" panose="020B0500040200020003" pitchFamily="34" charset="-34"/>
                <a:cs typeface="TH SarabunPSK" panose="020B0500040200020003" pitchFamily="34" charset="-34"/>
              </a:rPr>
              <a:t> for Life</a:t>
            </a:r>
            <a:endParaRPr kumimoji="0" lang="en-US" sz="6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144946" y="2234643"/>
            <a:ext cx="10697322" cy="100453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ให้แต่ละกลุ่มนำเสนอผลงาน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132728" y="3751928"/>
            <a:ext cx="10697322" cy="902375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ร่วมกันแสดงความคิดเห็น</a:t>
            </a:r>
            <a:endParaRPr kumimoji="0" lang="th-TH" sz="66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72407" y="5306072"/>
            <a:ext cx="3220610" cy="144720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th-TH" sz="1600" b="1" dirty="0">
              <a:solidFill>
                <a:schemeClr val="tx1">
                  <a:lumMod val="85000"/>
                  <a:lumOff val="15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defTabSz="1300480"/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ข้อดี</a:t>
            </a:r>
          </a:p>
          <a:p>
            <a:pPr defTabSz="1300480"/>
            <a:endParaRPr kumimoji="0" lang="th-TH" sz="16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707171" y="5279927"/>
            <a:ext cx="3548436" cy="1447205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th-TH" sz="1600" b="1" dirty="0">
              <a:solidFill>
                <a:schemeClr val="tx1">
                  <a:lumMod val="85000"/>
                  <a:lumOff val="15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defTabSz="1300480"/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ข้อเสีย</a:t>
            </a:r>
          </a:p>
          <a:p>
            <a:pPr defTabSz="1300480"/>
            <a:endParaRPr kumimoji="0" lang="th-TH" sz="1600" b="1" i="0" u="none" strike="noStrike" cap="none" spc="0" normalizeH="0" baseline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805848" y="5302587"/>
            <a:ext cx="3248731" cy="171962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สิ่งที่ควรปรังปรุง</a:t>
            </a:r>
          </a:p>
          <a:p>
            <a:pPr defTabSz="1300480"/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พัฒนา</a:t>
            </a:r>
            <a:r>
              <a:rPr lang="th-TH" sz="4800" b="1" dirty="0">
                <a:solidFill>
                  <a:schemeClr val="tx1">
                    <a:lumMod val="85000"/>
                    <a:lumOff val="15000"/>
                  </a:schemeClr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ต่อยอด</a:t>
            </a:r>
            <a:endParaRPr kumimoji="0" lang="th-TH" sz="48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cxnSp>
        <p:nvCxnSpPr>
          <p:cNvPr id="5" name="Straight Arrow Connector 4"/>
          <p:cNvCxnSpPr>
            <a:stCxn id="14" idx="2"/>
            <a:endCxn id="16" idx="0"/>
          </p:cNvCxnSpPr>
          <p:nvPr/>
        </p:nvCxnSpPr>
        <p:spPr>
          <a:xfrm flipH="1">
            <a:off x="2382712" y="4654303"/>
            <a:ext cx="4098677" cy="65176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2"/>
            <a:endCxn id="12" idx="0"/>
          </p:cNvCxnSpPr>
          <p:nvPr/>
        </p:nvCxnSpPr>
        <p:spPr>
          <a:xfrm>
            <a:off x="6481389" y="4654303"/>
            <a:ext cx="0" cy="62562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2"/>
            <a:endCxn id="13" idx="0"/>
          </p:cNvCxnSpPr>
          <p:nvPr/>
        </p:nvCxnSpPr>
        <p:spPr>
          <a:xfrm>
            <a:off x="6481389" y="4654303"/>
            <a:ext cx="3948825" cy="64828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979644" y="7883666"/>
            <a:ext cx="10697322" cy="100453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r>
              <a:rPr lang="th-TH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สรุปการนำความรู้เกี่ยวกับระบบไอโอทีไปประยุกต์ใช้งาน</a:t>
            </a:r>
            <a:endParaRPr kumimoji="0" lang="th-TH" sz="5400" b="1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6" name="Down Arrow 25"/>
          <p:cNvSpPr/>
          <p:nvPr/>
        </p:nvSpPr>
        <p:spPr>
          <a:xfrm>
            <a:off x="5857502" y="7022207"/>
            <a:ext cx="1272209" cy="861459"/>
          </a:xfrm>
          <a:prstGeom prst="downArrow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560159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6" grpId="0" animBg="1"/>
      <p:bldP spid="12" grpId="0" animBg="1"/>
      <p:bldP spid="13" grpId="0" animBg="1"/>
      <p:bldP spid="22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Elbow Connector 45">
            <a:extLst>
              <a:ext uri="{FF2B5EF4-FFF2-40B4-BE49-F238E27FC236}">
                <a16:creationId xmlns:a16="http://schemas.microsoft.com/office/drawing/2014/main" id="{05B2BF2B-75E1-4AC3-848C-EC25696D7E62}"/>
              </a:ext>
            </a:extLst>
          </p:cNvPr>
          <p:cNvCxnSpPr/>
          <p:nvPr/>
        </p:nvCxnSpPr>
        <p:spPr>
          <a:xfrm rot="16200000" flipH="1">
            <a:off x="330278" y="4138546"/>
            <a:ext cx="1873706" cy="879509"/>
          </a:xfrm>
          <a:prstGeom prst="bentConnector3">
            <a:avLst>
              <a:gd name="adj1" fmla="val 99886"/>
            </a:avLst>
          </a:prstGeom>
          <a:ln w="127000">
            <a:solidFill>
              <a:schemeClr val="accent1">
                <a:lumMod val="40000"/>
                <a:lumOff val="6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44">
            <a:extLst>
              <a:ext uri="{FF2B5EF4-FFF2-40B4-BE49-F238E27FC236}">
                <a16:creationId xmlns:a16="http://schemas.microsoft.com/office/drawing/2014/main" id="{EC30B927-6A0A-415C-8758-5DD616AE43BA}"/>
              </a:ext>
            </a:extLst>
          </p:cNvPr>
          <p:cNvCxnSpPr/>
          <p:nvPr/>
        </p:nvCxnSpPr>
        <p:spPr>
          <a:xfrm rot="16200000" flipH="1">
            <a:off x="760303" y="3498491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chemeClr val="accent1">
                <a:lumMod val="40000"/>
                <a:lumOff val="6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Elbow Connector 20">
            <a:extLst>
              <a:ext uri="{FF2B5EF4-FFF2-40B4-BE49-F238E27FC236}">
                <a16:creationId xmlns:a16="http://schemas.microsoft.com/office/drawing/2014/main" id="{8AB1AE75-06E1-4E5C-8092-152A339E2B24}"/>
              </a:ext>
            </a:extLst>
          </p:cNvPr>
          <p:cNvCxnSpPr/>
          <p:nvPr/>
        </p:nvCxnSpPr>
        <p:spPr>
          <a:xfrm rot="16200000" flipH="1">
            <a:off x="760302" y="2462708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chemeClr val="accent1">
                <a:lumMod val="40000"/>
                <a:lumOff val="6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16ACF9AA-6F63-4EEC-BEC7-E75113F5CBD1}"/>
              </a:ext>
            </a:extLst>
          </p:cNvPr>
          <p:cNvGrpSpPr/>
          <p:nvPr/>
        </p:nvGrpSpPr>
        <p:grpSpPr>
          <a:xfrm>
            <a:off x="1900" y="1818461"/>
            <a:ext cx="4939146" cy="685812"/>
            <a:chOff x="4483510" y="198616"/>
            <a:chExt cx="7708490" cy="655214"/>
          </a:xfr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FF27BB9-DA4E-4554-88D7-3D589F580AFF}"/>
                </a:ext>
              </a:extLst>
            </p:cNvPr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grp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4BCDE4C-ACCF-4ECA-BB73-58F3DD7B70FC}"/>
                </a:ext>
              </a:extLst>
            </p:cNvPr>
            <p:cNvSpPr txBox="1"/>
            <p:nvPr/>
          </p:nvSpPr>
          <p:spPr>
            <a:xfrm>
              <a:off x="4483511" y="284945"/>
              <a:ext cx="7708489" cy="558685"/>
            </a:xfrm>
            <a:prstGeom prst="rect">
              <a:avLst/>
            </a:prstGeom>
            <a:grpFill/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200" b="1" dirty="0">
                  <a:solidFill>
                    <a:schemeClr val="bg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จุดประสงค์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9CDFC3-AB89-4265-8007-F8E6118F90C7}"/>
              </a:ext>
            </a:extLst>
          </p:cNvPr>
          <p:cNvGrpSpPr/>
          <p:nvPr/>
        </p:nvGrpSpPr>
        <p:grpSpPr>
          <a:xfrm>
            <a:off x="1994375" y="3056297"/>
            <a:ext cx="10183047" cy="1298828"/>
            <a:chOff x="3833126" y="1168397"/>
            <a:chExt cx="9222523" cy="61625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Rounded Rectangle 29">
              <a:extLst>
                <a:ext uri="{FF2B5EF4-FFF2-40B4-BE49-F238E27FC236}">
                  <a16:creationId xmlns:a16="http://schemas.microsoft.com/office/drawing/2014/main" id="{F518C21C-5A2D-4655-BD96-3E5AFA0E31FE}"/>
                </a:ext>
              </a:extLst>
            </p:cNvPr>
            <p:cNvSpPr/>
            <p:nvPr/>
          </p:nvSpPr>
          <p:spPr>
            <a:xfrm>
              <a:off x="3833126" y="1168397"/>
              <a:ext cx="9222523" cy="3550314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DD12689-D276-4979-BCD0-7B4384285DC5}"/>
                </a:ext>
              </a:extLst>
            </p:cNvPr>
            <p:cNvSpPr txBox="1"/>
            <p:nvPr/>
          </p:nvSpPr>
          <p:spPr>
            <a:xfrm>
              <a:off x="4097718" y="1635746"/>
              <a:ext cx="8957931" cy="56952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1.</a:t>
              </a:r>
              <a:r>
                <a:rPr lang="th-TH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อธิบายองค์ประกอบและ ขั้นตอนการทำงานของ </a:t>
              </a:r>
              <a:r>
                <a:rPr lang="en-US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IoT </a:t>
              </a:r>
              <a:r>
                <a:rPr lang="th-TH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ผ่านโพรโทคอล </a:t>
              </a:r>
              <a:r>
                <a:rPr lang="en-US" dirty="0" err="1">
                  <a:latin typeface="TH Sarabun New" panose="020B0500040200020003" pitchFamily="34" charset="-34"/>
                  <a:cs typeface="TH Sarabun New" panose="020B0500040200020003" pitchFamily="34" charset="-34"/>
                </a:rPr>
                <a:t>MQTT</a:t>
              </a:r>
              <a:endParaRPr lang="th-TH" sz="3600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97E033-4563-416F-92A8-21BC21479053}"/>
              </a:ext>
            </a:extLst>
          </p:cNvPr>
          <p:cNvGrpSpPr/>
          <p:nvPr/>
        </p:nvGrpSpPr>
        <p:grpSpPr>
          <a:xfrm>
            <a:off x="1994375" y="4094539"/>
            <a:ext cx="10183047" cy="773689"/>
            <a:chOff x="1555260" y="3395724"/>
            <a:chExt cx="9595340" cy="773689"/>
          </a:xfrm>
        </p:grpSpPr>
        <p:sp>
          <p:nvSpPr>
            <p:cNvPr id="13" name="Rounded Rectangle 52">
              <a:extLst>
                <a:ext uri="{FF2B5EF4-FFF2-40B4-BE49-F238E27FC236}">
                  <a16:creationId xmlns:a16="http://schemas.microsoft.com/office/drawing/2014/main" id="{94B560FC-9AE5-465C-B66B-A7810645B8FD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accent1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BF7833C-9BB9-4857-B022-5B9F316F137B}"/>
                </a:ext>
              </a:extLst>
            </p:cNvPr>
            <p:cNvSpPr txBox="1"/>
            <p:nvPr/>
          </p:nvSpPr>
          <p:spPr>
            <a:xfrm>
              <a:off x="1830547" y="3523082"/>
              <a:ext cx="900711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2.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ใช้โพรโทคอล </a:t>
              </a:r>
              <a:r>
                <a:rPr lang="en-US" sz="3600" dirty="0" err="1">
                  <a:latin typeface="TH Sarabun New" panose="020B0500040200020003" pitchFamily="34" charset="-34"/>
                  <a:cs typeface="TH Sarabun New" panose="020B0500040200020003" pitchFamily="34" charset="-34"/>
                </a:rPr>
                <a:t>MQTT</a:t>
              </a:r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 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รับ-ส่งข้อมูล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EE075F5-BD0E-42C5-A2FA-93E861A05F41}"/>
              </a:ext>
            </a:extLst>
          </p:cNvPr>
          <p:cNvGrpSpPr/>
          <p:nvPr/>
        </p:nvGrpSpPr>
        <p:grpSpPr>
          <a:xfrm>
            <a:off x="1994375" y="5158202"/>
            <a:ext cx="10183047" cy="773689"/>
            <a:chOff x="1555260" y="3395724"/>
            <a:chExt cx="9595340" cy="773689"/>
          </a:xfrm>
        </p:grpSpPr>
        <p:sp>
          <p:nvSpPr>
            <p:cNvPr id="16" name="Rounded Rectangle 55">
              <a:extLst>
                <a:ext uri="{FF2B5EF4-FFF2-40B4-BE49-F238E27FC236}">
                  <a16:creationId xmlns:a16="http://schemas.microsoft.com/office/drawing/2014/main" id="{0F836A23-4EF1-4B0B-8D9C-E053DC11DE0E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accent1">
                  <a:lumMod val="40000"/>
                  <a:lumOff val="6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052BBA5-E5AF-4E6A-90CD-7CD91619AB22}"/>
                </a:ext>
              </a:extLst>
            </p:cNvPr>
            <p:cNvSpPr txBox="1"/>
            <p:nvPr/>
          </p:nvSpPr>
          <p:spPr>
            <a:xfrm>
              <a:off x="1830547" y="3523082"/>
              <a:ext cx="9007117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3.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 ส</a:t>
              </a:r>
              <a:r>
                <a:rPr lang="th-TH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ร้างระบบจำลองการเชื่อมต่อระหว่างอุปกรณ์ที่มีการใช้งาน  </a:t>
              </a:r>
              <a:r>
                <a:rPr lang="en-US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IoT</a:t>
              </a:r>
              <a:endParaRPr lang="th-TH" sz="3600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D9E9FEA-C7B9-4A24-9091-1ED292DC2E6E}"/>
              </a:ext>
            </a:extLst>
          </p:cNvPr>
          <p:cNvGrpSpPr/>
          <p:nvPr/>
        </p:nvGrpSpPr>
        <p:grpSpPr>
          <a:xfrm>
            <a:off x="4941046" y="1818461"/>
            <a:ext cx="4184533" cy="685812"/>
            <a:chOff x="6939280" y="126988"/>
            <a:chExt cx="435524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58">
              <a:extLst>
                <a:ext uri="{FF2B5EF4-FFF2-40B4-BE49-F238E27FC236}">
                  <a16:creationId xmlns:a16="http://schemas.microsoft.com/office/drawing/2014/main" id="{ED8753F7-163A-4518-9F1A-2EE278CC1D34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E5F639B-7B34-4177-8BC3-D28F39A00FF5}"/>
                </a:ext>
              </a:extLst>
            </p:cNvPr>
            <p:cNvSpPr txBox="1"/>
            <p:nvPr/>
          </p:nvSpPr>
          <p:spPr>
            <a:xfrm>
              <a:off x="6955946" y="225725"/>
              <a:ext cx="43385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b="1" dirty="0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ให้ผู้เรียนสามารถ</a:t>
              </a:r>
            </a:p>
          </p:txBody>
        </p:sp>
      </p:grpSp>
      <p:pic>
        <p:nvPicPr>
          <p:cNvPr id="24" name="Picture 4">
            <a:extLst>
              <a:ext uri="{FF2B5EF4-FFF2-40B4-BE49-F238E27FC236}">
                <a16:creationId xmlns:a16="http://schemas.microsoft.com/office/drawing/2014/main" id="{4FE382CF-0FCD-4C39-A9FE-090BACFA2A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8573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ศึกษาองค์ประกอบของระบบไอโอที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8821" y="2414806"/>
            <a:ext cx="10902502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ศึกษาบทที่ 5  จากหนังสือเรียน หน้า 103 – 107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476499" y="3256768"/>
            <a:ext cx="8195675" cy="4988600"/>
          </a:xfrm>
          <a:prstGeom prst="roundRec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องค์ประกอบของระบบไอโอที</a:t>
            </a: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679" y="3422572"/>
            <a:ext cx="6675310" cy="384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6947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อุปกรณ์ไอโอที (</a:t>
            </a:r>
            <a:r>
              <a:rPr lang="en-US" sz="66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IoT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device)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8821" y="2007672"/>
            <a:ext cx="10902502" cy="25032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ใช้ไมโครคอนโทรลเลอร์ที่มีหน่วยประมวลผลและส่วนติดต่อสื่อสาร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มีเซนเซอร์ตรวจวัด หรือเชื่อมต่อกับส่วนควบคุมอุปกรณ์อื่นๆ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kumimoji="0" lang="th-TH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08570" y="3409950"/>
            <a:ext cx="3048000" cy="5063639"/>
          </a:xfrm>
          <a:prstGeom prst="roundRec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แผงวงจร</a:t>
            </a:r>
            <a:b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</a:br>
            <a:r>
              <a:rPr kumimoji="0" lang="en-US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Kid-Bright</a:t>
            </a: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817370" y="3409950"/>
            <a:ext cx="3048000" cy="5063639"/>
          </a:xfrm>
          <a:prstGeom prst="roundRec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b="1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แผงวงจร</a:t>
            </a:r>
            <a:b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</a:br>
            <a:r>
              <a:rPr kumimoji="0" lang="en-US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IPST-</a:t>
            </a:r>
            <a:r>
              <a:rPr kumimoji="0" lang="en-US" b="1" i="0" u="none" strike="noStrike" cap="none" spc="0" normalizeH="0" dirty="0" err="1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WiFi</a:t>
            </a: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0863" y="3453034"/>
            <a:ext cx="2461013" cy="37359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945" y="3453034"/>
            <a:ext cx="2190530" cy="373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6714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อุปกรณ์เกตเวย์ (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gateway)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8821" y="2284670"/>
            <a:ext cx="10902502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อุปกรณ์เชื่อมต่ออุปกรณ์ไอโอทีกับโครงข่ายอินเทอร์เน็ต</a:t>
            </a:r>
          </a:p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เช่น อุปกรณ์ไอโอทีที่เชื่อมต่อผ่านไวไฟ ต้องใช้อุปกรณ์เกตเวย์</a:t>
            </a:r>
            <a:b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ที่เป็นไวเลสเราเตอร์</a:t>
            </a:r>
            <a:endParaRPr kumimoji="0" lang="th-TH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817370" y="4762177"/>
            <a:ext cx="9384030" cy="4069199"/>
          </a:xfrm>
          <a:prstGeom prst="roundRec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th-TH" sz="1800" dirty="0"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b="1" i="0" u="none" strike="noStrike" cap="none" spc="0" normalizeH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ตัวอย่างไวเลสเราเตอร์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baseline="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ทำหน้าที่เป็นอุปกรณ์เกตเวย์</a:t>
            </a:r>
            <a:endParaRPr kumimoji="0" lang="th-TH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930" y="4965324"/>
            <a:ext cx="2636838" cy="229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90214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40000"/>
                <a:lumOff val="6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17370" y="321461"/>
            <a:ext cx="984123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โบรกเกอร์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(broker)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8821" y="2530892"/>
            <a:ext cx="10902502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เครื่องคอมพิวเตอร์ที่เชื่อมต่ออินเทอร์เน็ต ทำหน้าที่รับ-ส่งข้อมูลระหว่าง</a:t>
            </a:r>
          </a:p>
          <a:p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อุปกรณ์ไอโอที และระบบคอมพิวเตอร์ที่ช่วยรวบรวมประมวลผล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444391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2116</Words>
  <Application>Microsoft Office PowerPoint</Application>
  <PresentationFormat>Custom</PresentationFormat>
  <Paragraphs>540</Paragraphs>
  <Slides>43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3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 SarabunPSK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กิจกรรมที่ 5.1  หน้า 108</vt:lpstr>
      <vt:lpstr>กิจกรรมที่ 5.1  หน้า 108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Tassanee Krongtong</cp:lastModifiedBy>
  <cp:revision>146</cp:revision>
  <dcterms:modified xsi:type="dcterms:W3CDTF">2020-02-06T05:20:09Z</dcterms:modified>
</cp:coreProperties>
</file>