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65" r:id="rId2"/>
    <p:sldId id="266" r:id="rId3"/>
    <p:sldId id="267" r:id="rId4"/>
    <p:sldId id="280" r:id="rId5"/>
    <p:sldId id="268" r:id="rId6"/>
    <p:sldId id="282" r:id="rId7"/>
    <p:sldId id="281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75" r:id="rId17"/>
    <p:sldId id="274" r:id="rId18"/>
    <p:sldId id="291" r:id="rId19"/>
    <p:sldId id="292" r:id="rId20"/>
    <p:sldId id="276" r:id="rId21"/>
    <p:sldId id="293" r:id="rId22"/>
    <p:sldId id="294" r:id="rId2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FAD"/>
    <a:srgbClr val="FF9300"/>
    <a:srgbClr val="00FDFF"/>
    <a:srgbClr val="D17DD2"/>
    <a:srgbClr val="EC9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5"/>
    <p:restoredTop sz="9465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1YDrL9bEh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youtube.com/watch?v=eTLeg2Rfjho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1270000" y="4274526"/>
            <a:ext cx="10464800" cy="1204547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  </a:t>
            </a:r>
            <a:r>
              <a:rPr lang="th-TH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2142641"/>
            <a:ext cx="11605845" cy="6873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r"/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การให้เหตุผลโดยอ้างถึงคนส่วนใหญ่ที่ปฏิบัติเหมือนกัน ดังนั้นสิ่งที่ทำจึงถูกต้อง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6383139" y="3883526"/>
            <a:ext cx="5922183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ผู้พูดรู้อยู่แล้วว่าสิ่งที่ทำไม่ถูกต้อง แต่กลับอ้างถึงสิ่งที่คนอื่นทำแล้วไม่ถูกต้องเหมือนกัน เพื่อเป็นเหตุผลให้ตนเองไม่ต้อง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ทำใน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สิ่งที่ถูกต้อง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3735B5-C1F7-47F9-AF44-62D9DCE4A4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8" t="585" b="780"/>
          <a:stretch/>
        </p:blipFill>
        <p:spPr>
          <a:xfrm>
            <a:off x="699477" y="2713948"/>
            <a:ext cx="3987050" cy="677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69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5575069" y="1962971"/>
            <a:ext cx="6834964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การให้เหตุผลโดยสร้างทางเลือกไว้แค่ </a:t>
            </a:r>
            <a:r>
              <a:rPr lang="en-US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 </a:t>
            </a:r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ทาง แต่ในความเป็นจริงอาจมีทางเลือก</a:t>
            </a:r>
            <a:r>
              <a:rPr lang="th-TH" sz="38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อื่นๆ</a:t>
            </a:r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อีก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6556137" y="4332706"/>
            <a:ext cx="6039825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การให้เหตุผลอาจมีปัจจัย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อื่นๆ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มาประกอบ ไม่ได้มีแค่ </a:t>
            </a:r>
            <a:r>
              <a:rPr lang="en-US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 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ทางเลือกเท่านั้น การที่เราไม่เห็นด้วยกับทางเลือกแรก ไม่จำเป็นต้องเลือกทางเลือกที่ </a:t>
            </a:r>
            <a:r>
              <a:rPr lang="en-US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2 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อาจมีทางเลือก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อื่นๆ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อีก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67A093-24BB-481E-9598-16D6E624A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4502" y="1962971"/>
            <a:ext cx="3989548" cy="7123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37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5486401" y="2042768"/>
            <a:ext cx="6818922" cy="1856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การให้เหตุผลเกินจริง โดยบอกเหตุผลว่าเมื่อสิ่งนี้เกิดจะมีอีกสิ่งหนึ่งเกิดขึ้นตามมา </a:t>
            </a:r>
          </a:p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ซึ่งเกินความจริงไปมาก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5486401" y="5362776"/>
            <a:ext cx="7163641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การโต้แย้งของนาย 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เกินความเป็นจริงไปมาก ซึ่งนาย 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มีเจตนาให้นักเรียนใส่แค่หน้ากากอนามัยเฉพาะช่วงเวลาที่มีฝุ่นจำนวนมากเท่านั้น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0E2D4C3-6B47-48C5-80A7-204C26559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477" y="1957665"/>
            <a:ext cx="4360745" cy="691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47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814593" y="2372372"/>
            <a:ext cx="5758406" cy="18569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การให้เหตุผลโดยเบี่ยงประเด็นการโต้แย้งของผู้อื่นให้กลายเป็นอีกเรื่องหนึ่ง </a:t>
            </a:r>
          </a:p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แล้วค่อยโจมตีประเด็นที่ถูกบิดเบือน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7126085" y="4933296"/>
            <a:ext cx="4542285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เจตนาของนาย 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ต้องการสนับสนุนให้นักเรียนนำ </a:t>
            </a:r>
            <a:r>
              <a:rPr lang="en-US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SmartPhone</a:t>
            </a:r>
            <a:r>
              <a:rPr lang="en-US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มาใช้ในการเรียน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แต่นาย 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ข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 โต้แย้งโดยเบี่ยงไปประเด็นอื่นเพื่อโจมตีนาย 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</a:t>
            </a:r>
            <a:endParaRPr lang="th-TH" sz="4000" b="1" dirty="0">
              <a:solidFill>
                <a:srgbClr val="C00000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CFF584-DB21-4464-8A4A-505BCDBF40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4" r="2057"/>
          <a:stretch/>
        </p:blipFill>
        <p:spPr>
          <a:xfrm>
            <a:off x="1336430" y="1866191"/>
            <a:ext cx="4182053" cy="72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02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502400" y="2825787"/>
            <a:ext cx="6108085" cy="24416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การให้เหตุผลโดยอ้างว่าสิ่งใดสิ่งหนึ่งเป็นสิ่งพิเศษไม่เหมือนใคร ดังนั้นจะเอาไปเปรียบเทียบกับสิ่งอื่นไม่ได้ ทั้งที่ประเด็นที่อ้างนั้นไม่ได้เกี่ยวข้องกับสิ่งที่โต้แย้งกันอยู่เลย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7077806" y="6151395"/>
            <a:ext cx="5815395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สิ่งที่ลุงทำนั้นไม่ถูกต้อง แต่ให้เหตุผลโดยอ้างถึงความพิเศษคือ ตนเองเป็นผู้ใหญ่ 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ซึ่งไม่ต้องทิ้งขยะลงถังก็ได้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708FA1-9C27-4312-B3AA-94ADD10D5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2614" y="1866191"/>
            <a:ext cx="4224628" cy="716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5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898105" y="2127253"/>
            <a:ext cx="540721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การให้เหตุผลโดยเชื่อคนที่มีชื่อเสียง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6898105" y="4424003"/>
            <a:ext cx="5680570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สิ่งที่ออมทำไม่สมเหตุสมผล เพราะเครื่องสำอางที่</a:t>
            </a:r>
            <a:r>
              <a:rPr lang="th-TH" sz="4000" b="1" dirty="0" err="1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ลิลลี่</a:t>
            </a:r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ใช้อาจไม่เหมาะกับออมก็ได้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ดังนั้นออมต้องพิจารณาให้ถี่ถ้วนก่อนใช้เครื่องสำอางนั้น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24BFA5-AE88-4E45-804C-924B36BA66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7"/>
          <a:stretch/>
        </p:blipFill>
        <p:spPr>
          <a:xfrm>
            <a:off x="1998282" y="2127253"/>
            <a:ext cx="3792918" cy="666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5060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383564"/>
            <a:ext cx="10990385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54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 ใบกิจกรรมที่ 2.1 ร่วมด้วยช่วยกันพิจารณา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772407" y="2332865"/>
            <a:ext cx="11605845" cy="61965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แบ่งผู้เรียนออกเป็นกลุ่ม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กลุ่มละ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4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คนหรือตามความเหมาะสม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แล้วส่งตัวแทนออกมาหน้าชั้นเรียน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เพื่อจับสลากสถานการณ์ในหนังสือเรียน      กิจกรรมที่ 6.2 แล้ววิเคราะห์ลงในใบกิจกรรม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2.1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ร่วมด้วยช่วยกันพิจารณา</a:t>
            </a:r>
            <a:endParaRPr lang="th-TH" sz="1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3C431E-8948-40FA-A8BB-AE6493D66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4249" y="4868700"/>
            <a:ext cx="142875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7207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สถานการณ์ในกิจกรรมที่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6.2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370858" y="2043837"/>
            <a:ext cx="11914893" cy="70429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ครอบครัวที่อยู่พร้อมหน้าพร้อมตาพ่อแม่ลูกแล้วจะมีความสุข ครอบครัวที่ไม่สมบูรณ์จะเป็นครอบครัวที่ไม่มีความสุข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h-TH" sz="4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ในช่วงนี้โรคพิษสุนัขบ้ากำ</a:t>
            </a: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ลังระบาด แม่จึงไม่ให้ลูกไปโรงเรียนเพราะที่โรงเรียนมีสุนัขหลายตัว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h-TH" sz="4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เด็กชายหนึ่งเรียนหนังสือไม่เก่ง จึงถูกมองว่าจะสอบเรียนต่อในระดับชั้นม. </a:t>
            </a:r>
            <a:r>
              <a:rPr kumimoji="0" lang="en-US" sz="4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4 </a:t>
            </a:r>
            <a:r>
              <a:rPr kumimoji="0" lang="th-TH" sz="4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ไม่ได้และในอนาคตจะตกงานและไม่ประสบความสำเร็จในชีวิต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นักเรียนโรงเรียนแห่งหนึ่งขับขี่มอเตอร์ไซค์โดยไม่สวมหมวกนิรภัย เพราะเห็นว่าที่ผ่านมารุ่นพี่ก็ไม่ได้สวมเหมือนกัน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th-TH" sz="440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จากงานวิจัยพบว่า จังหวัดที่มีประชากรมีความสุขมากที่สุด คือ จังหวัดสิงห์บุรี แสดงว่าคนที่อยู่ภาคกลางจะมีความสุขมากที่สุดในประเทศ</a:t>
            </a:r>
          </a:p>
          <a:p>
            <a:pPr marL="228600" marR="0" indent="-22860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</a:pPr>
            <a:endParaRPr lang="th-TH" sz="11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8296607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สถานการณ์ในกิจกรรมที่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6.2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370858" y="2128479"/>
            <a:ext cx="11914893" cy="68736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หญิงคนหนึ่งไปขโมยนมผงในร้านสะดวกซื้อแล้วถูกจับดำเนินคดีตามกฎหมาย แต่คนส่วนใหญ่ไม่เห็นด้วย เพราะหญิงคนนั้นไม่มีเงินซื้อนมไปให้ลูกที่เพิ่งคลอด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คนที่แต่งตัวไม่เรียบร้อยและถูกครูตำหนิอยู่เสมอ จะทำให้เขาเรียนหนังสือไม่เก่งและเข้ากลุ่มกับคนที่แต่งตัวเรียบร้อยไม่ได้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นกประหลาดบินมาเกาะหลังคาบ้านหลังหนึ่ง วันต่อมามีคนในบ้านหลังนี้เกิดอุบัติเหตุจนบาดเจ็บสาหัส การเกิดอุบัติเหตุครั้งนี้เป็นผลมาจากนกประหลาดมาเกาะหลังคาบ้าน</a:t>
            </a:r>
          </a:p>
          <a:p>
            <a:pPr marL="857250" marR="0" indent="-85725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6"/>
              <a:tabLst/>
            </a:pPr>
            <a:r>
              <a:rPr lang="th-TH" sz="4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ในวันครบรอบวันสถาปนาโรงเรียนได้มีการทำบุญครั้งใหญ่และจัดงานรวมศิษย์เก่า ศิษย์เก่าที่ไม่ได้มาร่วมงานแสดงว่าไม่รักโรงเรียน</a:t>
            </a:r>
            <a:endParaRPr lang="th-TH" sz="11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56121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ให้นักเรียนแต่ละกลุ่ม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A7DB24-1E5F-314A-B18C-3E5B63D23BF4}"/>
              </a:ext>
            </a:extLst>
          </p:cNvPr>
          <p:cNvSpPr txBox="1"/>
          <p:nvPr/>
        </p:nvSpPr>
        <p:spPr>
          <a:xfrm>
            <a:off x="998414" y="2987802"/>
            <a:ext cx="10990385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ทำใบกิจกรรมที่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2.1 </a:t>
            </a:r>
            <a:endParaRPr lang="th-TH" sz="72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ร่วมด้วยช่วยกันพิจารณา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เมื่อทำเสร็จแล้วส่งตัวแทนออกมา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นำเสนอคำตอบที่ได้จาก</a:t>
            </a:r>
            <a:r>
              <a:rPr lang="th-TH" sz="72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การทำ</a:t>
            </a: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ใบกิจกรรมที่ </a:t>
            </a:r>
            <a:r>
              <a:rPr lang="en-US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2.1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6345333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คลิปวิดีโอเหตุการณ์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822163" y="3564027"/>
            <a:ext cx="11605845" cy="34265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5400" u="sng" dirty="0">
                <a:latin typeface="TH Sarabun New" panose="020B0500040200020003" pitchFamily="34" charset="-34"/>
                <a:cs typeface="TH Sarabun New" panose="020B0500040200020003" pitchFamily="34" charset="-34"/>
                <a:hlinkClick r:id="rId3"/>
              </a:rPr>
              <a:t>https://www.youtube.com/watch?v=d1YDrL9bEh0</a:t>
            </a:r>
            <a:r>
              <a:rPr lang="en-US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  </a:t>
            </a:r>
            <a:endParaRPr lang="th-TH" sz="5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en-US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</a:t>
            </a:r>
            <a:r>
              <a:rPr lang="th-TH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ณ วันที่ 19 สิงหาคม 2562)</a:t>
            </a:r>
            <a:endParaRPr lang="th-TH" sz="88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en-US" sz="5400" u="sng" dirty="0">
                <a:latin typeface="TH Sarabun New" panose="020B0500040200020003" pitchFamily="34" charset="-34"/>
                <a:cs typeface="TH Sarabun New" panose="020B0500040200020003" pitchFamily="34" charset="-34"/>
                <a:hlinkClick r:id="rId4"/>
              </a:rPr>
              <a:t>https://www.youtube.com/watch?v=eTLeg2Rfjho</a:t>
            </a:r>
            <a:r>
              <a:rPr lang="en-US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endParaRPr lang="th-TH" sz="5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en-US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</a:t>
            </a:r>
            <a:r>
              <a:rPr lang="th-TH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ณ วันที่ 19 สิงหาคม 2562)</a:t>
            </a:r>
            <a:endParaRPr kumimoji="0" lang="th-TH" sz="8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383565"/>
            <a:ext cx="10990385" cy="93358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5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ยกตัวอย่างสถานการณ์เหตุผลวิบัติที่พบในชีวิตประจำวัน</a:t>
            </a:r>
            <a:endParaRPr kumimoji="0" lang="en-US" sz="5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3527713"/>
            <a:ext cx="11605845" cy="13490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54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ร่วมกันอภิปรายว่าทำไมนักเรียนจึงคิดว่าเป็นเหตุผลวิบัติ</a:t>
            </a:r>
            <a:endParaRPr lang="th-TH" sz="4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96967442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ให้นักเรียนแต่ละกลุ่ม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A7DB24-1E5F-314A-B18C-3E5B63D23BF4}"/>
              </a:ext>
            </a:extLst>
          </p:cNvPr>
          <p:cNvSpPr txBox="1"/>
          <p:nvPr/>
        </p:nvSpPr>
        <p:spPr>
          <a:xfrm>
            <a:off x="998414" y="2680573"/>
            <a:ext cx="10990385" cy="5180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ทำใบกิจกรรมที่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2.2 </a:t>
            </a:r>
            <a:endParaRPr lang="th-TH" sz="6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เหตุผลวิบัติในโลกออนไลน์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แล้วส่งตัวแทนออกมานำเสนอ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URL 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แหล่งข้อมูลที่กลุ่มตนเองเลือก</a:t>
            </a:r>
            <a:r>
              <a:rPr lang="th-TH" sz="6600" b="1" dirty="0" err="1"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ทำใน</a:t>
            </a:r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ใบกิจกรรมที่ </a:t>
            </a:r>
            <a:r>
              <a:rPr lang="en-US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2.2</a:t>
            </a:r>
          </a:p>
          <a:p>
            <a:r>
              <a:rPr lang="th-TH" sz="6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และร่วมกันวิพากษ์ว่าเป็นเหตุผลวิบัติจริงหรือไม่</a:t>
            </a:r>
          </a:p>
        </p:txBody>
      </p:sp>
    </p:spTree>
    <p:extLst>
      <p:ext uri="{BB962C8B-B14F-4D97-AF65-F5344CB8AC3E}">
        <p14:creationId xmlns:p14="http://schemas.microsoft.com/office/powerpoint/2010/main" val="269628418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ร่วมกันอภิปราย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A7DB24-1E5F-314A-B18C-3E5B63D23BF4}"/>
              </a:ext>
            </a:extLst>
          </p:cNvPr>
          <p:cNvSpPr txBox="1"/>
          <p:nvPr/>
        </p:nvSpPr>
        <p:spPr>
          <a:xfrm>
            <a:off x="998414" y="3142240"/>
            <a:ext cx="10990385" cy="42575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“</a:t>
            </a: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เหตุผลวิบัติส่งผลเสียต่อสังคมอย่างไร </a:t>
            </a:r>
          </a:p>
          <a:p>
            <a:pPr>
              <a:lnSpc>
                <a:spcPct val="150000"/>
              </a:lnSpc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และมีวิธีการป้องกันหรือแก้ไขไม่ให้เกิดเหตุผลวิบัติ</a:t>
            </a:r>
            <a:endParaRPr lang="en-US" sz="6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>
              <a:lnSpc>
                <a:spcPct val="150000"/>
              </a:lnSpc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กับตนเองได้อย่างไรบ้าง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”</a:t>
            </a:r>
            <a:endParaRPr lang="th-TH" sz="11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1118082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จากการดูคลิปวิดีโอแล้วตอบคำถาม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772407" y="2424847"/>
            <a:ext cx="11605845" cy="49039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71450" marR="0" indent="-171450" algn="l" defTabSz="584200" rtl="0" fontAlgn="auto" latinLnBrk="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จากตัวอย่างผู้เรียนสังเกตเห็นพฤติกรรมอะไรบ้าง</a:t>
            </a:r>
          </a:p>
          <a:p>
            <a:pPr marR="0" algn="l" defTabSz="584200" rtl="0" fontAlgn="auto" latinLnBrk="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</a:pPr>
            <a:endParaRPr lang="th-TH" sz="2400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171450" marR="0" indent="-171450" algn="l" defTabSz="584200" rtl="0" fontAlgn="auto" latinLnBrk="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 ผู้เรียนเห็นด้วยและไม่เห็นด้วยกับอะไรบ้าง อย่างไร</a:t>
            </a:r>
          </a:p>
        </p:txBody>
      </p:sp>
    </p:spTree>
    <p:extLst>
      <p:ext uri="{BB962C8B-B14F-4D97-AF65-F5344CB8AC3E}">
        <p14:creationId xmlns:p14="http://schemas.microsoft.com/office/powerpoint/2010/main" val="124697568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814639" y="3417277"/>
            <a:ext cx="11375521" cy="2919046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ศึกษาเนื้อหาในหนังสือเรียน</a:t>
            </a: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บทที่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 </a:t>
            </a:r>
            <a:endParaRPr lang="th-TH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6.2 </a:t>
            </a:r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</a:t>
            </a:r>
          </a:p>
        </p:txBody>
      </p:sp>
    </p:spTree>
    <p:extLst>
      <p:ext uri="{BB962C8B-B14F-4D97-AF65-F5344CB8AC3E}">
        <p14:creationId xmlns:p14="http://schemas.microsoft.com/office/powerpoint/2010/main" val="30941640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เหตุผลวิบัติแบ่งได้  </a:t>
            </a:r>
            <a:r>
              <a:rPr kumimoji="0" lang="en-US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2  </a:t>
            </a: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ประเภท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D2D58F-C2B3-3740-AE88-A47F42BAA011}"/>
              </a:ext>
            </a:extLst>
          </p:cNvPr>
          <p:cNvGrpSpPr/>
          <p:nvPr/>
        </p:nvGrpSpPr>
        <p:grpSpPr>
          <a:xfrm>
            <a:off x="6756296" y="2572851"/>
            <a:ext cx="5699864" cy="5396349"/>
            <a:chOff x="6756296" y="2572851"/>
            <a:chExt cx="5699864" cy="5396349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1F27E5F5-8F0A-4848-A8EB-F79E53B1AB07}"/>
                </a:ext>
              </a:extLst>
            </p:cNvPr>
            <p:cNvSpPr/>
            <p:nvPr/>
          </p:nvSpPr>
          <p:spPr>
            <a:xfrm>
              <a:off x="7564120" y="2867841"/>
              <a:ext cx="4892040" cy="4522678"/>
            </a:xfrm>
            <a:prstGeom prst="ellipse">
              <a:avLst/>
            </a:prstGeom>
            <a:solidFill>
              <a:srgbClr val="4BAFAD"/>
            </a:solidFill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5400" b="0" i="0" u="none" strike="noStrike" cap="none" spc="0" normalizeH="0" baseline="0" dirty="0">
                <a:ln>
                  <a:noFill/>
                </a:ln>
                <a:solidFill>
                  <a:srgbClr val="4BAFAD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48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เหตุผลวิบัติ</a:t>
              </a:r>
            </a:p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4800" b="1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แบบไม่เป็นทางการ</a:t>
              </a:r>
            </a:p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FFCA90B-A464-5F46-A816-C4CE1F746E5C}"/>
                </a:ext>
              </a:extLst>
            </p:cNvPr>
            <p:cNvSpPr txBox="1"/>
            <p:nvPr/>
          </p:nvSpPr>
          <p:spPr>
            <a:xfrm>
              <a:off x="6756296" y="2572851"/>
              <a:ext cx="2917502" cy="5396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4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9D039DD-A54C-9745-A017-85D16CE14F7B}"/>
              </a:ext>
            </a:extLst>
          </p:cNvPr>
          <p:cNvGrpSpPr/>
          <p:nvPr/>
        </p:nvGrpSpPr>
        <p:grpSpPr>
          <a:xfrm>
            <a:off x="55984" y="2632992"/>
            <a:ext cx="5872376" cy="5396349"/>
            <a:chOff x="55984" y="2632992"/>
            <a:chExt cx="5872376" cy="5396349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05D2575-6DDF-6448-8B5F-61D8C3AC3073}"/>
                </a:ext>
              </a:extLst>
            </p:cNvPr>
            <p:cNvSpPr/>
            <p:nvPr/>
          </p:nvSpPr>
          <p:spPr>
            <a:xfrm>
              <a:off x="1036320" y="2893722"/>
              <a:ext cx="4892040" cy="4565958"/>
            </a:xfrm>
            <a:prstGeom prst="ellipse">
              <a:avLst/>
            </a:prstGeom>
            <a:solidFill>
              <a:srgbClr val="4BAFAD"/>
            </a:solidFill>
            <a:ln w="76200" cap="flat">
              <a:solidFill>
                <a:srgbClr val="4BAFAD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t">
              <a:spAutoFit/>
            </a:bodyPr>
            <a:lstStyle/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th-TH" sz="4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th-TH" sz="5500" b="1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เหตุผลวิบัติ</a:t>
              </a:r>
            </a:p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th-TH" sz="5500" b="1" dirty="0">
                  <a:uFill>
                    <a:solidFill>
                      <a:srgbClr val="000000"/>
                    </a:solidFill>
                  </a:uFill>
                  <a:latin typeface="TH Sarabun New" panose="020B0500040200020003" pitchFamily="34" charset="-34"/>
                  <a:ea typeface="Helvetica Neue"/>
                  <a:cs typeface="TH Sarabun New" panose="020B0500040200020003" pitchFamily="34" charset="-34"/>
                  <a:sym typeface="Helvetica Neue"/>
                </a:rPr>
                <a:t>แบบเป็นทางการ</a:t>
              </a:r>
            </a:p>
            <a:p>
              <a:pPr marL="0" marR="0" indent="0" algn="r" defTabSz="130048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H Sarabun New" panose="020B0500040200020003" pitchFamily="34" charset="-34"/>
                <a:ea typeface="Helvetica Neue"/>
                <a:cs typeface="TH Sarabun New" panose="020B0500040200020003" pitchFamily="34" charset="-34"/>
                <a:sym typeface="Helvetica Neue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134AE1-AF09-B546-9760-3F1C1F7F8DF1}"/>
                </a:ext>
              </a:extLst>
            </p:cNvPr>
            <p:cNvSpPr txBox="1"/>
            <p:nvPr/>
          </p:nvSpPr>
          <p:spPr>
            <a:xfrm>
              <a:off x="55984" y="2632992"/>
              <a:ext cx="2917502" cy="5396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4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TH Sarabun New" panose="020B0500040200020003" pitchFamily="34" charset="-34"/>
                  <a:cs typeface="TH Sarabun New" panose="020B0500040200020003" pitchFamily="34" charset="-34"/>
                  <a:sym typeface="Helvetica Light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816521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1735164"/>
            <a:ext cx="11605845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u="sng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เกิดจากการให้เหตุผลที่ใช้หลักตรรกะที่ไม่ถูกต้อง แต่เขียนในรูปแบบที่เป็นทางการ</a:t>
            </a:r>
          </a:p>
          <a:p>
            <a:r>
              <a:rPr lang="th-TH" sz="3800" b="1" u="sng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ทำให้ดูสมเหตุสมผล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690684" y="7828270"/>
            <a:ext cx="11605845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นักเรียนอาจตีความว่า ถ้าเลือก แล้วจะมีการพัฒนาหมูบ้าน แต่ในความเป็นจริง ถึงแม้จะถูกเลือกก็อาจจะไม่มีการพัฒนาหมูบ้านก็ได้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E6149C-306E-4D42-860C-E67CA00A4C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8"/>
          <a:stretch/>
        </p:blipFill>
        <p:spPr>
          <a:xfrm>
            <a:off x="3144252" y="3286375"/>
            <a:ext cx="6274836" cy="3828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6091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2027551"/>
            <a:ext cx="11605845" cy="6873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การให้เหตุผลโดยอ้างอิงถึงลักษณะของตัวบุคคลโดยไม่สนใจเนื้อหาสาระของข้อความ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5297341" y="5102218"/>
            <a:ext cx="6906382" cy="19492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ความคิดเห็นของผู้พูดเป็นความคิดที่ดี แต่คนฟังไม่สนใจประเด็นที่พูด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แต่มุ่งประเด็นไปที่ผู้พูดเป็นเด็ก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98969F-A141-4EA4-8C56-953C753E84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45"/>
          <a:stretch/>
        </p:blipFill>
        <p:spPr>
          <a:xfrm>
            <a:off x="1270614" y="2801720"/>
            <a:ext cx="4026727" cy="655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66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1850254"/>
            <a:ext cx="11605845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การให้เหตุผลโดยอ้างถึงผู้พูดว่า มีพฤติกรรมขัดแย้งกับสิ่งที่พูด</a:t>
            </a:r>
          </a:p>
          <a:p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เพราะสิ่งที่พูดเชื่อถือไม่ได้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4999789" y="3795749"/>
            <a:ext cx="7314327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เหตุผลที่พ่อให้เป็นเหตุผลที่ถูกต้อง แต่ลูกไม่ได้สนใจความถูกต้อง 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แต่กลับไปสนใจพฤติกรรมของพ่อที่ขัดแย้งกับสิ่งที่พ่อกำลังสอน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A491C1-0F2D-42DB-94C7-F5BF30C40F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79"/>
          <a:stretch/>
        </p:blipFill>
        <p:spPr>
          <a:xfrm>
            <a:off x="690683" y="2777115"/>
            <a:ext cx="3713189" cy="615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03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72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เหตุผลวิบัติแบบไม่เป็นทางการ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99477" y="1850254"/>
            <a:ext cx="11605845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r"/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การให้เหตุผลโดยอ้างถึงความน่าสงสาร หรือความเห็นอกเห็นใจ</a:t>
            </a:r>
          </a:p>
          <a:p>
            <a:pPr algn="r"/>
            <a:r>
              <a:rPr lang="th-TH" sz="38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แล้วเปลี่ยนเป็นความถูกต้อง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BB7AC6-A962-F145-94DD-BEE15124FE94}"/>
              </a:ext>
            </a:extLst>
          </p:cNvPr>
          <p:cNvSpPr txBox="1"/>
          <p:nvPr/>
        </p:nvSpPr>
        <p:spPr>
          <a:xfrm>
            <a:off x="7443537" y="3878148"/>
            <a:ext cx="4852992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สิ่งที่เกิดขึ้นเป็นความผิดทางกฎหมาย แต่คนที่แสดงความเห็นกลับมุ่งประเด็น</a:t>
            </a:r>
          </a:p>
          <a:p>
            <a:r>
              <a:rPr lang="th-TH" sz="4000" b="1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ไปที่เหตุผลของการกระทำ ซึ่งไม่เกี่ยวข้องกัน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D665D7D-82C2-4A2E-8C2C-6DACF37FD2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8"/>
          <a:stretch/>
        </p:blipFill>
        <p:spPr>
          <a:xfrm>
            <a:off x="772407" y="2486325"/>
            <a:ext cx="4364388" cy="635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9096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1271</Words>
  <Application>Microsoft Office PowerPoint</Application>
  <PresentationFormat>Custom</PresentationFormat>
  <Paragraphs>117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33</cp:revision>
  <dcterms:modified xsi:type="dcterms:W3CDTF">2020-02-05T04:45:49Z</dcterms:modified>
</cp:coreProperties>
</file>