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59"/>
  </p:notesMasterIdLst>
  <p:sldIdLst>
    <p:sldId id="265" r:id="rId3"/>
    <p:sldId id="266" r:id="rId4"/>
    <p:sldId id="417" r:id="rId5"/>
    <p:sldId id="267" r:id="rId6"/>
    <p:sldId id="268" r:id="rId7"/>
    <p:sldId id="301" r:id="rId8"/>
    <p:sldId id="270" r:id="rId9"/>
    <p:sldId id="419" r:id="rId10"/>
    <p:sldId id="408" r:id="rId11"/>
    <p:sldId id="409" r:id="rId12"/>
    <p:sldId id="410" r:id="rId13"/>
    <p:sldId id="404" r:id="rId14"/>
    <p:sldId id="405" r:id="rId15"/>
    <p:sldId id="406" r:id="rId16"/>
    <p:sldId id="380" r:id="rId17"/>
    <p:sldId id="381" r:id="rId18"/>
    <p:sldId id="382" r:id="rId19"/>
    <p:sldId id="346" r:id="rId20"/>
    <p:sldId id="272" r:id="rId21"/>
    <p:sldId id="275" r:id="rId22"/>
    <p:sldId id="277" r:id="rId23"/>
    <p:sldId id="279" r:id="rId24"/>
    <p:sldId id="280" r:id="rId25"/>
    <p:sldId id="281" r:id="rId26"/>
    <p:sldId id="282" r:id="rId27"/>
    <p:sldId id="273" r:id="rId28"/>
    <p:sldId id="274" r:id="rId29"/>
    <p:sldId id="284" r:id="rId30"/>
    <p:sldId id="383" r:id="rId31"/>
    <p:sldId id="347" r:id="rId32"/>
    <p:sldId id="286" r:id="rId33"/>
    <p:sldId id="386" r:id="rId34"/>
    <p:sldId id="387" r:id="rId35"/>
    <p:sldId id="421" r:id="rId36"/>
    <p:sldId id="422" r:id="rId37"/>
    <p:sldId id="423" r:id="rId38"/>
    <p:sldId id="389" r:id="rId39"/>
    <p:sldId id="390" r:id="rId40"/>
    <p:sldId id="302" r:id="rId41"/>
    <p:sldId id="288" r:id="rId42"/>
    <p:sldId id="289" r:id="rId43"/>
    <p:sldId id="290" r:id="rId44"/>
    <p:sldId id="291" r:id="rId45"/>
    <p:sldId id="292" r:id="rId46"/>
    <p:sldId id="306" r:id="rId47"/>
    <p:sldId id="293" r:id="rId48"/>
    <p:sldId id="307" r:id="rId49"/>
    <p:sldId id="308" r:id="rId50"/>
    <p:sldId id="294" r:id="rId51"/>
    <p:sldId id="295" r:id="rId52"/>
    <p:sldId id="309" r:id="rId53"/>
    <p:sldId id="296" r:id="rId54"/>
    <p:sldId id="310" r:id="rId55"/>
    <p:sldId id="298" r:id="rId56"/>
    <p:sldId id="299" r:id="rId57"/>
    <p:sldId id="305" r:id="rId5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3399"/>
    <a:srgbClr val="0000FF"/>
    <a:srgbClr val="FF0066"/>
    <a:srgbClr val="FE8CC5"/>
    <a:srgbClr val="FF66F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ไม่มีสไตล์, เส้นตาราง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90"/>
  </p:normalViewPr>
  <p:slideViewPr>
    <p:cSldViewPr snapToGrid="0" snapToObjects="1">
      <p:cViewPr varScale="1">
        <p:scale>
          <a:sx n="58" d="100"/>
          <a:sy n="58" d="100"/>
        </p:scale>
        <p:origin x="136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61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CC70ED-EA37-42ED-B416-402C407E968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55379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ตัวละคร </a:t>
            </a:r>
            <a:r>
              <a:rPr lang="en-US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Answer </a:t>
            </a:r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สำหรับเลือกคำตอบ </a:t>
            </a:r>
            <a:r>
              <a:rPr lang="th-TH" sz="1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ผู้เล่นสามารถเคลื่อนที่ตัวละครนี้ไปเลือกคำตอบ โดยกดแป้นลูกศรซ้าย/ขวาที่คีย์บอร์ด ซึ่งจะเป็นการเคลื่อนที่ไปทางซ้าย หรือขวาตามลำดับ นอกจากนี้ยังทำหน้าที่ตรวจสอบความถูกต้อง</a:t>
            </a:r>
            <a:endParaRPr lang="th-TH" b="0" dirty="0">
              <a:effectLst/>
            </a:endParaRPr>
          </a:p>
          <a:p>
            <a:pPr rtl="0"/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ตัวละคร </a:t>
            </a:r>
            <a:r>
              <a:rPr lang="en-US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 </a:t>
            </a:r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แทนคำตอบจำนวนคู่ </a:t>
            </a:r>
            <a:r>
              <a:rPr lang="th-TH" sz="1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เพื่อให้ผู้เล่นเลือกเมื่อคิดว่าผลรวมเป็นจำนวนคู่ อาจกำหนดให้ตัวละครนี้เคลื่อนที่จากขอบด้านบนลงด้านล่างของเวที</a:t>
            </a:r>
            <a:endParaRPr lang="th-TH" b="0" dirty="0">
              <a:effectLst/>
            </a:endParaRPr>
          </a:p>
          <a:p>
            <a:pPr rtl="0"/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ตัวละคร </a:t>
            </a:r>
            <a:r>
              <a:rPr lang="en-US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correct  </a:t>
            </a:r>
            <a:r>
              <a:rPr lang="en-US" sz="1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th-TH" sz="1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จะปรากฏขึ้นเมื่อผู้เล่นเลือกคำตอบถูกต้อง</a:t>
            </a:r>
            <a:endParaRPr lang="th-TH" b="0" dirty="0">
              <a:effectLst/>
            </a:endParaRPr>
          </a:p>
          <a:p>
            <a:pPr rtl="0"/>
            <a:r>
              <a:rPr lang="th-TH" sz="1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จำนวนสองจำนวน</a:t>
            </a:r>
            <a:r>
              <a:rPr lang="th-TH" sz="1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จะปรากฏขึ้นเพื่อให้ผู้เล่นหาผลรวม และคำนวณว่าเป็นจำนวนคู่หรือไม่</a:t>
            </a:r>
            <a:endParaRPr lang="th-TH" b="0" dirty="0">
              <a:effectLst/>
            </a:endParaRPr>
          </a:p>
          <a:p>
            <a:br>
              <a:rPr lang="th-TH" dirty="0"/>
            </a:b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CC70ED-EA37-42ED-B416-402C407E968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41924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CC70ED-EA37-42ED-B416-402C407E9684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889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9" name="Rounded Rectangle 8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13556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9" name="Rounded Rectangle 8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15415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ounded Rectangle 9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42090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232860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9096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ounded Rectangle 6"/>
          <p:cNvSpPr/>
          <p:nvPr userDrawn="1"/>
        </p:nvSpPr>
        <p:spPr>
          <a:xfrm>
            <a:off x="418897" y="1416078"/>
            <a:ext cx="12186571" cy="7513884"/>
          </a:xfrm>
          <a:prstGeom prst="roundRect">
            <a:avLst>
              <a:gd name="adj" fmla="val 18667"/>
            </a:avLst>
          </a:prstGeom>
          <a:solidFill>
            <a:srgbClr val="F9F9F9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0436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ounded Rectangle 9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19616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ounded Rectangle 9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920334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9" name="Rounded Rectangle 8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76660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9" name="Rounded Rectangle 8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1808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ounded Rectangle 9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FF66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1775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FFFFD9"/>
            </a:gs>
            <a:gs pos="100000">
              <a:srgbClr val="FFC9DB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B32AF-E726-4680-ABAA-2EC405654460}" type="datetimeFigureOut">
              <a:rPr lang="th-TH" smtClean="0"/>
              <a:t>24/06/63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0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microsoft.com/office/2007/relationships/hdphoto" Target="../media/hdphoto3.wdp"/><Relationship Id="rId4" Type="http://schemas.openxmlformats.org/officeDocument/2006/relationships/image" Target="../media/image27.png"/><Relationship Id="rId9" Type="http://schemas.microsoft.com/office/2007/relationships/hdphoto" Target="../media/hdphoto5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9.png"/><Relationship Id="rId4" Type="http://schemas.openxmlformats.org/officeDocument/2006/relationships/image" Target="../media/image1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FF6699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91491" y="3533106"/>
            <a:ext cx="10464800" cy="2967085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9600" b="1" dirty="0">
                <a:solidFill>
                  <a:schemeClr val="bg1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9600" b="1" dirty="0">
                <a:solidFill>
                  <a:schemeClr val="bg1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9</a:t>
            </a:r>
          </a:p>
          <a:p>
            <a:pPr algn="ctr" hangingPunct="1"/>
            <a:r>
              <a:rPr lang="th-TH" sz="9600" b="1" dirty="0">
                <a:solidFill>
                  <a:schemeClr val="bg1"/>
                </a:solidFill>
                <a:effectLst/>
                <a:latin typeface="TH Sarabun New" panose="020B0500040200020003" pitchFamily="34" charset="-34"/>
                <a:cs typeface="TH Sarabun New" panose="020B0500040200020003" pitchFamily="34" charset="-34"/>
              </a:rPr>
              <a:t>รายการข้อมูล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311313" y="1692318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458191" y="5150327"/>
            <a:ext cx="4423645" cy="68942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มีการแสดงผลอย่างไร เมื่อผู้เล่นตอบผิด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665690" y="2317720"/>
            <a:ext cx="5554965" cy="800111"/>
            <a:chOff x="3833125" y="1168400"/>
            <a:chExt cx="12947487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3"/>
            <p:cNvSpPr/>
            <p:nvPr/>
          </p:nvSpPr>
          <p:spPr>
            <a:xfrm>
              <a:off x="3833125" y="1168400"/>
              <a:ext cx="12414959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04114" y="1253863"/>
              <a:ext cx="12876498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30" name="Rounded Rectangle 17">
            <a:extLst>
              <a:ext uri="{FF2B5EF4-FFF2-40B4-BE49-F238E27FC236}">
                <a16:creationId xmlns:a16="http://schemas.microsoft.com/office/drawing/2014/main" id="{243DBD17-DAFD-4C77-8015-4B38EB29D656}"/>
              </a:ext>
            </a:extLst>
          </p:cNvPr>
          <p:cNvSpPr/>
          <p:nvPr/>
        </p:nvSpPr>
        <p:spPr>
          <a:xfrm>
            <a:off x="6306290" y="5210266"/>
            <a:ext cx="6448397" cy="689421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ไม่มีการแสดงผล</a:t>
            </a:r>
          </a:p>
        </p:txBody>
      </p:sp>
      <p:sp>
        <p:nvSpPr>
          <p:cNvPr id="31" name="Rounded Rectangle 17">
            <a:extLst>
              <a:ext uri="{FF2B5EF4-FFF2-40B4-BE49-F238E27FC236}">
                <a16:creationId xmlns:a16="http://schemas.microsoft.com/office/drawing/2014/main" id="{EC0400C8-937B-4A93-B2AF-50DF8B1AFBA9}"/>
              </a:ext>
            </a:extLst>
          </p:cNvPr>
          <p:cNvSpPr/>
          <p:nvPr/>
        </p:nvSpPr>
        <p:spPr>
          <a:xfrm>
            <a:off x="1458191" y="6110780"/>
            <a:ext cx="4423645" cy="1725310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ผู้เล่นเลือกคำตอบด้วยวิธีการใด</a:t>
            </a:r>
          </a:p>
        </p:txBody>
      </p:sp>
      <p:sp>
        <p:nvSpPr>
          <p:cNvPr id="32" name="Rounded Rectangle 17">
            <a:extLst>
              <a:ext uri="{FF2B5EF4-FFF2-40B4-BE49-F238E27FC236}">
                <a16:creationId xmlns:a16="http://schemas.microsoft.com/office/drawing/2014/main" id="{E7A5B6A7-EE61-49F0-84A4-1D3ED4529A7B}"/>
              </a:ext>
            </a:extLst>
          </p:cNvPr>
          <p:cNvSpPr/>
          <p:nvPr/>
        </p:nvSpPr>
        <p:spPr>
          <a:xfrm>
            <a:off x="6277779" y="6110780"/>
            <a:ext cx="6448397" cy="1733953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เคลื่อนย้ายตัวละครที่ทำหน้าที่เลือกคำตอบ ไปสัมผัสกับตัวละครที่เป็นคำตอบจำนวนคู่ หรือคี่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B1362A-FC91-4017-9D90-DF45BAEE133F}"/>
              </a:ext>
            </a:extLst>
          </p:cNvPr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4">
              <a:extLst>
                <a:ext uri="{FF2B5EF4-FFF2-40B4-BE49-F238E27FC236}">
                  <a16:creationId xmlns:a16="http://schemas.microsoft.com/office/drawing/2014/main" id="{468CDB8F-3455-4B4E-A263-525583B0D7D4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7613FF-C55A-4E15-888E-D698AB7F2BC7}"/>
                </a:ext>
              </a:extLst>
            </p:cNvPr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33" name="Rounded Rectangle 17">
            <a:extLst>
              <a:ext uri="{FF2B5EF4-FFF2-40B4-BE49-F238E27FC236}">
                <a16:creationId xmlns:a16="http://schemas.microsoft.com/office/drawing/2014/main" id="{6EFB6BDC-45A5-4CB9-93E8-7DA9728C65F6}"/>
              </a:ext>
            </a:extLst>
          </p:cNvPr>
          <p:cNvSpPr/>
          <p:nvPr/>
        </p:nvSpPr>
        <p:spPr>
          <a:xfrm>
            <a:off x="1415577" y="3305575"/>
            <a:ext cx="4423645" cy="80011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มีการแสดงผลอย่างไร เมื่อผู้เล่นตอบผิด</a:t>
            </a:r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id="{CD0FD7F8-ED19-4BF1-923A-C86782C73F8B}"/>
              </a:ext>
            </a:extLst>
          </p:cNvPr>
          <p:cNvSpPr/>
          <p:nvPr/>
        </p:nvSpPr>
        <p:spPr>
          <a:xfrm>
            <a:off x="6235165" y="3305576"/>
            <a:ext cx="6519522" cy="1733953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แสดงเครื่องหมายผิด ถ้าผู้เล่นเลือกคำตอบผิด   </a:t>
            </a:r>
          </a:p>
          <a:p>
            <a:pPr algn="l" defTabSz="975390" hangingPunct="1"/>
            <a:r>
              <a:rPr lang="en-US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</a:t>
            </a:r>
            <a:r>
              <a:rPr lang="th-TH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เศษจากการหารผลรวมสองจำนวนเป็น 0  แล้วผู้เล่นตอบจำนวนคี่ </a:t>
            </a:r>
          </a:p>
          <a:p>
            <a:pPr algn="l" defTabSz="975390" hangingPunct="1"/>
            <a:r>
              <a:rPr lang="en-US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</a:t>
            </a:r>
            <a:r>
              <a:rPr lang="th-TH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เศษจากการหารผลรวมสองจำนวนเป็น 1  แล้วผู้เล่นตอบจำนวนคู่</a:t>
            </a:r>
          </a:p>
        </p:txBody>
      </p:sp>
    </p:spTree>
    <p:extLst>
      <p:ext uri="{BB962C8B-B14F-4D97-AF65-F5344CB8AC3E}">
        <p14:creationId xmlns:p14="http://schemas.microsoft.com/office/powerpoint/2010/main" val="37007023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  <p:bldP spid="31" grpId="0" animBg="1"/>
      <p:bldP spid="32" grpId="0" animBg="1"/>
      <p:bldP spid="33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311313" y="1692318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458191" y="4293665"/>
            <a:ext cx="4423645" cy="68942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มีการเปลี่ยนคำถามเมื่อใด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665690" y="2317720"/>
            <a:ext cx="5554965" cy="800111"/>
            <a:chOff x="3833125" y="1168400"/>
            <a:chExt cx="12947487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3"/>
            <p:cNvSpPr/>
            <p:nvPr/>
          </p:nvSpPr>
          <p:spPr>
            <a:xfrm>
              <a:off x="3833125" y="1168400"/>
              <a:ext cx="12414959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04114" y="1253863"/>
              <a:ext cx="12876498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30" name="Rounded Rectangle 17">
            <a:extLst>
              <a:ext uri="{FF2B5EF4-FFF2-40B4-BE49-F238E27FC236}">
                <a16:creationId xmlns:a16="http://schemas.microsoft.com/office/drawing/2014/main" id="{243DBD17-DAFD-4C77-8015-4B38EB29D656}"/>
              </a:ext>
            </a:extLst>
          </p:cNvPr>
          <p:cNvSpPr/>
          <p:nvPr/>
        </p:nvSpPr>
        <p:spPr>
          <a:xfrm>
            <a:off x="6306290" y="4353603"/>
            <a:ext cx="5524508" cy="689421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เปลี่ยนคำถามเมื่อผู้เล่นเลือกคำตอบถูกหรือผิด</a:t>
            </a:r>
          </a:p>
        </p:txBody>
      </p:sp>
      <p:sp>
        <p:nvSpPr>
          <p:cNvPr id="31" name="Rounded Rectangle 17">
            <a:extLst>
              <a:ext uri="{FF2B5EF4-FFF2-40B4-BE49-F238E27FC236}">
                <a16:creationId xmlns:a16="http://schemas.microsoft.com/office/drawing/2014/main" id="{EC0400C8-937B-4A93-B2AF-50DF8B1AFBA9}"/>
              </a:ext>
            </a:extLst>
          </p:cNvPr>
          <p:cNvSpPr/>
          <p:nvPr/>
        </p:nvSpPr>
        <p:spPr>
          <a:xfrm>
            <a:off x="1458191" y="5254118"/>
            <a:ext cx="4423645" cy="864266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เมื่อผู้เล่นตอบถูก จะได้กี่คะแนน</a:t>
            </a:r>
          </a:p>
        </p:txBody>
      </p:sp>
      <p:sp>
        <p:nvSpPr>
          <p:cNvPr id="32" name="Rounded Rectangle 17">
            <a:extLst>
              <a:ext uri="{FF2B5EF4-FFF2-40B4-BE49-F238E27FC236}">
                <a16:creationId xmlns:a16="http://schemas.microsoft.com/office/drawing/2014/main" id="{E7A5B6A7-EE61-49F0-84A4-1D3ED4529A7B}"/>
              </a:ext>
            </a:extLst>
          </p:cNvPr>
          <p:cNvSpPr/>
          <p:nvPr/>
        </p:nvSpPr>
        <p:spPr>
          <a:xfrm>
            <a:off x="6277779" y="5254118"/>
            <a:ext cx="5602901" cy="864266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เมื่อตอบถูกจะได้ 1 คะแนน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B1362A-FC91-4017-9D90-DF45BAEE133F}"/>
              </a:ext>
            </a:extLst>
          </p:cNvPr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4">
              <a:extLst>
                <a:ext uri="{FF2B5EF4-FFF2-40B4-BE49-F238E27FC236}">
                  <a16:creationId xmlns:a16="http://schemas.microsoft.com/office/drawing/2014/main" id="{468CDB8F-3455-4B4E-A263-525583B0D7D4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7613FF-C55A-4E15-888E-D698AB7F2BC7}"/>
                </a:ext>
              </a:extLst>
            </p:cNvPr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21" name="Rounded Rectangle 17">
            <a:extLst>
              <a:ext uri="{FF2B5EF4-FFF2-40B4-BE49-F238E27FC236}">
                <a16:creationId xmlns:a16="http://schemas.microsoft.com/office/drawing/2014/main" id="{EE1A184B-3DCD-433B-8E38-9AF1FBC7B5BE}"/>
              </a:ext>
            </a:extLst>
          </p:cNvPr>
          <p:cNvSpPr/>
          <p:nvPr/>
        </p:nvSpPr>
        <p:spPr>
          <a:xfrm>
            <a:off x="1489127" y="6435805"/>
            <a:ext cx="4423645" cy="1144268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เมื่อผู้เล่นตอบผิด คะแนนจะติดลบหรือไม่ อย่างไร</a:t>
            </a:r>
          </a:p>
        </p:txBody>
      </p:sp>
      <p:sp>
        <p:nvSpPr>
          <p:cNvPr id="22" name="Rounded Rectangle 17">
            <a:extLst>
              <a:ext uri="{FF2B5EF4-FFF2-40B4-BE49-F238E27FC236}">
                <a16:creationId xmlns:a16="http://schemas.microsoft.com/office/drawing/2014/main" id="{8DF860A7-98D1-4F32-A57F-55D391A61354}"/>
              </a:ext>
            </a:extLst>
          </p:cNvPr>
          <p:cNvSpPr/>
          <p:nvPr/>
        </p:nvSpPr>
        <p:spPr>
          <a:xfrm>
            <a:off x="6275523" y="6383539"/>
            <a:ext cx="5602901" cy="731534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เมื่อตอบผิดจะได้ -1 คะแนน</a:t>
            </a:r>
          </a:p>
        </p:txBody>
      </p:sp>
      <p:sp>
        <p:nvSpPr>
          <p:cNvPr id="33" name="Rounded Rectangle 17">
            <a:extLst>
              <a:ext uri="{FF2B5EF4-FFF2-40B4-BE49-F238E27FC236}">
                <a16:creationId xmlns:a16="http://schemas.microsoft.com/office/drawing/2014/main" id="{BC3FA61A-E0F3-4998-92C1-DFB52D63F19D}"/>
              </a:ext>
            </a:extLst>
          </p:cNvPr>
          <p:cNvSpPr/>
          <p:nvPr/>
        </p:nvSpPr>
        <p:spPr>
          <a:xfrm>
            <a:off x="1458191" y="3309734"/>
            <a:ext cx="4423645" cy="80011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คำถามมีกี่ข้อ</a:t>
            </a:r>
          </a:p>
        </p:txBody>
      </p:sp>
      <p:sp>
        <p:nvSpPr>
          <p:cNvPr id="35" name="Rounded Rectangle 17">
            <a:extLst>
              <a:ext uri="{FF2B5EF4-FFF2-40B4-BE49-F238E27FC236}">
                <a16:creationId xmlns:a16="http://schemas.microsoft.com/office/drawing/2014/main" id="{83A6A5C1-03C5-4B03-A7F1-8CE923E8A95E}"/>
              </a:ext>
            </a:extLst>
          </p:cNvPr>
          <p:cNvSpPr/>
          <p:nvPr/>
        </p:nvSpPr>
        <p:spPr>
          <a:xfrm>
            <a:off x="6251676" y="3354500"/>
            <a:ext cx="5602901" cy="731534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ไม่จำกัด</a:t>
            </a:r>
            <a:endParaRPr lang="th-TH" sz="2560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2729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  <p:bldP spid="31" grpId="0" animBg="1"/>
      <p:bldP spid="32" grpId="0" animBg="1"/>
      <p:bldP spid="21" grpId="0" animBg="1"/>
      <p:bldP spid="22" grpId="0" animBg="1"/>
      <p:bldP spid="33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311313" y="1692318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ounded Rectangle 14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55944" y="225724"/>
              <a:ext cx="4326449" cy="4558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56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การวิเคราะห์และกำหนดรายละเอียดของปัญหา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39629" y="4155238"/>
            <a:ext cx="3413513" cy="2995376"/>
            <a:chOff x="1560092" y="1177537"/>
            <a:chExt cx="6544004" cy="20805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ounded Rectangle 17"/>
            <p:cNvSpPr/>
            <p:nvPr/>
          </p:nvSpPr>
          <p:spPr>
            <a:xfrm>
              <a:off x="1560092" y="1177537"/>
              <a:ext cx="6544004" cy="2080593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96587" y="1809845"/>
              <a:ext cx="5965461" cy="1295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ข้อมูลเข้า</a:t>
              </a:r>
            </a:p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ข้อมูลออก</a:t>
              </a:r>
            </a:p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วิธีการตรวจสอบ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8781" y="4091515"/>
            <a:ext cx="7614099" cy="800111"/>
            <a:chOff x="3833125" y="1168400"/>
            <a:chExt cx="14760697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3"/>
            <p:cNvSpPr/>
            <p:nvPr/>
          </p:nvSpPr>
          <p:spPr>
            <a:xfrm>
              <a:off x="3833125" y="1168400"/>
              <a:ext cx="12414959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04115" y="1253863"/>
              <a:ext cx="14689707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การวิเคราะห์และกำหนดรายละเอียดของปัญหา</a:t>
              </a:r>
              <a:endParaRPr lang="th-TH" sz="3840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06048" y="2385200"/>
            <a:ext cx="9861493" cy="1462106"/>
            <a:chOff x="1560091" y="1177537"/>
            <a:chExt cx="10123359" cy="14654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1560091" y="1177537"/>
              <a:ext cx="10123359" cy="1465471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96587" y="1292287"/>
              <a:ext cx="9553291" cy="1277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โปรแกรมจะสุ่มจำนวน </a:t>
              </a:r>
              <a:r>
                <a:rPr lang="en-US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2 </a:t>
              </a: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จำนวน </a:t>
              </a:r>
            </a:p>
            <a:p>
              <a:pPr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แล้วให้ผู้เล่นทายว่าผลรวมเป็นจำนวนคู่หรือคี่ </a:t>
              </a:r>
            </a:p>
          </p:txBody>
        </p:sp>
      </p:grpSp>
      <p:sp>
        <p:nvSpPr>
          <p:cNvPr id="31" name="Rounded Rectangle 20">
            <a:extLst>
              <a:ext uri="{FF2B5EF4-FFF2-40B4-BE49-F238E27FC236}">
                <a16:creationId xmlns:a16="http://schemas.microsoft.com/office/drawing/2014/main" id="{309A62C2-44FA-4C18-809A-F4E2580D1F73}"/>
              </a:ext>
            </a:extLst>
          </p:cNvPr>
          <p:cNvSpPr/>
          <p:nvPr/>
        </p:nvSpPr>
        <p:spPr>
          <a:xfrm>
            <a:off x="5678207" y="5017022"/>
            <a:ext cx="2572096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คำตอบของผู้เล่น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0B59F2-F898-4BEA-AB96-CEE86782182F}"/>
              </a:ext>
            </a:extLst>
          </p:cNvPr>
          <p:cNvSpPr/>
          <p:nvPr/>
        </p:nvSpPr>
        <p:spPr>
          <a:xfrm>
            <a:off x="1209099" y="5096879"/>
            <a:ext cx="1787276" cy="647821"/>
          </a:xfrm>
          <a:prstGeom prst="rect">
            <a:avLst/>
          </a:prstGeom>
          <a:solidFill>
            <a:srgbClr val="FF3399">
              <a:alpha val="2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sp>
        <p:nvSpPr>
          <p:cNvPr id="30" name="Rounded Rectangle 20">
            <a:extLst>
              <a:ext uri="{FF2B5EF4-FFF2-40B4-BE49-F238E27FC236}">
                <a16:creationId xmlns:a16="http://schemas.microsoft.com/office/drawing/2014/main" id="{4B35F541-46DD-4D88-BA54-CE239A05C8F9}"/>
              </a:ext>
            </a:extLst>
          </p:cNvPr>
          <p:cNvSpPr/>
          <p:nvPr/>
        </p:nvSpPr>
        <p:spPr>
          <a:xfrm>
            <a:off x="5678207" y="5785366"/>
            <a:ext cx="6965164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rPr>
              <a:t>แสดงผลการตรวจสอบ โดยแสดงเป็นเครื่องหมายถูกหรือผิด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0FCF056-A82C-4CB6-B2EC-48AF7634C28F}"/>
              </a:ext>
            </a:extLst>
          </p:cNvPr>
          <p:cNvSpPr/>
          <p:nvPr/>
        </p:nvSpPr>
        <p:spPr>
          <a:xfrm>
            <a:off x="1209099" y="5658637"/>
            <a:ext cx="1787276" cy="647821"/>
          </a:xfrm>
          <a:prstGeom prst="rect">
            <a:avLst/>
          </a:prstGeom>
          <a:solidFill>
            <a:srgbClr val="FF3399">
              <a:alpha val="2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510896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" grpId="0" animBg="1"/>
      <p:bldP spid="30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311313" y="1692318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ounded Rectangle 14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ออกแบบโปรแกรม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42762" y="4072241"/>
            <a:ext cx="3413513" cy="2995376"/>
            <a:chOff x="1560092" y="1177537"/>
            <a:chExt cx="6544004" cy="20805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ounded Rectangle 17"/>
            <p:cNvSpPr/>
            <p:nvPr/>
          </p:nvSpPr>
          <p:spPr>
            <a:xfrm>
              <a:off x="1560092" y="1177537"/>
              <a:ext cx="6544004" cy="2080593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96587" y="1809845"/>
              <a:ext cx="5965461" cy="1295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ข้อมูลเข้า</a:t>
              </a:r>
            </a:p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ข้อมูลออก</a:t>
              </a:r>
            </a:p>
            <a:p>
              <a:pPr marL="609619" indent="-609619" algn="l" defTabSz="975390" hangingPunct="1">
                <a:buFont typeface="Arial" panose="020B0604020202020204" pitchFamily="34" charset="0"/>
                <a:buChar char="•"/>
              </a:pP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วิธีการตรวจสอบ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88781" y="4089053"/>
            <a:ext cx="7060191" cy="800111"/>
            <a:chOff x="3833125" y="1168400"/>
            <a:chExt cx="14890122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3"/>
            <p:cNvSpPr/>
            <p:nvPr/>
          </p:nvSpPr>
          <p:spPr>
            <a:xfrm>
              <a:off x="3833125" y="1168400"/>
              <a:ext cx="13772707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04115" y="1253863"/>
              <a:ext cx="14819132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การวิเคราะห์และกำหนดรายละเอียดของปัญหา</a:t>
              </a:r>
              <a:endParaRPr lang="th-TH" sz="3840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06048" y="2385200"/>
            <a:ext cx="9861493" cy="1462106"/>
            <a:chOff x="1560091" y="1177537"/>
            <a:chExt cx="10123359" cy="14654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1560091" y="1177537"/>
              <a:ext cx="10123359" cy="1465471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896587" y="1292287"/>
              <a:ext cx="9553291" cy="1277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โปรแกรมจะสุ่มจำนวน </a:t>
              </a:r>
              <a:r>
                <a:rPr lang="en-US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2 </a:t>
              </a:r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จำนวน </a:t>
              </a:r>
            </a:p>
            <a:p>
              <a:pPr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แล้วให้ผู้เล่นทายว่าผลรวมเป็นจำนวนคู่หรือคี่ </a:t>
              </a:r>
            </a:p>
          </p:txBody>
        </p:sp>
      </p:grpSp>
      <p:sp>
        <p:nvSpPr>
          <p:cNvPr id="32" name="Rounded Rectangle 20">
            <a:extLst>
              <a:ext uri="{FF2B5EF4-FFF2-40B4-BE49-F238E27FC236}">
                <a16:creationId xmlns:a16="http://schemas.microsoft.com/office/drawing/2014/main" id="{AB025211-10B7-4EFA-A246-DD96F2FD8923}"/>
              </a:ext>
            </a:extLst>
          </p:cNvPr>
          <p:cNvSpPr/>
          <p:nvPr/>
        </p:nvSpPr>
        <p:spPr>
          <a:xfrm>
            <a:off x="3831800" y="5039883"/>
            <a:ext cx="9173001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เมื่อสุ่มจำนวน 2 จำนวน ได้ 2 และ 6  ผู้เล่นตอบว่าเป็นจำนวนคู่ จะแสดงเครื่องหมายถูก</a:t>
            </a:r>
          </a:p>
        </p:txBody>
      </p:sp>
      <p:sp>
        <p:nvSpPr>
          <p:cNvPr id="33" name="Rounded Rectangle 20">
            <a:extLst>
              <a:ext uri="{FF2B5EF4-FFF2-40B4-BE49-F238E27FC236}">
                <a16:creationId xmlns:a16="http://schemas.microsoft.com/office/drawing/2014/main" id="{512BFC76-A9BC-4314-B429-DB6919641C3D}"/>
              </a:ext>
            </a:extLst>
          </p:cNvPr>
          <p:cNvSpPr/>
          <p:nvPr/>
        </p:nvSpPr>
        <p:spPr>
          <a:xfrm>
            <a:off x="3831800" y="5874169"/>
            <a:ext cx="9173001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เมื่อสุ่มจำนวน 2 จำนวน ได้ 3 และ 8  ผู้เล่นตอบว่าเป็นจำนวนคู่ จะแสดงเครื่องหมายผิด</a:t>
            </a:r>
          </a:p>
        </p:txBody>
      </p:sp>
      <p:sp>
        <p:nvSpPr>
          <p:cNvPr id="35" name="Rounded Rectangle 20">
            <a:extLst>
              <a:ext uri="{FF2B5EF4-FFF2-40B4-BE49-F238E27FC236}">
                <a16:creationId xmlns:a16="http://schemas.microsoft.com/office/drawing/2014/main" id="{4850103A-43CD-4730-A52B-9345BE241F86}"/>
              </a:ext>
            </a:extLst>
          </p:cNvPr>
          <p:cNvSpPr/>
          <p:nvPr/>
        </p:nvSpPr>
        <p:spPr>
          <a:xfrm>
            <a:off x="3831800" y="6708455"/>
            <a:ext cx="9173001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เมื่อสุ่มจำนวน 2 จำนวน ได้ 2 และ 7  ผู้เล่นไม่ตอบ จะไม่มีการแสดงผล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7F2AD9-AB0A-4368-A8F1-FA330EB4A2C7}"/>
              </a:ext>
            </a:extLst>
          </p:cNvPr>
          <p:cNvSpPr/>
          <p:nvPr/>
        </p:nvSpPr>
        <p:spPr>
          <a:xfrm>
            <a:off x="1055881" y="6122208"/>
            <a:ext cx="2375091" cy="647821"/>
          </a:xfrm>
          <a:prstGeom prst="rect">
            <a:avLst/>
          </a:prstGeom>
          <a:solidFill>
            <a:srgbClr val="FF3399">
              <a:alpha val="2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181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-20097" y="1668272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01899" y="1354654"/>
            <a:ext cx="4843255" cy="731533"/>
            <a:chOff x="6939280" y="126988"/>
            <a:chExt cx="4342187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ounded Rectangle 14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955944" y="225724"/>
              <a:ext cx="4153718" cy="4558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56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การออกแบบ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126781" y="2449616"/>
            <a:ext cx="5260955" cy="800111"/>
            <a:chOff x="3833125" y="1168400"/>
            <a:chExt cx="12414959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ounded Rectangle 38"/>
            <p:cNvSpPr/>
            <p:nvPr/>
          </p:nvSpPr>
          <p:spPr>
            <a:xfrm>
              <a:off x="3833125" y="1168400"/>
              <a:ext cx="12414959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133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04116" y="1253863"/>
              <a:ext cx="12282632" cy="54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ส่วนประกอบหน้าจอ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95151F2-DB02-405D-8A19-20337001A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32" y="3505810"/>
            <a:ext cx="7060406" cy="43614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976B447-661F-47F1-92DD-38A06494E0EB}"/>
              </a:ext>
            </a:extLst>
          </p:cNvPr>
          <p:cNvGrpSpPr/>
          <p:nvPr/>
        </p:nvGrpSpPr>
        <p:grpSpPr>
          <a:xfrm>
            <a:off x="9737005" y="6347841"/>
            <a:ext cx="2316519" cy="1077218"/>
            <a:chOff x="9128441" y="4808099"/>
            <a:chExt cx="2171737" cy="1009891"/>
          </a:xfrm>
        </p:grpSpPr>
        <p:sp>
          <p:nvSpPr>
            <p:cNvPr id="4" name="Arrow: Left 3">
              <a:extLst>
                <a:ext uri="{FF2B5EF4-FFF2-40B4-BE49-F238E27FC236}">
                  <a16:creationId xmlns:a16="http://schemas.microsoft.com/office/drawing/2014/main" id="{7C422291-B134-43A0-81EF-419AF5E81A79}"/>
                </a:ext>
              </a:extLst>
            </p:cNvPr>
            <p:cNvSpPr/>
            <p:nvPr/>
          </p:nvSpPr>
          <p:spPr>
            <a:xfrm>
              <a:off x="9128441" y="5152149"/>
              <a:ext cx="1648326" cy="182144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E1967A5-6AA0-4003-B300-08FB371ADD96}"/>
                </a:ext>
              </a:extLst>
            </p:cNvPr>
            <p:cNvSpPr txBox="1"/>
            <p:nvPr/>
          </p:nvSpPr>
          <p:spPr>
            <a:xfrm>
              <a:off x="10612169" y="4808099"/>
              <a:ext cx="688009" cy="1009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6400" kern="1200" dirty="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  <a:sym typeface="Wingdings" panose="05000000000000000000" pitchFamily="2" charset="2"/>
                </a:rPr>
                <a:t></a:t>
              </a:r>
              <a:endParaRPr lang="th-TH" sz="6400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7B306D0-C2C6-403C-87F8-4929446A4C45}"/>
              </a:ext>
            </a:extLst>
          </p:cNvPr>
          <p:cNvGrpSpPr/>
          <p:nvPr/>
        </p:nvGrpSpPr>
        <p:grpSpPr>
          <a:xfrm>
            <a:off x="9038831" y="4464842"/>
            <a:ext cx="2499882" cy="1077218"/>
            <a:chOff x="8473904" y="3042789"/>
            <a:chExt cx="2343640" cy="1009891"/>
          </a:xfrm>
        </p:grpSpPr>
        <p:sp>
          <p:nvSpPr>
            <p:cNvPr id="30" name="Arrow: Left 29">
              <a:extLst>
                <a:ext uri="{FF2B5EF4-FFF2-40B4-BE49-F238E27FC236}">
                  <a16:creationId xmlns:a16="http://schemas.microsoft.com/office/drawing/2014/main" id="{8E6C249F-921C-45C9-84E1-5B55240DE7E6}"/>
                </a:ext>
              </a:extLst>
            </p:cNvPr>
            <p:cNvSpPr/>
            <p:nvPr/>
          </p:nvSpPr>
          <p:spPr>
            <a:xfrm>
              <a:off x="8473904" y="3378893"/>
              <a:ext cx="1648326" cy="170103"/>
            </a:xfrm>
            <a:prstGeom prst="leftArrow">
              <a:avLst/>
            </a:prstGeom>
            <a:ln w="12700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 dirty="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F5784D3-E4F7-4A7C-88EA-7BA5155300BD}"/>
                </a:ext>
              </a:extLst>
            </p:cNvPr>
            <p:cNvSpPr txBox="1"/>
            <p:nvPr/>
          </p:nvSpPr>
          <p:spPr>
            <a:xfrm>
              <a:off x="9957632" y="3042789"/>
              <a:ext cx="859912" cy="1009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75390" hangingPunct="1"/>
              <a:r>
                <a:rPr lang="th-TH" sz="6400" kern="1200" dirty="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  <a:sym typeface="Wingdings" panose="05000000000000000000" pitchFamily="2" charset="2"/>
                </a:rPr>
                <a:t></a:t>
              </a:r>
              <a:endParaRPr lang="th-TH" sz="6400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F671303-BCE6-4FB9-9EB8-7F9A7E9D308F}"/>
              </a:ext>
            </a:extLst>
          </p:cNvPr>
          <p:cNvSpPr txBox="1"/>
          <p:nvPr/>
        </p:nvSpPr>
        <p:spPr>
          <a:xfrm>
            <a:off x="5994806" y="6483247"/>
            <a:ext cx="9172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975390" hangingPunct="1"/>
            <a:r>
              <a:rPr lang="th-TH" sz="6400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  <a:sym typeface="Wingdings" panose="05000000000000000000" pitchFamily="2" charset="2"/>
              </a:rPr>
              <a:t></a:t>
            </a:r>
            <a:endParaRPr lang="th-TH" sz="6400" kern="1200" dirty="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8E7D9E-A194-4CF9-ACF3-194F8A8EF2AE}"/>
              </a:ext>
            </a:extLst>
          </p:cNvPr>
          <p:cNvGrpSpPr/>
          <p:nvPr/>
        </p:nvGrpSpPr>
        <p:grpSpPr>
          <a:xfrm>
            <a:off x="1045182" y="6230452"/>
            <a:ext cx="2041681" cy="1077218"/>
            <a:chOff x="979857" y="4698047"/>
            <a:chExt cx="1981743" cy="1009891"/>
          </a:xfrm>
        </p:grpSpPr>
        <p:sp>
          <p:nvSpPr>
            <p:cNvPr id="33" name="Arrow: Left 32">
              <a:extLst>
                <a:ext uri="{FF2B5EF4-FFF2-40B4-BE49-F238E27FC236}">
                  <a16:creationId xmlns:a16="http://schemas.microsoft.com/office/drawing/2014/main" id="{4F90C221-47D3-45A8-9D82-BBBB45775B80}"/>
                </a:ext>
              </a:extLst>
            </p:cNvPr>
            <p:cNvSpPr/>
            <p:nvPr/>
          </p:nvSpPr>
          <p:spPr>
            <a:xfrm flipH="1">
              <a:off x="1598993" y="5023735"/>
              <a:ext cx="1362607" cy="182144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6FD0383-9548-42EF-B545-449DF75516D4}"/>
                </a:ext>
              </a:extLst>
            </p:cNvPr>
            <p:cNvSpPr txBox="1"/>
            <p:nvPr/>
          </p:nvSpPr>
          <p:spPr>
            <a:xfrm>
              <a:off x="979857" y="4698047"/>
              <a:ext cx="890311" cy="1009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75390" hangingPunct="1"/>
              <a:r>
                <a:rPr lang="th-TH" sz="6400" kern="1200" dirty="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  <a:sym typeface="Wingdings" panose="05000000000000000000" pitchFamily="2" charset="2"/>
                </a:rPr>
                <a:t></a:t>
              </a:r>
              <a:endParaRPr lang="th-TH" sz="6400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19C692D-9301-4B0C-A3E7-804DA4425133}"/>
              </a:ext>
            </a:extLst>
          </p:cNvPr>
          <p:cNvGrpSpPr/>
          <p:nvPr/>
        </p:nvGrpSpPr>
        <p:grpSpPr>
          <a:xfrm>
            <a:off x="1109408" y="4642116"/>
            <a:ext cx="2740695" cy="1077218"/>
            <a:chOff x="1040070" y="3208982"/>
            <a:chExt cx="2569402" cy="1009891"/>
          </a:xfrm>
        </p:grpSpPr>
        <p:sp>
          <p:nvSpPr>
            <p:cNvPr id="36" name="Arrow: Left 35">
              <a:extLst>
                <a:ext uri="{FF2B5EF4-FFF2-40B4-BE49-F238E27FC236}">
                  <a16:creationId xmlns:a16="http://schemas.microsoft.com/office/drawing/2014/main" id="{0039FB28-C60D-4FF8-9563-336E2B0AD35B}"/>
                </a:ext>
              </a:extLst>
            </p:cNvPr>
            <p:cNvSpPr/>
            <p:nvPr/>
          </p:nvSpPr>
          <p:spPr>
            <a:xfrm flipH="1">
              <a:off x="1665531" y="3548995"/>
              <a:ext cx="1943941" cy="197151"/>
            </a:xfrm>
            <a:prstGeom prst="lef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A7C8E53-7F84-490B-BF12-F28BE4E663B0}"/>
                </a:ext>
              </a:extLst>
            </p:cNvPr>
            <p:cNvSpPr txBox="1"/>
            <p:nvPr/>
          </p:nvSpPr>
          <p:spPr>
            <a:xfrm>
              <a:off x="1040070" y="3208982"/>
              <a:ext cx="859912" cy="10098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975390" hangingPunct="1"/>
              <a:r>
                <a:rPr lang="th-TH" sz="6400" kern="1200" dirty="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  <a:sym typeface="Wingdings" panose="05000000000000000000" pitchFamily="2" charset="2"/>
                </a:rPr>
                <a:t></a:t>
              </a:r>
              <a:endParaRPr lang="th-TH" sz="6400" kern="1200" dirty="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9582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  <a:endParaRPr lang="th-TH" sz="3413" b="1" kern="1200" dirty="0">
                <a:solidFill>
                  <a:prstClr val="white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en-US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</a:t>
              </a:r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ตัวละคร </a:t>
              </a:r>
              <a:r>
                <a:rPr lang="en-US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Answer</a:t>
              </a:r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4812" t="1868" b="1770"/>
          <a:stretch/>
        </p:blipFill>
        <p:spPr>
          <a:xfrm>
            <a:off x="8117524" y="2297303"/>
            <a:ext cx="3419435" cy="56445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B8106F-96AA-4E10-845C-75FE1ACB94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02198" y="1341305"/>
            <a:ext cx="1334761" cy="7338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3726B4-1E32-4C05-9861-82A868C2DB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7841" y="2165636"/>
            <a:ext cx="6223276" cy="62074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D05B2E-9F08-4370-B0F7-AEED40C3E8A3}"/>
              </a:ext>
            </a:extLst>
          </p:cNvPr>
          <p:cNvSpPr txBox="1"/>
          <p:nvPr/>
        </p:nvSpPr>
        <p:spPr>
          <a:xfrm>
            <a:off x="1428122" y="8293628"/>
            <a:ext cx="108318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หมายเหตุ ถ้าในหนังสือเรียนบรรทัดที่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ไม่เหมือนในสไลด์ ให้แก้ไขโปรแกรมตามสไลด์</a:t>
            </a:r>
            <a:endParaRPr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นั่นคือคำสั่ง 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broadcast (</a:t>
            </a:r>
            <a:r>
              <a:rPr lang="en-US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random_check</a:t>
            </a:r>
            <a:r>
              <a:rPr lang="en-US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) </a:t>
            </a:r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756314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  <a:endParaRPr lang="th-TH" sz="3413" b="1" kern="1200" dirty="0">
                <a:solidFill>
                  <a:prstClr val="white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en-US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     </a:t>
              </a:r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ตัวละคร </a:t>
              </a:r>
              <a:r>
                <a:rPr lang="en-US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Even</a:t>
              </a:r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911" t="2817" r="41715" b="3777"/>
          <a:stretch/>
        </p:blipFill>
        <p:spPr>
          <a:xfrm>
            <a:off x="1206088" y="2396588"/>
            <a:ext cx="6607277" cy="53115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59878" t="22726" r="1008" b="18439"/>
          <a:stretch/>
        </p:blipFill>
        <p:spPr>
          <a:xfrm>
            <a:off x="7760929" y="3023092"/>
            <a:ext cx="4504485" cy="33455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C5E035-4980-47F8-A2AB-BA172448D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713" y="1368720"/>
            <a:ext cx="786939" cy="6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87694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 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Rounded Rectangle 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ตัวละคร </a:t>
              </a:r>
              <a:r>
                <a:rPr lang="en-US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Correct    </a:t>
              </a:r>
              <a:r>
                <a:rPr lang="en-US" sz="2987" b="1" kern="1200" dirty="0">
                  <a:solidFill>
                    <a:srgbClr val="00B05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  <a:sym typeface="Wingdings" panose="05000000000000000000" pitchFamily="2" charset="2"/>
                </a:rPr>
                <a:t></a:t>
              </a:r>
              <a:endPara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39167"/>
          <a:stretch/>
        </p:blipFill>
        <p:spPr>
          <a:xfrm>
            <a:off x="6996018" y="3370847"/>
            <a:ext cx="3333711" cy="33123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63048"/>
          <a:stretch/>
        </p:blipFill>
        <p:spPr>
          <a:xfrm>
            <a:off x="2795677" y="3926610"/>
            <a:ext cx="3333711" cy="201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94218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1265656" y="2417109"/>
            <a:ext cx="10452511" cy="4383318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9B695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281575" y="2957236"/>
            <a:ext cx="8782992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75390" hangingPunct="1"/>
            <a:r>
              <a:rPr lang="en-US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โปรแกรมผลรวมของฉันเป็นจำนวนคู่หรือไม่ เมื่อมีการ</a:t>
            </a:r>
          </a:p>
          <a:p>
            <a:pPr algn="l" defTabSz="975390" hangingPunct="1"/>
            <a:r>
              <a:rPr lang="th-TH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คลิกธงเขียว มีตัวละครใดบ้างที่เริ่มต้นทำงาน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ectangle 2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83511" y="294951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</p:grpSpPr>
        <p:grpSp>
          <p:nvGrpSpPr>
            <p:cNvPr id="16" name="Group 15"/>
            <p:cNvGrpSpPr/>
            <p:nvPr/>
          </p:nvGrpSpPr>
          <p:grpSpPr>
            <a:xfrm>
              <a:off x="6939280" y="126988"/>
              <a:ext cx="4343113" cy="685812"/>
              <a:chOff x="6939280" y="126988"/>
              <a:chExt cx="4343113" cy="685812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Rounded Rectangle 18"/>
              <p:cNvSpPr/>
              <p:nvPr/>
            </p:nvSpPr>
            <p:spPr>
              <a:xfrm>
                <a:off x="6939280" y="126988"/>
                <a:ext cx="4342187" cy="685812"/>
              </a:xfrm>
              <a:prstGeom prst="roundRect">
                <a:avLst>
                  <a:gd name="adj" fmla="val 0"/>
                </a:avLst>
              </a:prstGeom>
              <a:solidFill>
                <a:schemeClr val="bg1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75390" hangingPunct="1"/>
                <a:endPara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955944" y="225724"/>
                <a:ext cx="4326449" cy="5175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defTabSz="975390" hangingPunct="1"/>
                <a:r>
                  <a:rPr lang="th-TH" sz="2987" b="1" kern="1200" dirty="0">
                    <a:solidFill>
                      <a:prstClr val="black"/>
                    </a:solidFill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ชวนคิด</a:t>
                </a:r>
              </a:p>
            </p:txBody>
          </p:sp>
        </p:grp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4348" b="99275" l="0" r="97222">
                          <a14:foregroundMark x1="52778" y1="31159" x2="52778" y2="47101"/>
                        </a14:backgroundRemoval>
                      </a14:imgEffect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97113" y="167067"/>
              <a:ext cx="519433" cy="625620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2281575" y="4529252"/>
            <a:ext cx="8782992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75390" hangingPunct="1"/>
            <a:r>
              <a:rPr lang="en-US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เมื่อผู้เล่นเลือกคำตอบถูกต้อง โปรแกรมจะสุ่มจำนวน</a:t>
            </a:r>
          </a:p>
          <a:p>
            <a:pPr algn="l" defTabSz="975390" hangingPunct="1"/>
            <a:r>
              <a:rPr lang="th-TH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สองจำนวนใหม่หรือไม่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34934">
            <a:off x="9490059" y="3985447"/>
            <a:ext cx="3304987" cy="3915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Rounded Rectangle 20">
            <a:extLst>
              <a:ext uri="{FF2B5EF4-FFF2-40B4-BE49-F238E27FC236}">
                <a16:creationId xmlns:a16="http://schemas.microsoft.com/office/drawing/2014/main" id="{561A12C6-0366-413E-AFF7-B03D2540D98D}"/>
              </a:ext>
            </a:extLst>
          </p:cNvPr>
          <p:cNvSpPr/>
          <p:nvPr/>
        </p:nvSpPr>
        <p:spPr>
          <a:xfrm>
            <a:off x="9600642" y="3683292"/>
            <a:ext cx="1193817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en-US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Answer</a:t>
            </a:r>
            <a:endParaRPr lang="th-TH" sz="2987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0" name="Rounded Rectangle 20">
            <a:extLst>
              <a:ext uri="{FF2B5EF4-FFF2-40B4-BE49-F238E27FC236}">
                <a16:creationId xmlns:a16="http://schemas.microsoft.com/office/drawing/2014/main" id="{40552D19-0F57-40B0-BEA7-C676C2255D9B}"/>
              </a:ext>
            </a:extLst>
          </p:cNvPr>
          <p:cNvSpPr/>
          <p:nvPr/>
        </p:nvSpPr>
        <p:spPr>
          <a:xfrm>
            <a:off x="10986204" y="3683292"/>
            <a:ext cx="1193817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Even</a:t>
            </a:r>
            <a:endParaRPr lang="th-TH" sz="2987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2" name="Rounded Rectangle 20">
            <a:extLst>
              <a:ext uri="{FF2B5EF4-FFF2-40B4-BE49-F238E27FC236}">
                <a16:creationId xmlns:a16="http://schemas.microsoft.com/office/drawing/2014/main" id="{14017597-33A8-4761-AF31-E85504BA3797}"/>
              </a:ext>
            </a:extLst>
          </p:cNvPr>
          <p:cNvSpPr/>
          <p:nvPr/>
        </p:nvSpPr>
        <p:spPr>
          <a:xfrm>
            <a:off x="3488031" y="5940921"/>
            <a:ext cx="1193817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ไม่</a:t>
            </a:r>
          </a:p>
        </p:txBody>
      </p:sp>
      <p:sp>
        <p:nvSpPr>
          <p:cNvPr id="25" name="Rounded Rectangle 20">
            <a:extLst>
              <a:ext uri="{FF2B5EF4-FFF2-40B4-BE49-F238E27FC236}">
                <a16:creationId xmlns:a16="http://schemas.microsoft.com/office/drawing/2014/main" id="{D59538D2-EAB2-4892-BFEA-2C51E99462D7}"/>
              </a:ext>
            </a:extLst>
          </p:cNvPr>
          <p:cNvSpPr/>
          <p:nvPr/>
        </p:nvSpPr>
        <p:spPr>
          <a:xfrm>
            <a:off x="5100857" y="5928124"/>
            <a:ext cx="3537398" cy="687436"/>
          </a:xfrm>
          <a:prstGeom prst="roundRect">
            <a:avLst>
              <a:gd name="adj" fmla="val 18667"/>
            </a:avLst>
          </a:prstGeom>
          <a:solidFill>
            <a:srgbClr val="FF6699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จะสุ่มจำนวนใหม่เมื่อไหร่</a:t>
            </a:r>
          </a:p>
        </p:txBody>
      </p:sp>
    </p:spTree>
    <p:extLst>
      <p:ext uri="{BB962C8B-B14F-4D97-AF65-F5344CB8AC3E}">
        <p14:creationId xmlns:p14="http://schemas.microsoft.com/office/powerpoint/2010/main" val="331993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2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934712" y="2057477"/>
            <a:ext cx="11269011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นักเรียนศึกษาและทดลองเขียนโปรแกรมตามตัวอย่างที่ 3.1</a:t>
            </a:r>
          </a:p>
          <a:p>
            <a:pPr algn="l"/>
            <a:r>
              <a:rPr lang="th-TH" sz="5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การสร้างโปรแกรมผลรวมของฉันเป็นคู่หรือไม่ จากหนังสือเรียน</a:t>
            </a:r>
            <a:endParaRPr lang="en-US" sz="5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E23240D2-5A7C-4BC4-BF96-0D90AFA7B30F}"/>
              </a:ext>
            </a:extLst>
          </p:cNvPr>
          <p:cNvSpPr/>
          <p:nvPr/>
        </p:nvSpPr>
        <p:spPr>
          <a:xfrm>
            <a:off x="626982" y="3885338"/>
            <a:ext cx="11750836" cy="3949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นักเรียนปรับโปรแกรม  ดังนี้</a:t>
            </a:r>
          </a:p>
          <a:p>
            <a:pPr algn="l"/>
            <a:r>
              <a:rPr lang="th-TH" sz="5000" b="1" dirty="0">
                <a:solidFill>
                  <a:srgbClr val="0000FF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</a:t>
            </a:r>
            <a:r>
              <a:rPr lang="en-US" sz="5000" b="1" dirty="0">
                <a:solidFill>
                  <a:srgbClr val="0000FF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 </a:t>
            </a:r>
            <a:r>
              <a:rPr lang="th-TH" sz="5000" b="1" dirty="0">
                <a:solidFill>
                  <a:srgbClr val="0000FF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หากสัมผัสถูกตัวละคร </a:t>
            </a:r>
            <a:r>
              <a:rPr lang="en-US" sz="5000" b="1" dirty="0">
                <a:solidFill>
                  <a:srgbClr val="0000FF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Even </a:t>
            </a:r>
            <a:r>
              <a:rPr lang="th-TH" sz="5000" b="1" dirty="0">
                <a:solidFill>
                  <a:srgbClr val="0000FF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ในกรณีที่เป็นจำนวนคี่ให้แสดงเครื่องหมายผิด</a:t>
            </a:r>
          </a:p>
          <a:p>
            <a:pPr algn="l"/>
            <a:r>
              <a:rPr lang="th-TH" sz="5000" b="1" dirty="0">
                <a:solidFill>
                  <a:srgbClr val="FF0066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</a:t>
            </a:r>
            <a:r>
              <a:rPr lang="en-US" sz="5000" b="1" dirty="0">
                <a:solidFill>
                  <a:srgbClr val="FF0066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 </a:t>
            </a:r>
            <a:r>
              <a:rPr lang="th-TH" sz="5000" b="1" dirty="0">
                <a:solidFill>
                  <a:srgbClr val="FF0066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เพิ่มตัวละครที่แทนคำตอบเป็นจำนวนคี่          แล้วให้ผู้เล่นสามารถเลือกได้ว่าผลรวมของ </a:t>
            </a:r>
            <a:r>
              <a:rPr lang="en-US" sz="5000" b="1" dirty="0">
                <a:solidFill>
                  <a:srgbClr val="FF0066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5000" b="1" dirty="0">
                <a:solidFill>
                  <a:srgbClr val="FF0066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จำนวนเป็นจำนวนคู่หรือคี่</a:t>
            </a: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BD856632-5332-42EB-B8E4-76ADD7EF96F7}"/>
              </a:ext>
            </a:extLst>
          </p:cNvPr>
          <p:cNvSpPr/>
          <p:nvPr/>
        </p:nvSpPr>
        <p:spPr>
          <a:xfrm>
            <a:off x="1411259" y="85552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3.1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1" name="Picture 2" descr="C:\Users\tkron\Downloads\pic-actPowerCSM1\Books-3-300px.png">
            <a:extLst>
              <a:ext uri="{FF2B5EF4-FFF2-40B4-BE49-F238E27FC236}">
                <a16:creationId xmlns:a16="http://schemas.microsoft.com/office/drawing/2014/main" id="{63E843A8-F422-4C0D-A6E3-750D84FDD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675" y="213303"/>
            <a:ext cx="2235718" cy="15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5.googleusercontent.com/zE2CZQBfoL086TTnZNC0f4IU2d07fhahHBqqwiZyq118ZgAymSDLFoEJM-oZFWIavytIljOC6EsC1bnzt7viPIgNpCRVsSZ0EJIZDiZuq0yPBLgODzU_Ld6mlrvZE4h90_yNhTfG">
            <a:extLst>
              <a:ext uri="{FF2B5EF4-FFF2-40B4-BE49-F238E27FC236}">
                <a16:creationId xmlns:a16="http://schemas.microsoft.com/office/drawing/2014/main" id="{F1F2D1FA-DC94-424E-85B1-71D6BE185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6" y="6048540"/>
            <a:ext cx="1034360" cy="88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13178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093A4C5B-FAF1-4582-9068-918A7CA165A5}"/>
              </a:ext>
            </a:extLst>
          </p:cNvPr>
          <p:cNvSpPr/>
          <p:nvPr/>
        </p:nvSpPr>
        <p:spPr>
          <a:xfrm>
            <a:off x="914402" y="2266123"/>
            <a:ext cx="558000" cy="55658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1811531" y="2170488"/>
            <a:ext cx="9153147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forever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เป็นคำสั่งที่ใช้ในการวนซ้ำ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แบบระบุจำนวนรอบ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264F975D-3ADE-4CD9-8785-D2DC549EBD43}"/>
              </a:ext>
            </a:extLst>
          </p:cNvPr>
          <p:cNvSpPr/>
          <p:nvPr/>
        </p:nvSpPr>
        <p:spPr>
          <a:xfrm>
            <a:off x="914402" y="3746270"/>
            <a:ext cx="558000" cy="55658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กล่องข้อความ 10">
            <a:extLst>
              <a:ext uri="{FF2B5EF4-FFF2-40B4-BE49-F238E27FC236}">
                <a16:creationId xmlns:a16="http://schemas.microsoft.com/office/drawing/2014/main" id="{6987F222-3906-4200-A5C7-5CE37270F8E1}"/>
              </a:ext>
            </a:extLst>
          </p:cNvPr>
          <p:cNvSpPr txBox="1"/>
          <p:nvPr/>
        </p:nvSpPr>
        <p:spPr>
          <a:xfrm>
            <a:off x="1811531" y="3650635"/>
            <a:ext cx="858408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หากต้องการเขียนโปรแกรมตรวจสอบที่มี </a:t>
            </a:r>
            <a:r>
              <a:rPr lang="en-US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เงื่อนไข</a:t>
            </a:r>
            <a:endParaRPr lang="en-US" sz="4800" b="1" dirty="0">
              <a:solidFill>
                <a:schemeClr val="accent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จะใช้คำสั่ง </a:t>
            </a:r>
            <a:r>
              <a:rPr lang="en-US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if-else</a:t>
            </a:r>
          </a:p>
        </p:txBody>
      </p:sp>
      <p:sp>
        <p:nvSpPr>
          <p:cNvPr id="12" name="สี่เหลี่ยมผืนผ้า 11">
            <a:extLst>
              <a:ext uri="{FF2B5EF4-FFF2-40B4-BE49-F238E27FC236}">
                <a16:creationId xmlns:a16="http://schemas.microsoft.com/office/drawing/2014/main" id="{9F85F3AA-DABB-4372-92B4-2912C6BD9F07}"/>
              </a:ext>
            </a:extLst>
          </p:cNvPr>
          <p:cNvSpPr/>
          <p:nvPr/>
        </p:nvSpPr>
        <p:spPr>
          <a:xfrm>
            <a:off x="914402" y="5275837"/>
            <a:ext cx="558000" cy="55658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กล่องข้อความ 12">
            <a:extLst>
              <a:ext uri="{FF2B5EF4-FFF2-40B4-BE49-F238E27FC236}">
                <a16:creationId xmlns:a16="http://schemas.microsoft.com/office/drawing/2014/main" id="{F1E1DA92-96E1-491B-965F-444879FFD8B0}"/>
              </a:ext>
            </a:extLst>
          </p:cNvPr>
          <p:cNvSpPr txBox="1"/>
          <p:nvPr/>
        </p:nvSpPr>
        <p:spPr>
          <a:xfrm>
            <a:off x="1811531" y="5191730"/>
            <a:ext cx="970458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create clone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of myself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ใช้ในการโคลนตัวละคร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สี่เหลี่ยมผืนผ้า 15">
            <a:extLst>
              <a:ext uri="{FF2B5EF4-FFF2-40B4-BE49-F238E27FC236}">
                <a16:creationId xmlns:a16="http://schemas.microsoft.com/office/drawing/2014/main" id="{9C0395E6-204A-419A-A916-7C1122BBDA2A}"/>
              </a:ext>
            </a:extLst>
          </p:cNvPr>
          <p:cNvSpPr/>
          <p:nvPr/>
        </p:nvSpPr>
        <p:spPr>
          <a:xfrm>
            <a:off x="914402" y="6282315"/>
            <a:ext cx="558000" cy="55658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กล่องข้อความ 16">
            <a:extLst>
              <a:ext uri="{FF2B5EF4-FFF2-40B4-BE49-F238E27FC236}">
                <a16:creationId xmlns:a16="http://schemas.microsoft.com/office/drawing/2014/main" id="{B6937BD7-4423-4D15-BF52-B7EAA6544A82}"/>
              </a:ext>
            </a:extLst>
          </p:cNvPr>
          <p:cNvSpPr txBox="1"/>
          <p:nvPr/>
        </p:nvSpPr>
        <p:spPr>
          <a:xfrm>
            <a:off x="1811531" y="6198208"/>
            <a:ext cx="8226611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</a:t>
            </a:r>
            <a:r>
              <a:rPr lang="en-US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set x to 5  </a:t>
            </a: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ทำให้ตัวแปร  </a:t>
            </a:r>
            <a:r>
              <a:rPr lang="en-US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x </a:t>
            </a:r>
            <a:r>
              <a:rPr lang="th-TH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มีค่าเท่ากับ </a:t>
            </a:r>
            <a:r>
              <a:rPr lang="en-US" sz="4800" b="1" dirty="0">
                <a:solidFill>
                  <a:schemeClr val="accent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</a:p>
        </p:txBody>
      </p:sp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C37EDF43-7C73-4B86-9B88-CEE2ABE6ADC6}"/>
              </a:ext>
            </a:extLst>
          </p:cNvPr>
          <p:cNvSpPr/>
          <p:nvPr/>
        </p:nvSpPr>
        <p:spPr>
          <a:xfrm>
            <a:off x="914402" y="7236246"/>
            <a:ext cx="558000" cy="55658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B94825DE-02D9-4D65-AED3-B4DBBA0D32EA}"/>
              </a:ext>
            </a:extLst>
          </p:cNvPr>
          <p:cNvSpPr txBox="1"/>
          <p:nvPr/>
        </p:nvSpPr>
        <p:spPr>
          <a:xfrm>
            <a:off x="1811531" y="7220127"/>
            <a:ext cx="8766824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if y &gt; 5 then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แสดงค่า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ถ้า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y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มีค่าเท่ากับ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โปรแกรมจะแสดงค่า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</a:p>
        </p:txBody>
      </p:sp>
      <p:sp>
        <p:nvSpPr>
          <p:cNvPr id="5" name="กล่องข้อความ 4">
            <a:extLst>
              <a:ext uri="{FF2B5EF4-FFF2-40B4-BE49-F238E27FC236}">
                <a16:creationId xmlns:a16="http://schemas.microsoft.com/office/drawing/2014/main" id="{B6E15B65-99E0-43A8-A2FF-EB89B4C10A36}"/>
              </a:ext>
            </a:extLst>
          </p:cNvPr>
          <p:cNvSpPr txBox="1"/>
          <p:nvPr/>
        </p:nvSpPr>
        <p:spPr>
          <a:xfrm>
            <a:off x="763386" y="2078973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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0" name="กล่องข้อความ 19">
            <a:extLst>
              <a:ext uri="{FF2B5EF4-FFF2-40B4-BE49-F238E27FC236}">
                <a16:creationId xmlns:a16="http://schemas.microsoft.com/office/drawing/2014/main" id="{B92F8BBA-3A84-4E62-B22E-68900BB2FF8F}"/>
              </a:ext>
            </a:extLst>
          </p:cNvPr>
          <p:cNvSpPr txBox="1"/>
          <p:nvPr/>
        </p:nvSpPr>
        <p:spPr>
          <a:xfrm>
            <a:off x="836412" y="3544450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1" name="กล่องข้อความ 20">
            <a:extLst>
              <a:ext uri="{FF2B5EF4-FFF2-40B4-BE49-F238E27FC236}">
                <a16:creationId xmlns:a16="http://schemas.microsoft.com/office/drawing/2014/main" id="{C35FBF48-E4DE-40AA-B7CA-98CD2460C54F}"/>
              </a:ext>
            </a:extLst>
          </p:cNvPr>
          <p:cNvSpPr txBox="1"/>
          <p:nvPr/>
        </p:nvSpPr>
        <p:spPr>
          <a:xfrm>
            <a:off x="872650" y="5041166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กล่องข้อความ 21">
            <a:extLst>
              <a:ext uri="{FF2B5EF4-FFF2-40B4-BE49-F238E27FC236}">
                <a16:creationId xmlns:a16="http://schemas.microsoft.com/office/drawing/2014/main" id="{87257358-CD31-4C34-AB72-64DCD26FF3EB}"/>
              </a:ext>
            </a:extLst>
          </p:cNvPr>
          <p:cNvSpPr txBox="1"/>
          <p:nvPr/>
        </p:nvSpPr>
        <p:spPr>
          <a:xfrm>
            <a:off x="836412" y="6084949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กล่องข้อความ 22">
            <a:extLst>
              <a:ext uri="{FF2B5EF4-FFF2-40B4-BE49-F238E27FC236}">
                <a16:creationId xmlns:a16="http://schemas.microsoft.com/office/drawing/2014/main" id="{FE2F15C7-BC86-44ED-B492-69D10B7113C3}"/>
              </a:ext>
            </a:extLst>
          </p:cNvPr>
          <p:cNvSpPr txBox="1"/>
          <p:nvPr/>
        </p:nvSpPr>
        <p:spPr>
          <a:xfrm>
            <a:off x="739323" y="7050731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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4" name="รูปห้าเหลี่ยม 3">
            <a:extLst>
              <a:ext uri="{FF2B5EF4-FFF2-40B4-BE49-F238E27FC236}">
                <a16:creationId xmlns:a16="http://schemas.microsoft.com/office/drawing/2014/main" id="{EDDDD033-8AB5-471B-9954-4106D6977025}"/>
              </a:ext>
            </a:extLst>
          </p:cNvPr>
          <p:cNvSpPr/>
          <p:nvPr/>
        </p:nvSpPr>
        <p:spPr>
          <a:xfrm>
            <a:off x="1452524" y="93063"/>
            <a:ext cx="6825582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ทบทวนความรู้ก่อนเรียน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0" grpId="0" animBg="1"/>
      <p:bldP spid="11" grpId="0"/>
      <p:bldP spid="12" grpId="0" animBg="1"/>
      <p:bldP spid="13" grpId="0"/>
      <p:bldP spid="16" grpId="0" animBg="1"/>
      <p:bldP spid="17" grpId="0"/>
      <p:bldP spid="18" grpId="0" animBg="1"/>
      <p:bldP spid="19" grpId="0"/>
      <p:bldP spid="5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9ABA79CB-5213-465E-BE32-F4267FB2C367}"/>
              </a:ext>
            </a:extLst>
          </p:cNvPr>
          <p:cNvSpPr/>
          <p:nvPr/>
        </p:nvSpPr>
        <p:spPr>
          <a:xfrm>
            <a:off x="-70340" y="2836471"/>
            <a:ext cx="13188462" cy="3456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E23240D2-5A7C-4BC4-BF96-0D90AFA7B30F}"/>
              </a:ext>
            </a:extLst>
          </p:cNvPr>
          <p:cNvSpPr/>
          <p:nvPr/>
        </p:nvSpPr>
        <p:spPr>
          <a:xfrm>
            <a:off x="867894" y="3653824"/>
            <a:ext cx="11269011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นักเรียนทำใบกิจกรรมที่ 9.1 คู่หรือคี่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เพื่อปรับปรุงโปรแกรมให้มีความสมบูรณ์ยิ่งขึ้น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3EFDF643-71C9-4D8E-88D7-8C76DF3DC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8447269" y="-41356"/>
            <a:ext cx="1637429" cy="163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รูปห้าเหลี่ยม 3">
            <a:extLst>
              <a:ext uri="{FF2B5EF4-FFF2-40B4-BE49-F238E27FC236}">
                <a16:creationId xmlns:a16="http://schemas.microsoft.com/office/drawing/2014/main" id="{5A5FE994-E770-493C-8DA0-125F00A084B4}"/>
              </a:ext>
            </a:extLst>
          </p:cNvPr>
          <p:cNvSpPr/>
          <p:nvPr/>
        </p:nvSpPr>
        <p:spPr>
          <a:xfrm>
            <a:off x="1488399" y="96613"/>
            <a:ext cx="6869974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คู่หรือคี่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8649238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3" name="ตาราง 2">
            <a:extLst>
              <a:ext uri="{FF2B5EF4-FFF2-40B4-BE49-F238E27FC236}">
                <a16:creationId xmlns:a16="http://schemas.microsoft.com/office/drawing/2014/main" id="{17947186-120E-41F0-A99B-0AF63C291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399535"/>
              </p:ext>
            </p:extLst>
          </p:nvPr>
        </p:nvGraphicFramePr>
        <p:xfrm>
          <a:off x="452887" y="3158956"/>
          <a:ext cx="12099027" cy="5707902"/>
        </p:xfrm>
        <a:graphic>
          <a:graphicData uri="http://schemas.openxmlformats.org/drawingml/2006/table">
            <a:tbl>
              <a:tblPr/>
              <a:tblGrid>
                <a:gridCol w="1142147">
                  <a:extLst>
                    <a:ext uri="{9D8B030D-6E8A-4147-A177-3AD203B41FA5}">
                      <a16:colId xmlns:a16="http://schemas.microsoft.com/office/drawing/2014/main" val="2115468210"/>
                    </a:ext>
                  </a:extLst>
                </a:gridCol>
                <a:gridCol w="2002931">
                  <a:extLst>
                    <a:ext uri="{9D8B030D-6E8A-4147-A177-3AD203B41FA5}">
                      <a16:colId xmlns:a16="http://schemas.microsoft.com/office/drawing/2014/main" val="950286244"/>
                    </a:ext>
                  </a:extLst>
                </a:gridCol>
                <a:gridCol w="1948070">
                  <a:extLst>
                    <a:ext uri="{9D8B030D-6E8A-4147-A177-3AD203B41FA5}">
                      <a16:colId xmlns:a16="http://schemas.microsoft.com/office/drawing/2014/main" val="511886858"/>
                    </a:ext>
                  </a:extLst>
                </a:gridCol>
                <a:gridCol w="1789043">
                  <a:extLst>
                    <a:ext uri="{9D8B030D-6E8A-4147-A177-3AD203B41FA5}">
                      <a16:colId xmlns:a16="http://schemas.microsoft.com/office/drawing/2014/main" val="2944523101"/>
                    </a:ext>
                  </a:extLst>
                </a:gridCol>
                <a:gridCol w="5216836">
                  <a:extLst>
                    <a:ext uri="{9D8B030D-6E8A-4147-A177-3AD203B41FA5}">
                      <a16:colId xmlns:a16="http://schemas.microsoft.com/office/drawing/2014/main" val="2042897012"/>
                    </a:ext>
                  </a:extLst>
                </a:gridCol>
              </a:tblGrid>
              <a:tr h="105751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th-TH" sz="40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ลำดับที่</a:t>
                      </a:r>
                    </a:p>
                  </a:txBody>
                  <a:tcPr marL="39631" marR="39631" marT="39631" marB="39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 </a:t>
                      </a:r>
                      <a:r>
                        <a:rPr kumimoji="0" lang="en-US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num1 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มีค่าเท่ากับ</a:t>
                      </a:r>
                    </a:p>
                  </a:txBody>
                  <a:tcPr marL="39631" marR="39631" marT="39631" marB="39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 </a:t>
                      </a:r>
                      <a:r>
                        <a:rPr kumimoji="0" lang="en-US" sz="4000" b="1" i="0" u="none" strike="noStrike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num2 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มีค่าเท่ากับ</a:t>
                      </a:r>
                    </a:p>
                  </a:txBody>
                  <a:tcPr marL="39631" marR="39631" marT="39631" marB="39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 </a:t>
                      </a:r>
                      <a:r>
                        <a:rPr kumimoji="0" lang="en-US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result </a:t>
                      </a: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มีค่าเท่ากับ</a:t>
                      </a:r>
                    </a:p>
                  </a:txBody>
                  <a:tcPr marL="39631" marR="39631" marT="39631" marB="39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th-TH" sz="1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ผลลัพธ์เมื่อตัวละคร </a:t>
                      </a:r>
                      <a:r>
                        <a:rPr kumimoji="0" lang="en-US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Answer (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ตะกร้า) สัมผัสกับตัวละคร </a:t>
                      </a:r>
                      <a:r>
                        <a:rPr kumimoji="0" lang="en-US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Even</a:t>
                      </a:r>
                    </a:p>
                  </a:txBody>
                  <a:tcPr marL="39631" marR="39631" marT="39631" marB="3963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7476667"/>
                  </a:ext>
                </a:extLst>
              </a:tr>
              <a:tr h="83123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54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</a:t>
                      </a:r>
                      <a:endParaRPr lang="en-US" sz="54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4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4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4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54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966674"/>
                  </a:ext>
                </a:extLst>
              </a:tr>
              <a:tr h="831237"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5400" b="1" i="0" u="none" strike="noStrike" cap="none" spc="0" baseline="0" dirty="0">
                          <a:solidFill>
                            <a:srgbClr val="FF0000"/>
                          </a:solidFill>
                          <a:effectLst/>
                          <a:uFillTx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Helvetica Light"/>
                        </a:rPr>
                        <a:t>2.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9289387"/>
                  </a:ext>
                </a:extLst>
              </a:tr>
              <a:tr h="831237"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5400" b="1" i="0" u="none" strike="noStrike" cap="none" spc="0" baseline="0" dirty="0">
                          <a:solidFill>
                            <a:srgbClr val="FF0000"/>
                          </a:solidFill>
                          <a:effectLst/>
                          <a:uFillTx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Helvetica Light"/>
                        </a:rPr>
                        <a:t>3.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0705431"/>
                  </a:ext>
                </a:extLst>
              </a:tr>
              <a:tr h="831237"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5400" b="1" i="0" u="none" strike="noStrike" cap="none" spc="0" baseline="0" dirty="0">
                          <a:solidFill>
                            <a:srgbClr val="FF0000"/>
                          </a:solidFill>
                          <a:effectLst/>
                          <a:uFillTx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Helvetica Light"/>
                        </a:rPr>
                        <a:t>4.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58420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en-US" sz="5400" b="1" i="0" u="none" strike="noStrike" cap="none" spc="0" baseline="0" dirty="0">
                        <a:solidFill>
                          <a:srgbClr val="FF0000"/>
                        </a:solidFill>
                        <a:effectLst/>
                        <a:uFillTx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  <a:sym typeface="Helvetica Light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53474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8F5103C-EEF5-4094-9CDE-3A1872D33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407" y="2078933"/>
            <a:ext cx="1000466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ผลลัพธ์ของการรันโปรแกรม ตัวอย่างที่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3.1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ลงในตาราง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1A6DD2A2-D831-4DFD-9E8B-FE6238630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764873" y="15104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รูปห้าเหลี่ยม 3">
            <a:extLst>
              <a:ext uri="{FF2B5EF4-FFF2-40B4-BE49-F238E27FC236}">
                <a16:creationId xmlns:a16="http://schemas.microsoft.com/office/drawing/2014/main" id="{532E9FAA-CC97-47BB-95E2-E8AE53093792}"/>
              </a:ext>
            </a:extLst>
          </p:cNvPr>
          <p:cNvSpPr/>
          <p:nvPr/>
        </p:nvSpPr>
        <p:spPr>
          <a:xfrm>
            <a:off x="1483588" y="86425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4102CB87-FDB0-4747-8FEC-F0F95BB97B2F}"/>
              </a:ext>
            </a:extLst>
          </p:cNvPr>
          <p:cNvGrpSpPr/>
          <p:nvPr/>
        </p:nvGrpSpPr>
        <p:grpSpPr>
          <a:xfrm>
            <a:off x="9162979" y="526184"/>
            <a:ext cx="3571113" cy="1260000"/>
            <a:chOff x="9162979" y="526184"/>
            <a:chExt cx="3571113" cy="1260000"/>
          </a:xfrm>
        </p:grpSpPr>
        <p:sp>
          <p:nvSpPr>
            <p:cNvPr id="7" name="ลูกศร: รูปห้าเหลี่ยม 6">
              <a:extLst>
                <a:ext uri="{FF2B5EF4-FFF2-40B4-BE49-F238E27FC236}">
                  <a16:creationId xmlns:a16="http://schemas.microsoft.com/office/drawing/2014/main" id="{66BF332A-0B11-4C9C-B7B2-0B73A6B310FA}"/>
                </a:ext>
              </a:extLst>
            </p:cNvPr>
            <p:cNvSpPr/>
            <p:nvPr/>
          </p:nvSpPr>
          <p:spPr>
            <a:xfrm rot="9848051">
              <a:off x="9162979" y="526184"/>
              <a:ext cx="3571113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2" name="กล่องข้อความ 11">
              <a:extLst>
                <a:ext uri="{FF2B5EF4-FFF2-40B4-BE49-F238E27FC236}">
                  <a16:creationId xmlns:a16="http://schemas.microsoft.com/office/drawing/2014/main" id="{51319B0C-8228-4E7D-BCCD-12A096D2CB1C}"/>
                </a:ext>
              </a:extLst>
            </p:cNvPr>
            <p:cNvSpPr txBox="1"/>
            <p:nvPr/>
          </p:nvSpPr>
          <p:spPr>
            <a:xfrm rot="20606485">
              <a:off x="9604657" y="628069"/>
              <a:ext cx="2907847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แนวคำตอบ</a:t>
              </a:r>
            </a:p>
          </p:txBody>
        </p:sp>
      </p:grpSp>
      <p:sp>
        <p:nvSpPr>
          <p:cNvPr id="14" name="กล่องข้อความ 13">
            <a:extLst>
              <a:ext uri="{FF2B5EF4-FFF2-40B4-BE49-F238E27FC236}">
                <a16:creationId xmlns:a16="http://schemas.microsoft.com/office/drawing/2014/main" id="{A4981966-EBBB-4DAC-BD40-BBC1AD5C6BD6}"/>
              </a:ext>
            </a:extLst>
          </p:cNvPr>
          <p:cNvSpPr txBox="1"/>
          <p:nvPr/>
        </p:nvSpPr>
        <p:spPr>
          <a:xfrm>
            <a:off x="2232004" y="5079318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 hangingPunct="0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</a:p>
        </p:txBody>
      </p:sp>
      <p:sp>
        <p:nvSpPr>
          <p:cNvPr id="15" name="กล่องข้อความ 14">
            <a:extLst>
              <a:ext uri="{FF2B5EF4-FFF2-40B4-BE49-F238E27FC236}">
                <a16:creationId xmlns:a16="http://schemas.microsoft.com/office/drawing/2014/main" id="{868152AF-5528-47E6-8852-31228CF082ED}"/>
              </a:ext>
            </a:extLst>
          </p:cNvPr>
          <p:cNvSpPr txBox="1"/>
          <p:nvPr/>
        </p:nvSpPr>
        <p:spPr>
          <a:xfrm>
            <a:off x="4242195" y="5103381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 hangingPunct="0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</a:t>
            </a:r>
          </a:p>
        </p:txBody>
      </p:sp>
      <p:sp>
        <p:nvSpPr>
          <p:cNvPr id="16" name="กล่องข้อความ 15">
            <a:extLst>
              <a:ext uri="{FF2B5EF4-FFF2-40B4-BE49-F238E27FC236}">
                <a16:creationId xmlns:a16="http://schemas.microsoft.com/office/drawing/2014/main" id="{B8BA6FB4-3044-422B-B2E1-17787E1B4D6B}"/>
              </a:ext>
            </a:extLst>
          </p:cNvPr>
          <p:cNvSpPr txBox="1"/>
          <p:nvPr/>
        </p:nvSpPr>
        <p:spPr>
          <a:xfrm>
            <a:off x="6060557" y="5079318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 hangingPunct="0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11</a:t>
            </a:r>
          </a:p>
        </p:txBody>
      </p:sp>
      <p:sp>
        <p:nvSpPr>
          <p:cNvPr id="17" name="กล่องข้อความ 16">
            <a:extLst>
              <a:ext uri="{FF2B5EF4-FFF2-40B4-BE49-F238E27FC236}">
                <a16:creationId xmlns:a16="http://schemas.microsoft.com/office/drawing/2014/main" id="{EDD988C5-AAD4-4808-9591-92827DE7E198}"/>
              </a:ext>
            </a:extLst>
          </p:cNvPr>
          <p:cNvSpPr txBox="1"/>
          <p:nvPr/>
        </p:nvSpPr>
        <p:spPr>
          <a:xfrm>
            <a:off x="7514717" y="5099343"/>
            <a:ext cx="4664943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fontAlgn="t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แสดงตัวละคร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Wrong</a:t>
            </a:r>
            <a:endParaRPr lang="en-US" sz="5400" b="1" dirty="0"/>
          </a:p>
        </p:txBody>
      </p:sp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3FABEC28-EBFD-401C-94E1-727E7DA13435}"/>
              </a:ext>
            </a:extLst>
          </p:cNvPr>
          <p:cNvSpPr txBox="1"/>
          <p:nvPr/>
        </p:nvSpPr>
        <p:spPr>
          <a:xfrm>
            <a:off x="2183878" y="6973214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454D811F-A1F4-4AFF-B8D9-C77ACC4905C2}"/>
              </a:ext>
            </a:extLst>
          </p:cNvPr>
          <p:cNvSpPr txBox="1"/>
          <p:nvPr/>
        </p:nvSpPr>
        <p:spPr>
          <a:xfrm>
            <a:off x="4218132" y="6984277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</a:t>
            </a:r>
          </a:p>
        </p:txBody>
      </p:sp>
      <p:sp>
        <p:nvSpPr>
          <p:cNvPr id="20" name="กล่องข้อความ 19">
            <a:extLst>
              <a:ext uri="{FF2B5EF4-FFF2-40B4-BE49-F238E27FC236}">
                <a16:creationId xmlns:a16="http://schemas.microsoft.com/office/drawing/2014/main" id="{714D1FC3-E0BB-4FAF-8650-65D4F0C28803}"/>
              </a:ext>
            </a:extLst>
          </p:cNvPr>
          <p:cNvSpPr txBox="1"/>
          <p:nvPr/>
        </p:nvSpPr>
        <p:spPr>
          <a:xfrm>
            <a:off x="6057536" y="6973213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</a:t>
            </a:r>
          </a:p>
        </p:txBody>
      </p:sp>
      <p:sp>
        <p:nvSpPr>
          <p:cNvPr id="21" name="กล่องข้อความ 20">
            <a:extLst>
              <a:ext uri="{FF2B5EF4-FFF2-40B4-BE49-F238E27FC236}">
                <a16:creationId xmlns:a16="http://schemas.microsoft.com/office/drawing/2014/main" id="{A412A4EF-D118-41D3-B2DA-B00389C7127E}"/>
              </a:ext>
            </a:extLst>
          </p:cNvPr>
          <p:cNvSpPr txBox="1"/>
          <p:nvPr/>
        </p:nvSpPr>
        <p:spPr>
          <a:xfrm>
            <a:off x="7525736" y="6936853"/>
            <a:ext cx="4664943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fontAlgn="t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แสดงตัวละคร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correct</a:t>
            </a:r>
          </a:p>
        </p:txBody>
      </p:sp>
      <p:sp>
        <p:nvSpPr>
          <p:cNvPr id="22" name="กล่องข้อความ 21">
            <a:extLst>
              <a:ext uri="{FF2B5EF4-FFF2-40B4-BE49-F238E27FC236}">
                <a16:creationId xmlns:a16="http://schemas.microsoft.com/office/drawing/2014/main" id="{DBA23FBD-9197-4BF0-ABD9-0C03E63891F6}"/>
              </a:ext>
            </a:extLst>
          </p:cNvPr>
          <p:cNvSpPr txBox="1"/>
          <p:nvPr/>
        </p:nvSpPr>
        <p:spPr>
          <a:xfrm>
            <a:off x="2213710" y="6066242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10</a:t>
            </a:r>
          </a:p>
        </p:txBody>
      </p:sp>
      <p:sp>
        <p:nvSpPr>
          <p:cNvPr id="23" name="กล่องข้อความ 22">
            <a:extLst>
              <a:ext uri="{FF2B5EF4-FFF2-40B4-BE49-F238E27FC236}">
                <a16:creationId xmlns:a16="http://schemas.microsoft.com/office/drawing/2014/main" id="{F341FE3C-9637-4229-A7BB-C26D173E55B5}"/>
              </a:ext>
            </a:extLst>
          </p:cNvPr>
          <p:cNvSpPr txBox="1"/>
          <p:nvPr/>
        </p:nvSpPr>
        <p:spPr>
          <a:xfrm>
            <a:off x="4223901" y="6077305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</a:t>
            </a:r>
          </a:p>
        </p:txBody>
      </p:sp>
      <p:sp>
        <p:nvSpPr>
          <p:cNvPr id="24" name="กล่องข้อความ 23">
            <a:extLst>
              <a:ext uri="{FF2B5EF4-FFF2-40B4-BE49-F238E27FC236}">
                <a16:creationId xmlns:a16="http://schemas.microsoft.com/office/drawing/2014/main" id="{9314A4EC-0895-4E73-B1D3-76C682FA400F}"/>
              </a:ext>
            </a:extLst>
          </p:cNvPr>
          <p:cNvSpPr txBox="1"/>
          <p:nvPr/>
        </p:nvSpPr>
        <p:spPr>
          <a:xfrm>
            <a:off x="6039242" y="6066241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12</a:t>
            </a:r>
          </a:p>
        </p:txBody>
      </p:sp>
      <p:sp>
        <p:nvSpPr>
          <p:cNvPr id="25" name="กล่องข้อความ 24">
            <a:extLst>
              <a:ext uri="{FF2B5EF4-FFF2-40B4-BE49-F238E27FC236}">
                <a16:creationId xmlns:a16="http://schemas.microsoft.com/office/drawing/2014/main" id="{1E994DB6-444D-452F-BC0B-4A3589D603FE}"/>
              </a:ext>
            </a:extLst>
          </p:cNvPr>
          <p:cNvSpPr txBox="1"/>
          <p:nvPr/>
        </p:nvSpPr>
        <p:spPr>
          <a:xfrm>
            <a:off x="7507442" y="6029881"/>
            <a:ext cx="4664943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fontAlgn="t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แสดงตัวละคร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correct</a:t>
            </a:r>
          </a:p>
        </p:txBody>
      </p:sp>
      <p:sp>
        <p:nvSpPr>
          <p:cNvPr id="26" name="กล่องข้อความ 25">
            <a:extLst>
              <a:ext uri="{FF2B5EF4-FFF2-40B4-BE49-F238E27FC236}">
                <a16:creationId xmlns:a16="http://schemas.microsoft.com/office/drawing/2014/main" id="{9B5EDE44-141F-47FA-A651-6DFA86EB724B}"/>
              </a:ext>
            </a:extLst>
          </p:cNvPr>
          <p:cNvSpPr txBox="1"/>
          <p:nvPr/>
        </p:nvSpPr>
        <p:spPr>
          <a:xfrm>
            <a:off x="2141521" y="7945924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</a:t>
            </a:r>
          </a:p>
        </p:txBody>
      </p:sp>
      <p:sp>
        <p:nvSpPr>
          <p:cNvPr id="27" name="กล่องข้อความ 26">
            <a:extLst>
              <a:ext uri="{FF2B5EF4-FFF2-40B4-BE49-F238E27FC236}">
                <a16:creationId xmlns:a16="http://schemas.microsoft.com/office/drawing/2014/main" id="{96147E32-3242-41E8-ADA4-D8F7988164D0}"/>
              </a:ext>
            </a:extLst>
          </p:cNvPr>
          <p:cNvSpPr txBox="1"/>
          <p:nvPr/>
        </p:nvSpPr>
        <p:spPr>
          <a:xfrm>
            <a:off x="4151712" y="7956987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</a:p>
        </p:txBody>
      </p:sp>
      <p:sp>
        <p:nvSpPr>
          <p:cNvPr id="28" name="กล่องข้อความ 27">
            <a:extLst>
              <a:ext uri="{FF2B5EF4-FFF2-40B4-BE49-F238E27FC236}">
                <a16:creationId xmlns:a16="http://schemas.microsoft.com/office/drawing/2014/main" id="{A7D28680-7396-40F0-BED2-4D9D51E52AF4}"/>
              </a:ext>
            </a:extLst>
          </p:cNvPr>
          <p:cNvSpPr txBox="1"/>
          <p:nvPr/>
        </p:nvSpPr>
        <p:spPr>
          <a:xfrm>
            <a:off x="6063305" y="7945923"/>
            <a:ext cx="679638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fontAlgn="t"/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</a:t>
            </a:r>
          </a:p>
        </p:txBody>
      </p:sp>
      <p:sp>
        <p:nvSpPr>
          <p:cNvPr id="29" name="กล่องข้อความ 28">
            <a:extLst>
              <a:ext uri="{FF2B5EF4-FFF2-40B4-BE49-F238E27FC236}">
                <a16:creationId xmlns:a16="http://schemas.microsoft.com/office/drawing/2014/main" id="{C689AC7F-F6C1-410E-ACD2-24370C715BB4}"/>
              </a:ext>
            </a:extLst>
          </p:cNvPr>
          <p:cNvSpPr txBox="1"/>
          <p:nvPr/>
        </p:nvSpPr>
        <p:spPr>
          <a:xfrm>
            <a:off x="7531505" y="7909563"/>
            <a:ext cx="4664943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 fontAlgn="t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แสดงตัวละคร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Wrong</a:t>
            </a:r>
          </a:p>
        </p:txBody>
      </p:sp>
    </p:spTree>
    <p:extLst>
      <p:ext uri="{BB962C8B-B14F-4D97-AF65-F5344CB8AC3E}">
        <p14:creationId xmlns:p14="http://schemas.microsoft.com/office/powerpoint/2010/main" val="1296620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US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           </a:t>
            </a:r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DF72CBD0-EB45-4EE6-BA7C-8C89CC425320}"/>
              </a:ext>
            </a:extLst>
          </p:cNvPr>
          <p:cNvSpPr/>
          <p:nvPr/>
        </p:nvSpPr>
        <p:spPr>
          <a:xfrm>
            <a:off x="452887" y="2022701"/>
            <a:ext cx="114313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ในกรณีที่ผลรวมของตัวแปร 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num1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และตัวแปร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num2                    </a:t>
            </a: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เป็นจำนวนคี่ แล้วตัวละคร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Answer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สัมผัสกับตัวละคร 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</a:t>
            </a: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ผลลัพธ์ที่เกิดขึ้นคือ</a:t>
            </a:r>
            <a:endParaRPr 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9D07C3-6889-41FF-B7B7-1ACD77C33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887" y="4332187"/>
            <a:ext cx="123694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เพิ่มตัวละคร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Wrong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แทนเครื่องหมายกากบาทซึ่งจะแสดงเมื่อ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ผู้ใช้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ตอบผิด  โดยให้เขียนคำสั่งเพื่อให้ตัวละคร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Wrong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แสดงเครื่องหมาย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เป็นเวลา 1 วินาที แล้วซ่อนตัวละคร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1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B05E1DE9-12E8-416D-BC82-69A4AB56D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812640" y="-95406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รูปห้าเหลี่ยม 3">
            <a:extLst>
              <a:ext uri="{FF2B5EF4-FFF2-40B4-BE49-F238E27FC236}">
                <a16:creationId xmlns:a16="http://schemas.microsoft.com/office/drawing/2014/main" id="{23A58E84-BE32-4064-A0C2-5BC14AB8E6BD}"/>
              </a:ext>
            </a:extLst>
          </p:cNvPr>
          <p:cNvSpPr/>
          <p:nvPr/>
        </p:nvSpPr>
        <p:spPr>
          <a:xfrm>
            <a:off x="1483588" y="106471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8" name="Picture 2" descr="https://lh5.googleusercontent.com/S-5aDPyaUIJuMVNidfP9unU0zelztQUytP86hm7cQsMRvSmBJA68YLJn29BILfRk5R9QJHjDeyXTyuBmWp4bNCuO93ZmY4FBtIUkf1qB7iItNQOVyb0n_knBeemt-CN2vhXiNOuI">
            <a:extLst>
              <a:ext uri="{FF2B5EF4-FFF2-40B4-BE49-F238E27FC236}">
                <a16:creationId xmlns:a16="http://schemas.microsoft.com/office/drawing/2014/main" id="{1F32A553-24F5-4CF1-B134-4DE858E28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817" y="2714947"/>
            <a:ext cx="1161414" cy="99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lh5.googleusercontent.com/ia6p19mKe7F5UoouIZPlqG6UskVDvyMFKJBNocscU1l12IzXr3_M9tqjEcTWLPEhynQML1fS11pGzbnian76Q4o2pWwrYIUaz4mS4k7CKppjD9hLDa0Tpc6WkIgwDh2HuH9sl7OV">
            <a:extLst>
              <a:ext uri="{FF2B5EF4-FFF2-40B4-BE49-F238E27FC236}">
                <a16:creationId xmlns:a16="http://schemas.microsoft.com/office/drawing/2014/main" id="{45461D3E-936C-4061-8837-45123B103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496" y="5892161"/>
            <a:ext cx="3631508" cy="3677476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กลุ่ม 18">
            <a:extLst>
              <a:ext uri="{FF2B5EF4-FFF2-40B4-BE49-F238E27FC236}">
                <a16:creationId xmlns:a16="http://schemas.microsoft.com/office/drawing/2014/main" id="{785F493D-F3C9-4380-BECD-19BC3E2303DA}"/>
              </a:ext>
            </a:extLst>
          </p:cNvPr>
          <p:cNvGrpSpPr/>
          <p:nvPr/>
        </p:nvGrpSpPr>
        <p:grpSpPr>
          <a:xfrm>
            <a:off x="10379082" y="376770"/>
            <a:ext cx="2331395" cy="1260000"/>
            <a:chOff x="10379082" y="356724"/>
            <a:chExt cx="2331395" cy="1260000"/>
          </a:xfrm>
        </p:grpSpPr>
        <p:sp>
          <p:nvSpPr>
            <p:cNvPr id="20" name="ลูกศร: รูปห้าเหลี่ยม 19">
              <a:extLst>
                <a:ext uri="{FF2B5EF4-FFF2-40B4-BE49-F238E27FC236}">
                  <a16:creationId xmlns:a16="http://schemas.microsoft.com/office/drawing/2014/main" id="{34CEA3A8-62BC-4AAE-850C-4551C7E71B5D}"/>
                </a:ext>
              </a:extLst>
            </p:cNvPr>
            <p:cNvSpPr/>
            <p:nvPr/>
          </p:nvSpPr>
          <p:spPr>
            <a:xfrm rot="9848051">
              <a:off x="10379082" y="356724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21" name="กล่องข้อความ 20">
              <a:extLst>
                <a:ext uri="{FF2B5EF4-FFF2-40B4-BE49-F238E27FC236}">
                  <a16:creationId xmlns:a16="http://schemas.microsoft.com/office/drawing/2014/main" id="{D174B88E-83DE-4A2B-933C-8D9A283F30D5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D75E14FB-57C0-426E-8C9D-98B226372AC7}"/>
              </a:ext>
            </a:extLst>
          </p:cNvPr>
          <p:cNvSpPr/>
          <p:nvPr/>
        </p:nvSpPr>
        <p:spPr>
          <a:xfrm>
            <a:off x="4479273" y="3521580"/>
            <a:ext cx="40286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แสดงตัวละคร </a:t>
            </a:r>
            <a:r>
              <a:rPr 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correct</a:t>
            </a:r>
          </a:p>
        </p:txBody>
      </p:sp>
    </p:spTree>
    <p:extLst>
      <p:ext uri="{BB962C8B-B14F-4D97-AF65-F5344CB8AC3E}">
        <p14:creationId xmlns:p14="http://schemas.microsoft.com/office/powerpoint/2010/main" val="19652688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DF72CBD0-EB45-4EE6-BA7C-8C89CC425320}"/>
              </a:ext>
            </a:extLst>
          </p:cNvPr>
          <p:cNvSpPr/>
          <p:nvPr/>
        </p:nvSpPr>
        <p:spPr>
          <a:xfrm>
            <a:off x="452887" y="1943189"/>
            <a:ext cx="114313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ที่ตัวละคร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Answer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ให้นักเรียนเขียนบล็อกคำสั่งกระจายสาร 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en-US" sz="48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Boardcast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เพื่อส่งสารไปที่ตัวละคร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Wrong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ที่มีการรับสาร 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wrong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จากข้อ 4 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F9D07C3-6889-41FF-B7B7-1ACD77C33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052" y="4578772"/>
            <a:ext cx="123694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5.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เขียนเงื่อนไขเมื่อค่าในตัวแปร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result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เป็นจำนวนคู่และตัวละคร 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Answer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เลื่อนชนตัวละคร 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จะแสดงเครื่องหมายผิด 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3078" name="Picture 6" descr="https://lh5.googleusercontent.com/P8II1uLNyrcRE-il3xRXvegXDI1miTwfMV6oNtvyoZdJdyISwakPj3KP-J4Rk1Bi2z-q5b7pD7eBfJ8-IXhO-uZ3Il0K5CNVtYS6DAI3MIwy_xasYhlErahv1wUK8n9WEnBFpgvY">
            <a:extLst>
              <a:ext uri="{FF2B5EF4-FFF2-40B4-BE49-F238E27FC236}">
                <a16:creationId xmlns:a16="http://schemas.microsoft.com/office/drawing/2014/main" id="{80ED0FD2-A5FC-43EE-B63F-35008D1CA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561" y="5204580"/>
            <a:ext cx="1116253" cy="93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3A572710-0CB3-4EE5-9BB2-33937E259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687113" y="2112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รูปห้าเหลี่ยม 3">
            <a:extLst>
              <a:ext uri="{FF2B5EF4-FFF2-40B4-BE49-F238E27FC236}">
                <a16:creationId xmlns:a16="http://schemas.microsoft.com/office/drawing/2014/main" id="{F63A08B2-E558-4E35-BB61-50E6E1A5BC5D}"/>
              </a:ext>
            </a:extLst>
          </p:cNvPr>
          <p:cNvSpPr/>
          <p:nvPr/>
        </p:nvSpPr>
        <p:spPr>
          <a:xfrm>
            <a:off x="1483588" y="106471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6146" name="Picture 2" descr="https://lh5.googleusercontent.com/S5LomT8p3fsiawhduzJjg4EBXEbRnGqLAU_xjeancZ8HPFCjqk7YwxzrYgGEARVagp9EL0G2ibA0ybo22oZ37nK0Cj0XCWrRAnOE8dRmwLZG1Wm8xAD3zFH_v3Kirm5clIIOzIxC">
            <a:extLst>
              <a:ext uri="{FF2B5EF4-FFF2-40B4-BE49-F238E27FC236}">
                <a16:creationId xmlns:a16="http://schemas.microsoft.com/office/drawing/2014/main" id="{D58485ED-0524-4A62-8B17-A0D157F2B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705" y="3288317"/>
            <a:ext cx="3499390" cy="128797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3.googleusercontent.com/_rDsb8hwOqp8W6U3sDj6xE4rRHDsMkxb4utrvD4L1dj4Ps74gjfHmVMMU84R-oxwy2yOkfcqXPRi2AcK4nQ4JFKjgvSm-trXAfZ82w0asE3sYFmQFEFhWQ__9ZPLASzIg88u5FLA">
            <a:extLst>
              <a:ext uri="{FF2B5EF4-FFF2-40B4-BE49-F238E27FC236}">
                <a16:creationId xmlns:a16="http://schemas.microsoft.com/office/drawing/2014/main" id="{7875F49C-9B0D-4B00-BB93-E3EE95375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244" y="6144436"/>
            <a:ext cx="7852248" cy="3119386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กลุ่ม 16">
            <a:extLst>
              <a:ext uri="{FF2B5EF4-FFF2-40B4-BE49-F238E27FC236}">
                <a16:creationId xmlns:a16="http://schemas.microsoft.com/office/drawing/2014/main" id="{8DB18F76-9920-4C2B-BECE-E044F8DFCE80}"/>
              </a:ext>
            </a:extLst>
          </p:cNvPr>
          <p:cNvGrpSpPr/>
          <p:nvPr/>
        </p:nvGrpSpPr>
        <p:grpSpPr>
          <a:xfrm>
            <a:off x="10379082" y="376770"/>
            <a:ext cx="2331395" cy="1260000"/>
            <a:chOff x="10379082" y="356724"/>
            <a:chExt cx="2331395" cy="1260000"/>
          </a:xfrm>
        </p:grpSpPr>
        <p:sp>
          <p:nvSpPr>
            <p:cNvPr id="19" name="ลูกศร: รูปห้าเหลี่ยม 18">
              <a:extLst>
                <a:ext uri="{FF2B5EF4-FFF2-40B4-BE49-F238E27FC236}">
                  <a16:creationId xmlns:a16="http://schemas.microsoft.com/office/drawing/2014/main" id="{426B093F-7710-440C-8E6C-97CE21139F14}"/>
                </a:ext>
              </a:extLst>
            </p:cNvPr>
            <p:cNvSpPr/>
            <p:nvPr/>
          </p:nvSpPr>
          <p:spPr>
            <a:xfrm rot="9848051">
              <a:off x="10379082" y="356724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20" name="กล่องข้อความ 19">
              <a:extLst>
                <a:ext uri="{FF2B5EF4-FFF2-40B4-BE49-F238E27FC236}">
                  <a16:creationId xmlns:a16="http://schemas.microsoft.com/office/drawing/2014/main" id="{453E637F-AF2B-4EAB-B6C2-B8493F3CF49D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7553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3CC47C4A-2B1B-44B5-BB99-F41446F2E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94" y="1973812"/>
            <a:ext cx="1175083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เขียนเงื่อนไขเมื่อค่าในตัวแปร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result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เป็นจำนวนคี่ และตัวละคร 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Answer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เลื่อนชน ตัวละคร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         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จะแสดงเครื่องหมายถูก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2A16E8E4-74D1-483F-9FCD-4C3002278C95}"/>
              </a:ext>
            </a:extLst>
          </p:cNvPr>
          <p:cNvSpPr/>
          <p:nvPr/>
        </p:nvSpPr>
        <p:spPr>
          <a:xfrm>
            <a:off x="1483588" y="106471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01ECBA17-46A4-4EB1-ACBE-C6ECB832F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6687113" y="2112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s://lh5.googleusercontent.com/P8II1uLNyrcRE-il3xRXvegXDI1miTwfMV6oNtvyoZdJdyISwakPj3KP-J4Rk1Bi2z-q5b7pD7eBfJ8-IXhO-uZ3Il0K5CNVtYS6DAI3MIwy_xasYhlErahv1wUK8n9WEnBFpgvY">
            <a:extLst>
              <a:ext uri="{FF2B5EF4-FFF2-40B4-BE49-F238E27FC236}">
                <a16:creationId xmlns:a16="http://schemas.microsoft.com/office/drawing/2014/main" id="{C774DB6F-15AD-40CE-A2BE-655BCAAB2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401" y="2745346"/>
            <a:ext cx="1137997" cy="95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3.googleusercontent.com/k2PMQtsBfH-1GoYfhOHXL49v-O_Qn0UEB-P8itydnYXW_sHG0r4ybjtLnX4nkKpjvgay7uAl5FQsGkEH_7IMXVasxlFEU_BSfXY0PQeuJSSnr7thURChQhZGM2QWH1dCnRRIJRMP">
            <a:extLst>
              <a:ext uri="{FF2B5EF4-FFF2-40B4-BE49-F238E27FC236}">
                <a16:creationId xmlns:a16="http://schemas.microsoft.com/office/drawing/2014/main" id="{1E0E9FAB-C6B1-4D2A-963E-3CDC25ABC4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34" y="3900877"/>
            <a:ext cx="11148813" cy="4614370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กลุ่ม 16">
            <a:extLst>
              <a:ext uri="{FF2B5EF4-FFF2-40B4-BE49-F238E27FC236}">
                <a16:creationId xmlns:a16="http://schemas.microsoft.com/office/drawing/2014/main" id="{03FA2486-C291-4009-BDC6-320A5E52D082}"/>
              </a:ext>
            </a:extLst>
          </p:cNvPr>
          <p:cNvGrpSpPr/>
          <p:nvPr/>
        </p:nvGrpSpPr>
        <p:grpSpPr>
          <a:xfrm>
            <a:off x="10379082" y="376770"/>
            <a:ext cx="2331395" cy="1260000"/>
            <a:chOff x="10379082" y="356724"/>
            <a:chExt cx="2331395" cy="1260000"/>
          </a:xfrm>
        </p:grpSpPr>
        <p:sp>
          <p:nvSpPr>
            <p:cNvPr id="18" name="ลูกศร: รูปห้าเหลี่ยม 17">
              <a:extLst>
                <a:ext uri="{FF2B5EF4-FFF2-40B4-BE49-F238E27FC236}">
                  <a16:creationId xmlns:a16="http://schemas.microsoft.com/office/drawing/2014/main" id="{424BDBCA-836F-4038-BAFC-35BF70269F78}"/>
                </a:ext>
              </a:extLst>
            </p:cNvPr>
            <p:cNvSpPr/>
            <p:nvPr/>
          </p:nvSpPr>
          <p:spPr>
            <a:xfrm rot="9848051">
              <a:off x="10379082" y="356724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9" name="กล่องข้อความ 18">
              <a:extLst>
                <a:ext uri="{FF2B5EF4-FFF2-40B4-BE49-F238E27FC236}">
                  <a16:creationId xmlns:a16="http://schemas.microsoft.com/office/drawing/2014/main" id="{2691C682-26D5-4444-81B9-256F253569FB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9437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2EF1C9-6DFF-4FD7-974C-13DFC616E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811" y="2127623"/>
            <a:ext cx="1170074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7.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เขียนคำสั่งเพิ่มคะแนน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คะแนนให้กับตัวแปร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score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เมื่อตัวละคร 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Answer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เลื่อนชนตัวละคร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         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ได้ถูกต้อง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5122" name="Picture 2" descr="https://lh5.googleusercontent.com/P8II1uLNyrcRE-il3xRXvegXDI1miTwfMV6oNtvyoZdJdyISwakPj3KP-J4Rk1Bi2z-q5b7pD7eBfJ8-IXhO-uZ3Il0K5CNVtYS6DAI3MIwy_xasYhlErahv1wUK8n9WEnBFpgvY">
            <a:extLst>
              <a:ext uri="{FF2B5EF4-FFF2-40B4-BE49-F238E27FC236}">
                <a16:creationId xmlns:a16="http://schemas.microsoft.com/office/drawing/2014/main" id="{D81E8B29-54A4-4EC4-A889-E59D7AB3D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520" y="2799353"/>
            <a:ext cx="1186571" cy="102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3AED87C-7DA5-4EDF-8279-BE091C90C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621" y="5546637"/>
            <a:ext cx="1148465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8.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เขียนคำสั่งลบคะแนน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คะแนนจากตัวแปร </a:t>
            </a: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score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เมื่อตัวละคร 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Answer </a:t>
            </a:r>
            <a:r>
              <a:rPr lang="th-TH" alt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เลื่อนชนตัวละครผิด</a:t>
            </a:r>
            <a:endParaRPr lang="en-US" alt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4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0E3DB722-9A0D-42D9-89DC-2A6ACE012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7181563" y="1642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9A1FAF8D-870A-46B7-9AFE-02A9B35EB6BF}"/>
              </a:ext>
            </a:extLst>
          </p:cNvPr>
          <p:cNvSpPr/>
          <p:nvPr/>
        </p:nvSpPr>
        <p:spPr>
          <a:xfrm>
            <a:off x="1483588" y="106471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9.1</a:t>
            </a:r>
            <a:endParaRPr lang="th-TH" sz="6600" b="1" dirty="0">
              <a:solidFill>
                <a:srgbClr val="000000"/>
              </a:solidFill>
              <a:effectLst>
                <a:glow rad="127000">
                  <a:schemeClr val="bg1"/>
                </a:glow>
              </a:effectLst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74531551-3390-413B-A506-BE6B6034B4DC}"/>
              </a:ext>
            </a:extLst>
          </p:cNvPr>
          <p:cNvGrpSpPr/>
          <p:nvPr/>
        </p:nvGrpSpPr>
        <p:grpSpPr>
          <a:xfrm>
            <a:off x="10379082" y="376770"/>
            <a:ext cx="2331395" cy="1260000"/>
            <a:chOff x="10379082" y="356724"/>
            <a:chExt cx="2331395" cy="1260000"/>
          </a:xfrm>
        </p:grpSpPr>
        <p:sp>
          <p:nvSpPr>
            <p:cNvPr id="15" name="ลูกศร: รูปห้าเหลี่ยม 14">
              <a:extLst>
                <a:ext uri="{FF2B5EF4-FFF2-40B4-BE49-F238E27FC236}">
                  <a16:creationId xmlns:a16="http://schemas.microsoft.com/office/drawing/2014/main" id="{3C3C1E5C-0C0B-4148-BEC4-8077968601AC}"/>
                </a:ext>
              </a:extLst>
            </p:cNvPr>
            <p:cNvSpPr/>
            <p:nvPr/>
          </p:nvSpPr>
          <p:spPr>
            <a:xfrm rot="9848051">
              <a:off x="10379082" y="356724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6" name="กล่องข้อความ 15">
              <a:extLst>
                <a:ext uri="{FF2B5EF4-FFF2-40B4-BE49-F238E27FC236}">
                  <a16:creationId xmlns:a16="http://schemas.microsoft.com/office/drawing/2014/main" id="{E9818900-D58B-463C-808B-458D4ABAA770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8194" name="Picture 2" descr="https://lh3.googleusercontent.com/wJU_23S8iI3A3FfPKwz_utWQTNKe73O3uHTvkxUqdH_k3HAX6Mr3HCiRj421gYMgfExqq9xkMZqtQHOorrW6dmUPWvYzw79xlZxJxnt2AuPlDHuoOSZkcaclegKJzBVZrm9UC8GU">
            <a:extLst>
              <a:ext uri="{FF2B5EF4-FFF2-40B4-BE49-F238E27FC236}">
                <a16:creationId xmlns:a16="http://schemas.microsoft.com/office/drawing/2014/main" id="{2FA50A3E-81E6-4BE2-B076-293AA2CB6D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07"/>
          <a:stretch/>
        </p:blipFill>
        <p:spPr bwMode="auto">
          <a:xfrm>
            <a:off x="2855466" y="3807196"/>
            <a:ext cx="6678048" cy="1578011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6449F13-4F37-4E63-9B96-9ED4A0C39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899" y="7116297"/>
            <a:ext cx="7159181" cy="1849354"/>
          </a:xfrm>
          <a:prstGeom prst="rect">
            <a:avLst/>
          </a:prstGeom>
          <a:noFill/>
          <a:ln w="3810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655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กล่องข้อความ 6">
            <a:extLst>
              <a:ext uri="{FF2B5EF4-FFF2-40B4-BE49-F238E27FC236}">
                <a16:creationId xmlns:a16="http://schemas.microsoft.com/office/drawing/2014/main" id="{664F15C0-82A3-4F7F-998C-6140DE679052}"/>
              </a:ext>
            </a:extLst>
          </p:cNvPr>
          <p:cNvSpPr txBox="1"/>
          <p:nvPr/>
        </p:nvSpPr>
        <p:spPr>
          <a:xfrm>
            <a:off x="939821" y="1900288"/>
            <a:ext cx="1126901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คัดเลือกนักเรียนที่สามารถปรับปรุงโปรแกรมได้มีความน่าสนใจ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มานำเสนอผลงานหน้าชั้นเรียน ถึงแนวคิดและวิธีการ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2D59AFA2-058E-4C71-8050-2080B621E547}"/>
              </a:ext>
            </a:extLst>
          </p:cNvPr>
          <p:cNvSpPr/>
          <p:nvPr/>
        </p:nvSpPr>
        <p:spPr>
          <a:xfrm>
            <a:off x="1452524" y="7795801"/>
            <a:ext cx="9818450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ร่วมกันสรุปคำสั่งและรูปแบบการเขียนโปรแกรม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4D65DA7D-7F5E-403A-9539-39A5FFA2FFB4}"/>
              </a:ext>
            </a:extLst>
          </p:cNvPr>
          <p:cNvGrpSpPr/>
          <p:nvPr/>
        </p:nvGrpSpPr>
        <p:grpSpPr>
          <a:xfrm>
            <a:off x="2514131" y="4577964"/>
            <a:ext cx="448777" cy="880699"/>
            <a:chOff x="1043608" y="4869160"/>
            <a:chExt cx="648072" cy="1271803"/>
          </a:xfrm>
        </p:grpSpPr>
        <p:sp>
          <p:nvSpPr>
            <p:cNvPr id="12" name="แผนผังลำดับงาน: แยก 11">
              <a:extLst>
                <a:ext uri="{FF2B5EF4-FFF2-40B4-BE49-F238E27FC236}">
                  <a16:creationId xmlns:a16="http://schemas.microsoft.com/office/drawing/2014/main" id="{A1D3CC1D-CEF6-4DE7-ADDF-76B0CC5FFAFA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>
              <a:extLst>
                <a:ext uri="{FF2B5EF4-FFF2-40B4-BE49-F238E27FC236}">
                  <a16:creationId xmlns:a16="http://schemas.microsoft.com/office/drawing/2014/main" id="{5AC3B9DF-DF31-4A4E-9C0D-4FFDA50C0BEC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7D523156-FF09-4843-BF2E-9C7643F5FBEE}"/>
              </a:ext>
            </a:extLst>
          </p:cNvPr>
          <p:cNvGrpSpPr/>
          <p:nvPr/>
        </p:nvGrpSpPr>
        <p:grpSpPr>
          <a:xfrm>
            <a:off x="3646781" y="4577964"/>
            <a:ext cx="448777" cy="880699"/>
            <a:chOff x="1043608" y="4869160"/>
            <a:chExt cx="648072" cy="1271803"/>
          </a:xfrm>
        </p:grpSpPr>
        <p:sp>
          <p:nvSpPr>
            <p:cNvPr id="15" name="แผนผังลำดับงาน: แยก 14">
              <a:extLst>
                <a:ext uri="{FF2B5EF4-FFF2-40B4-BE49-F238E27FC236}">
                  <a16:creationId xmlns:a16="http://schemas.microsoft.com/office/drawing/2014/main" id="{2B4DB809-BC96-4529-AD1D-D284E1F50F2B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>
              <a:extLst>
                <a:ext uri="{FF2B5EF4-FFF2-40B4-BE49-F238E27FC236}">
                  <a16:creationId xmlns:a16="http://schemas.microsoft.com/office/drawing/2014/main" id="{E24085DC-9EB8-432E-BFC7-632BCD6A1EE4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>
            <a:extLst>
              <a:ext uri="{FF2B5EF4-FFF2-40B4-BE49-F238E27FC236}">
                <a16:creationId xmlns:a16="http://schemas.microsoft.com/office/drawing/2014/main" id="{7DDD597C-7BFB-4769-97BE-90C0149C9022}"/>
              </a:ext>
            </a:extLst>
          </p:cNvPr>
          <p:cNvGrpSpPr/>
          <p:nvPr/>
        </p:nvGrpSpPr>
        <p:grpSpPr>
          <a:xfrm>
            <a:off x="3044454" y="4870668"/>
            <a:ext cx="448777" cy="880699"/>
            <a:chOff x="1043608" y="4869160"/>
            <a:chExt cx="648072" cy="1271803"/>
          </a:xfrm>
        </p:grpSpPr>
        <p:sp>
          <p:nvSpPr>
            <p:cNvPr id="18" name="แผนผังลำดับงาน: แยก 17">
              <a:extLst>
                <a:ext uri="{FF2B5EF4-FFF2-40B4-BE49-F238E27FC236}">
                  <a16:creationId xmlns:a16="http://schemas.microsoft.com/office/drawing/2014/main" id="{CBA4D366-376A-44ED-8776-EA745B7C70C8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>
              <a:extLst>
                <a:ext uri="{FF2B5EF4-FFF2-40B4-BE49-F238E27FC236}">
                  <a16:creationId xmlns:a16="http://schemas.microsoft.com/office/drawing/2014/main" id="{1AEBE76F-7714-46AD-B751-EDF708A49046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0" name="กลุ่ม 19">
            <a:extLst>
              <a:ext uri="{FF2B5EF4-FFF2-40B4-BE49-F238E27FC236}">
                <a16:creationId xmlns:a16="http://schemas.microsoft.com/office/drawing/2014/main" id="{90DDA25F-7329-4674-A461-03C1E6E8DF81}"/>
              </a:ext>
            </a:extLst>
          </p:cNvPr>
          <p:cNvGrpSpPr/>
          <p:nvPr/>
        </p:nvGrpSpPr>
        <p:grpSpPr>
          <a:xfrm>
            <a:off x="4173354" y="4865996"/>
            <a:ext cx="448777" cy="880699"/>
            <a:chOff x="1043608" y="4869160"/>
            <a:chExt cx="648072" cy="1271803"/>
          </a:xfrm>
        </p:grpSpPr>
        <p:sp>
          <p:nvSpPr>
            <p:cNvPr id="21" name="แผนผังลำดับงาน: แยก 20">
              <a:extLst>
                <a:ext uri="{FF2B5EF4-FFF2-40B4-BE49-F238E27FC236}">
                  <a16:creationId xmlns:a16="http://schemas.microsoft.com/office/drawing/2014/main" id="{42597AF8-6A01-4089-890F-820F8EF9A08C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21">
              <a:extLst>
                <a:ext uri="{FF2B5EF4-FFF2-40B4-BE49-F238E27FC236}">
                  <a16:creationId xmlns:a16="http://schemas.microsoft.com/office/drawing/2014/main" id="{F4C2B556-AA2A-4E46-8E6F-D5783988ACC5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3" name="กลุ่ม 22">
            <a:extLst>
              <a:ext uri="{FF2B5EF4-FFF2-40B4-BE49-F238E27FC236}">
                <a16:creationId xmlns:a16="http://schemas.microsoft.com/office/drawing/2014/main" id="{BBB59543-F168-4169-9422-B855AF1B3B87}"/>
              </a:ext>
            </a:extLst>
          </p:cNvPr>
          <p:cNvGrpSpPr/>
          <p:nvPr/>
        </p:nvGrpSpPr>
        <p:grpSpPr>
          <a:xfrm>
            <a:off x="9907901" y="5895438"/>
            <a:ext cx="936104" cy="1224341"/>
            <a:chOff x="7646999" y="4317836"/>
            <a:chExt cx="936104" cy="1224341"/>
          </a:xfrm>
        </p:grpSpPr>
        <p:sp>
          <p:nvSpPr>
            <p:cNvPr id="24" name="มนมุมสี่เหลี่ยมผืนผ้าด้านเดียวกัน 19">
              <a:extLst>
                <a:ext uri="{FF2B5EF4-FFF2-40B4-BE49-F238E27FC236}">
                  <a16:creationId xmlns:a16="http://schemas.microsoft.com/office/drawing/2014/main" id="{4F278CED-458B-4195-9E77-D8564908FC21}"/>
                </a:ext>
              </a:extLst>
            </p:cNvPr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วงรี 24">
              <a:extLst>
                <a:ext uri="{FF2B5EF4-FFF2-40B4-BE49-F238E27FC236}">
                  <a16:creationId xmlns:a16="http://schemas.microsoft.com/office/drawing/2014/main" id="{4C2AC036-1E3B-4182-83D0-A8E29B43084F}"/>
                </a:ext>
              </a:extLst>
            </p:cNvPr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กลุ่ม 25">
            <a:extLst>
              <a:ext uri="{FF2B5EF4-FFF2-40B4-BE49-F238E27FC236}">
                <a16:creationId xmlns:a16="http://schemas.microsoft.com/office/drawing/2014/main" id="{6DA5EF27-A87E-4C38-9545-8A3A00B51D8C}"/>
              </a:ext>
            </a:extLst>
          </p:cNvPr>
          <p:cNvGrpSpPr/>
          <p:nvPr/>
        </p:nvGrpSpPr>
        <p:grpSpPr>
          <a:xfrm>
            <a:off x="7457452" y="3857884"/>
            <a:ext cx="2888328" cy="1342870"/>
            <a:chOff x="5046703" y="3337685"/>
            <a:chExt cx="2888328" cy="1156748"/>
          </a:xfrm>
        </p:grpSpPr>
        <p:sp>
          <p:nvSpPr>
            <p:cNvPr id="27" name="คำบรรยายภาพแบบสี่เหลี่ยมมุมมน 22">
              <a:extLst>
                <a:ext uri="{FF2B5EF4-FFF2-40B4-BE49-F238E27FC236}">
                  <a16:creationId xmlns:a16="http://schemas.microsoft.com/office/drawing/2014/main" id="{80417346-3748-4339-AB52-AD84B081214E}"/>
                </a:ext>
              </a:extLst>
            </p:cNvPr>
            <p:cNvSpPr/>
            <p:nvPr/>
          </p:nvSpPr>
          <p:spPr>
            <a:xfrm>
              <a:off x="5046703" y="3337685"/>
              <a:ext cx="2888328" cy="1156748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สี่เหลี่ยมผืนผ้า 27">
              <a:extLst>
                <a:ext uri="{FF2B5EF4-FFF2-40B4-BE49-F238E27FC236}">
                  <a16:creationId xmlns:a16="http://schemas.microsoft.com/office/drawing/2014/main" id="{316F8ECA-A463-4383-BA51-64AC09D76111}"/>
                </a:ext>
              </a:extLst>
            </p:cNvPr>
            <p:cNvSpPr/>
            <p:nvPr/>
          </p:nvSpPr>
          <p:spPr>
            <a:xfrm>
              <a:off x="5096567" y="3460470"/>
              <a:ext cx="2775796" cy="1033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สุ่มนักเรียนออกมากลุ่มละ 1 คน</a:t>
              </a:r>
            </a:p>
          </p:txBody>
        </p:sp>
      </p:grpSp>
      <p:grpSp>
        <p:nvGrpSpPr>
          <p:cNvPr id="29" name="กลุ่ม 28">
            <a:extLst>
              <a:ext uri="{FF2B5EF4-FFF2-40B4-BE49-F238E27FC236}">
                <a16:creationId xmlns:a16="http://schemas.microsoft.com/office/drawing/2014/main" id="{E7B835A3-7E64-406C-877B-59C86539B153}"/>
              </a:ext>
            </a:extLst>
          </p:cNvPr>
          <p:cNvGrpSpPr/>
          <p:nvPr/>
        </p:nvGrpSpPr>
        <p:grpSpPr>
          <a:xfrm>
            <a:off x="4666867" y="4577964"/>
            <a:ext cx="448777" cy="880699"/>
            <a:chOff x="1043608" y="4869160"/>
            <a:chExt cx="648072" cy="1271803"/>
          </a:xfrm>
        </p:grpSpPr>
        <p:sp>
          <p:nvSpPr>
            <p:cNvPr id="30" name="แผนผังลำดับงาน: แยก 29">
              <a:extLst>
                <a:ext uri="{FF2B5EF4-FFF2-40B4-BE49-F238E27FC236}">
                  <a16:creationId xmlns:a16="http://schemas.microsoft.com/office/drawing/2014/main" id="{F3C0FED8-A6D6-4666-A75A-6A0A2BB21781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วงรี 30">
              <a:extLst>
                <a:ext uri="{FF2B5EF4-FFF2-40B4-BE49-F238E27FC236}">
                  <a16:creationId xmlns:a16="http://schemas.microsoft.com/office/drawing/2014/main" id="{3055513F-0FD7-47B4-9B89-4374C1C153A7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2" name="กลุ่ม 31">
            <a:extLst>
              <a:ext uri="{FF2B5EF4-FFF2-40B4-BE49-F238E27FC236}">
                <a16:creationId xmlns:a16="http://schemas.microsoft.com/office/drawing/2014/main" id="{F0BABD2B-8A02-48DF-9080-3A391A32A347}"/>
              </a:ext>
            </a:extLst>
          </p:cNvPr>
          <p:cNvGrpSpPr/>
          <p:nvPr/>
        </p:nvGrpSpPr>
        <p:grpSpPr>
          <a:xfrm>
            <a:off x="5700127" y="4577964"/>
            <a:ext cx="448777" cy="880699"/>
            <a:chOff x="1043608" y="4869160"/>
            <a:chExt cx="648072" cy="1271803"/>
          </a:xfrm>
        </p:grpSpPr>
        <p:sp>
          <p:nvSpPr>
            <p:cNvPr id="33" name="แผนผังลำดับงาน: แยก 32">
              <a:extLst>
                <a:ext uri="{FF2B5EF4-FFF2-40B4-BE49-F238E27FC236}">
                  <a16:creationId xmlns:a16="http://schemas.microsoft.com/office/drawing/2014/main" id="{1B989443-C197-4388-8153-22F0E18ED020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" name="วงรี 33">
              <a:extLst>
                <a:ext uri="{FF2B5EF4-FFF2-40B4-BE49-F238E27FC236}">
                  <a16:creationId xmlns:a16="http://schemas.microsoft.com/office/drawing/2014/main" id="{4685B4F5-4407-43E4-8D27-45BD438BDC3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" name="กลุ่ม 34">
            <a:extLst>
              <a:ext uri="{FF2B5EF4-FFF2-40B4-BE49-F238E27FC236}">
                <a16:creationId xmlns:a16="http://schemas.microsoft.com/office/drawing/2014/main" id="{CEBFAA65-4437-4226-AFEE-8351BBB401AC}"/>
              </a:ext>
            </a:extLst>
          </p:cNvPr>
          <p:cNvGrpSpPr/>
          <p:nvPr/>
        </p:nvGrpSpPr>
        <p:grpSpPr>
          <a:xfrm>
            <a:off x="5197190" y="4870668"/>
            <a:ext cx="448777" cy="880699"/>
            <a:chOff x="1043608" y="4869160"/>
            <a:chExt cx="648072" cy="1271803"/>
          </a:xfrm>
        </p:grpSpPr>
        <p:sp>
          <p:nvSpPr>
            <p:cNvPr id="36" name="แผนผังลำดับงาน: แยก 35">
              <a:extLst>
                <a:ext uri="{FF2B5EF4-FFF2-40B4-BE49-F238E27FC236}">
                  <a16:creationId xmlns:a16="http://schemas.microsoft.com/office/drawing/2014/main" id="{FEA712CD-A69D-443E-953B-11EDE20278D9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วงรี 36">
              <a:extLst>
                <a:ext uri="{FF2B5EF4-FFF2-40B4-BE49-F238E27FC236}">
                  <a16:creationId xmlns:a16="http://schemas.microsoft.com/office/drawing/2014/main" id="{476B27F8-3186-41B1-A72B-67144414083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8" name="กลุ่ม 37">
            <a:extLst>
              <a:ext uri="{FF2B5EF4-FFF2-40B4-BE49-F238E27FC236}">
                <a16:creationId xmlns:a16="http://schemas.microsoft.com/office/drawing/2014/main" id="{A0C6A1AD-8280-432D-BF4B-C4C2FAE49366}"/>
              </a:ext>
            </a:extLst>
          </p:cNvPr>
          <p:cNvGrpSpPr/>
          <p:nvPr/>
        </p:nvGrpSpPr>
        <p:grpSpPr>
          <a:xfrm>
            <a:off x="6226701" y="4865996"/>
            <a:ext cx="448777" cy="880699"/>
            <a:chOff x="1043608" y="4869160"/>
            <a:chExt cx="648072" cy="1271803"/>
          </a:xfrm>
        </p:grpSpPr>
        <p:sp>
          <p:nvSpPr>
            <p:cNvPr id="39" name="แผนผังลำดับงาน: แยก 38">
              <a:extLst>
                <a:ext uri="{FF2B5EF4-FFF2-40B4-BE49-F238E27FC236}">
                  <a16:creationId xmlns:a16="http://schemas.microsoft.com/office/drawing/2014/main" id="{36809682-DB52-4099-B013-CD941B1EA961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วงรี 39">
              <a:extLst>
                <a:ext uri="{FF2B5EF4-FFF2-40B4-BE49-F238E27FC236}">
                  <a16:creationId xmlns:a16="http://schemas.microsoft.com/office/drawing/2014/main" id="{AF91019E-2FED-4A62-BBE4-EEBC77D779DB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1" name="กลุ่ม 40">
            <a:extLst>
              <a:ext uri="{FF2B5EF4-FFF2-40B4-BE49-F238E27FC236}">
                <a16:creationId xmlns:a16="http://schemas.microsoft.com/office/drawing/2014/main" id="{039961B6-F435-4126-93D1-8A23823A5E5C}"/>
              </a:ext>
            </a:extLst>
          </p:cNvPr>
          <p:cNvGrpSpPr/>
          <p:nvPr/>
        </p:nvGrpSpPr>
        <p:grpSpPr>
          <a:xfrm>
            <a:off x="2554279" y="5752882"/>
            <a:ext cx="448777" cy="880699"/>
            <a:chOff x="1043608" y="4869160"/>
            <a:chExt cx="648072" cy="1271803"/>
          </a:xfrm>
        </p:grpSpPr>
        <p:sp>
          <p:nvSpPr>
            <p:cNvPr id="42" name="แผนผังลำดับงาน: แยก 41">
              <a:extLst>
                <a:ext uri="{FF2B5EF4-FFF2-40B4-BE49-F238E27FC236}">
                  <a16:creationId xmlns:a16="http://schemas.microsoft.com/office/drawing/2014/main" id="{338D66A8-6ACE-46C5-8D9E-A2B8D0FC24C5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วงรี 42">
              <a:extLst>
                <a:ext uri="{FF2B5EF4-FFF2-40B4-BE49-F238E27FC236}">
                  <a16:creationId xmlns:a16="http://schemas.microsoft.com/office/drawing/2014/main" id="{014F6336-4799-4EC1-B3DC-05491770385E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4" name="กลุ่ม 43">
            <a:extLst>
              <a:ext uri="{FF2B5EF4-FFF2-40B4-BE49-F238E27FC236}">
                <a16:creationId xmlns:a16="http://schemas.microsoft.com/office/drawing/2014/main" id="{4452A9CC-D48F-421F-9920-8D8328E5BC5A}"/>
              </a:ext>
            </a:extLst>
          </p:cNvPr>
          <p:cNvGrpSpPr/>
          <p:nvPr/>
        </p:nvGrpSpPr>
        <p:grpSpPr>
          <a:xfrm>
            <a:off x="3667054" y="5752883"/>
            <a:ext cx="448777" cy="880699"/>
            <a:chOff x="1043608" y="4869160"/>
            <a:chExt cx="648072" cy="1271803"/>
          </a:xfrm>
        </p:grpSpPr>
        <p:sp>
          <p:nvSpPr>
            <p:cNvPr id="45" name="แผนผังลำดับงาน: แยก 44">
              <a:extLst>
                <a:ext uri="{FF2B5EF4-FFF2-40B4-BE49-F238E27FC236}">
                  <a16:creationId xmlns:a16="http://schemas.microsoft.com/office/drawing/2014/main" id="{7B80187D-DFE1-42ED-BB93-8B256A0F68D3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วงรี 45">
              <a:extLst>
                <a:ext uri="{FF2B5EF4-FFF2-40B4-BE49-F238E27FC236}">
                  <a16:creationId xmlns:a16="http://schemas.microsoft.com/office/drawing/2014/main" id="{1BCBFAC0-0B7D-4E31-8E88-11F0733AE45B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7" name="กลุ่ม 46">
            <a:extLst>
              <a:ext uri="{FF2B5EF4-FFF2-40B4-BE49-F238E27FC236}">
                <a16:creationId xmlns:a16="http://schemas.microsoft.com/office/drawing/2014/main" id="{9FB98849-38F9-4044-BD13-F778504BF75D}"/>
              </a:ext>
            </a:extLst>
          </p:cNvPr>
          <p:cNvGrpSpPr/>
          <p:nvPr/>
        </p:nvGrpSpPr>
        <p:grpSpPr>
          <a:xfrm>
            <a:off x="3104477" y="6323880"/>
            <a:ext cx="448777" cy="880699"/>
            <a:chOff x="1043608" y="4869160"/>
            <a:chExt cx="648072" cy="1271803"/>
          </a:xfrm>
        </p:grpSpPr>
        <p:sp>
          <p:nvSpPr>
            <p:cNvPr id="48" name="แผนผังลำดับงาน: แยก 47">
              <a:extLst>
                <a:ext uri="{FF2B5EF4-FFF2-40B4-BE49-F238E27FC236}">
                  <a16:creationId xmlns:a16="http://schemas.microsoft.com/office/drawing/2014/main" id="{5C584024-50E4-45F0-A4C0-65CEE9686D34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48">
              <a:extLst>
                <a:ext uri="{FF2B5EF4-FFF2-40B4-BE49-F238E27FC236}">
                  <a16:creationId xmlns:a16="http://schemas.microsoft.com/office/drawing/2014/main" id="{C3C45B0C-CB5B-405F-BCA8-EB4EBD63E88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0" name="กลุ่ม 49">
            <a:extLst>
              <a:ext uri="{FF2B5EF4-FFF2-40B4-BE49-F238E27FC236}">
                <a16:creationId xmlns:a16="http://schemas.microsoft.com/office/drawing/2014/main" id="{18FD2EF5-A51F-4C02-871F-CFD89FB925BB}"/>
              </a:ext>
            </a:extLst>
          </p:cNvPr>
          <p:cNvGrpSpPr/>
          <p:nvPr/>
        </p:nvGrpSpPr>
        <p:grpSpPr>
          <a:xfrm>
            <a:off x="4173748" y="6319211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>
              <a:extLst>
                <a:ext uri="{FF2B5EF4-FFF2-40B4-BE49-F238E27FC236}">
                  <a16:creationId xmlns:a16="http://schemas.microsoft.com/office/drawing/2014/main" id="{54A1682F-3E91-4B8B-8F90-D754C5E1B9EE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>
              <a:extLst>
                <a:ext uri="{FF2B5EF4-FFF2-40B4-BE49-F238E27FC236}">
                  <a16:creationId xmlns:a16="http://schemas.microsoft.com/office/drawing/2014/main" id="{B50C80B3-8510-419F-930F-9FF7B62B8070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>
            <a:extLst>
              <a:ext uri="{FF2B5EF4-FFF2-40B4-BE49-F238E27FC236}">
                <a16:creationId xmlns:a16="http://schemas.microsoft.com/office/drawing/2014/main" id="{F8773EB9-71EB-48B4-91EE-D02CE0651484}"/>
              </a:ext>
            </a:extLst>
          </p:cNvPr>
          <p:cNvGrpSpPr/>
          <p:nvPr/>
        </p:nvGrpSpPr>
        <p:grpSpPr>
          <a:xfrm>
            <a:off x="4692009" y="5745373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>
              <a:extLst>
                <a:ext uri="{FF2B5EF4-FFF2-40B4-BE49-F238E27FC236}">
                  <a16:creationId xmlns:a16="http://schemas.microsoft.com/office/drawing/2014/main" id="{940E4A78-2864-4EB1-82EC-78EB75C6EF9F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>
              <a:extLst>
                <a:ext uri="{FF2B5EF4-FFF2-40B4-BE49-F238E27FC236}">
                  <a16:creationId xmlns:a16="http://schemas.microsoft.com/office/drawing/2014/main" id="{DEE62256-CD2C-475D-A546-3083BF7FB7B8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>
            <a:extLst>
              <a:ext uri="{FF2B5EF4-FFF2-40B4-BE49-F238E27FC236}">
                <a16:creationId xmlns:a16="http://schemas.microsoft.com/office/drawing/2014/main" id="{9775EF5D-633D-420C-9931-13A0BB7289EB}"/>
              </a:ext>
            </a:extLst>
          </p:cNvPr>
          <p:cNvGrpSpPr/>
          <p:nvPr/>
        </p:nvGrpSpPr>
        <p:grpSpPr>
          <a:xfrm>
            <a:off x="5725276" y="5765248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>
              <a:extLst>
                <a:ext uri="{FF2B5EF4-FFF2-40B4-BE49-F238E27FC236}">
                  <a16:creationId xmlns:a16="http://schemas.microsoft.com/office/drawing/2014/main" id="{BE57D370-D1F5-4435-8A84-93A2F7CE3103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>
              <a:extLst>
                <a:ext uri="{FF2B5EF4-FFF2-40B4-BE49-F238E27FC236}">
                  <a16:creationId xmlns:a16="http://schemas.microsoft.com/office/drawing/2014/main" id="{8C32A501-F544-4625-A6D2-3C7536AF11B2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>
            <a:extLst>
              <a:ext uri="{FF2B5EF4-FFF2-40B4-BE49-F238E27FC236}">
                <a16:creationId xmlns:a16="http://schemas.microsoft.com/office/drawing/2014/main" id="{AF835F32-8C31-4BF7-B07A-828008FA29AC}"/>
              </a:ext>
            </a:extLst>
          </p:cNvPr>
          <p:cNvGrpSpPr/>
          <p:nvPr/>
        </p:nvGrpSpPr>
        <p:grpSpPr>
          <a:xfrm>
            <a:off x="5222332" y="6316370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>
              <a:extLst>
                <a:ext uri="{FF2B5EF4-FFF2-40B4-BE49-F238E27FC236}">
                  <a16:creationId xmlns:a16="http://schemas.microsoft.com/office/drawing/2014/main" id="{0632D638-9AC6-4DC7-B9F8-B7D03AF1F136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>
              <a:extLst>
                <a:ext uri="{FF2B5EF4-FFF2-40B4-BE49-F238E27FC236}">
                  <a16:creationId xmlns:a16="http://schemas.microsoft.com/office/drawing/2014/main" id="{A7BA13FB-23A0-4EE1-9B25-480B319A311F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>
            <a:extLst>
              <a:ext uri="{FF2B5EF4-FFF2-40B4-BE49-F238E27FC236}">
                <a16:creationId xmlns:a16="http://schemas.microsoft.com/office/drawing/2014/main" id="{7F3F7A48-2948-4089-8D96-81ECC73B432F}"/>
              </a:ext>
            </a:extLst>
          </p:cNvPr>
          <p:cNvGrpSpPr/>
          <p:nvPr/>
        </p:nvGrpSpPr>
        <p:grpSpPr>
          <a:xfrm>
            <a:off x="6271724" y="6311698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>
              <a:extLst>
                <a:ext uri="{FF2B5EF4-FFF2-40B4-BE49-F238E27FC236}">
                  <a16:creationId xmlns:a16="http://schemas.microsoft.com/office/drawing/2014/main" id="{743A0EFD-3232-4616-857E-ED72554F0877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>
              <a:extLst>
                <a:ext uri="{FF2B5EF4-FFF2-40B4-BE49-F238E27FC236}">
                  <a16:creationId xmlns:a16="http://schemas.microsoft.com/office/drawing/2014/main" id="{5B6F6C20-8265-4032-B395-7F70DD42539C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5" name="รูปห้าเหลี่ยม 3">
            <a:extLst>
              <a:ext uri="{FF2B5EF4-FFF2-40B4-BE49-F238E27FC236}">
                <a16:creationId xmlns:a16="http://schemas.microsoft.com/office/drawing/2014/main" id="{7AA25733-8C8A-4AF3-813F-B3A25D013275}"/>
              </a:ext>
            </a:extLst>
          </p:cNvPr>
          <p:cNvSpPr/>
          <p:nvPr/>
        </p:nvSpPr>
        <p:spPr>
          <a:xfrm>
            <a:off x="1571862" y="106008"/>
            <a:ext cx="3954293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สรุปแนวคิด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057643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7813E-6 4.32292E-6 L 0.20337 4.32292E-6 C 0.29431 4.32292E-6 0.40698 0.05127 0.40698 0.09326 L 0.40698 0.1871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49" y="9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>
            <a:extLst>
              <a:ext uri="{FF2B5EF4-FFF2-40B4-BE49-F238E27FC236}">
                <a16:creationId xmlns:a16="http://schemas.microsoft.com/office/drawing/2014/main" id="{21D56CAB-D386-4F9A-B372-EF59D454C6AE}"/>
              </a:ext>
            </a:extLst>
          </p:cNvPr>
          <p:cNvSpPr/>
          <p:nvPr/>
        </p:nvSpPr>
        <p:spPr>
          <a:xfrm>
            <a:off x="-70340" y="2034017"/>
            <a:ext cx="13188462" cy="7056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323034AF-883B-4922-A25D-5A5C8D04716D}"/>
              </a:ext>
            </a:extLst>
          </p:cNvPr>
          <p:cNvSpPr/>
          <p:nvPr/>
        </p:nvSpPr>
        <p:spPr>
          <a:xfrm>
            <a:off x="591974" y="2687635"/>
            <a:ext cx="11891574" cy="59195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	หากต้องมีการเก็บข้อมูลหลายรายการไว้ในตัวแปรเดียวกัน สามารถทำได้อย่างไร  เช่น ชื่อเพื่อน  ในห้องหรือชื่ออาหารที่ชอบ หากเก็บข้อมูลไว้ในตัวแปรจะเก็บได้เพียง  ค่าเดียว  แต่ถ้าหากเรามีอาหารที่ชอบมากกว่า 1 ชนิด เราต้องสร้างตัวแปร เพื่อเก็บชื่ออาหาร เท่ากับจำนวนรายชื่ออาหารที่ชอบ ซึ่งถ้าหากมีจำนวนมากอาจสร้างความสับสน       หรือข้อผิดพลาดได้ง่าย</a:t>
            </a:r>
          </a:p>
        </p:txBody>
      </p:sp>
      <p:sp>
        <p:nvSpPr>
          <p:cNvPr id="7" name="รูปห้าเหลี่ยม 3">
            <a:extLst>
              <a:ext uri="{FF2B5EF4-FFF2-40B4-BE49-F238E27FC236}">
                <a16:creationId xmlns:a16="http://schemas.microsoft.com/office/drawing/2014/main" id="{419652FB-6D37-4174-AC30-8627C3AA5274}"/>
              </a:ext>
            </a:extLst>
          </p:cNvPr>
          <p:cNvSpPr/>
          <p:nvPr/>
        </p:nvSpPr>
        <p:spPr>
          <a:xfrm>
            <a:off x="1551983" y="102450"/>
            <a:ext cx="4930538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การสร้างรายการ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1391124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3BC367CC-D6CD-4129-8447-88358B17508C}"/>
              </a:ext>
            </a:extLst>
          </p:cNvPr>
          <p:cNvSpPr/>
          <p:nvPr/>
        </p:nvSpPr>
        <p:spPr>
          <a:xfrm>
            <a:off x="-70340" y="2467152"/>
            <a:ext cx="13188462" cy="5364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323034AF-883B-4922-A25D-5A5C8D04716D}"/>
              </a:ext>
            </a:extLst>
          </p:cNvPr>
          <p:cNvSpPr/>
          <p:nvPr/>
        </p:nvSpPr>
        <p:spPr>
          <a:xfrm>
            <a:off x="651608" y="3877184"/>
            <a:ext cx="11591871" cy="25955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	ผู้เรียนศึกษาวิธีการสร้างรายการ และบล็อกคำสั่งที่ใช้สำหรับรายการในหนังสือเรียน หัวข้อ 3.2 รายการ                    หน้า 61-64</a:t>
            </a:r>
          </a:p>
        </p:txBody>
      </p:sp>
      <p:sp>
        <p:nvSpPr>
          <p:cNvPr id="7" name="รูปห้าเหลี่ยม 3">
            <a:extLst>
              <a:ext uri="{FF2B5EF4-FFF2-40B4-BE49-F238E27FC236}">
                <a16:creationId xmlns:a16="http://schemas.microsoft.com/office/drawing/2014/main" id="{0ED9C529-8AB0-47EC-A83F-79D1181FB302}"/>
              </a:ext>
            </a:extLst>
          </p:cNvPr>
          <p:cNvSpPr/>
          <p:nvPr/>
        </p:nvSpPr>
        <p:spPr>
          <a:xfrm>
            <a:off x="1517005" y="90807"/>
            <a:ext cx="4930538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การสร้างรายการ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" name="Picture 2" descr="C:\Users\tkron\Downloads\pic-actPowerCSM1\Books-3-300px.png">
            <a:extLst>
              <a:ext uri="{FF2B5EF4-FFF2-40B4-BE49-F238E27FC236}">
                <a16:creationId xmlns:a16="http://schemas.microsoft.com/office/drawing/2014/main" id="{B0D96583-667D-497A-BA52-1DAE688E8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407" y="153669"/>
            <a:ext cx="2235718" cy="15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863183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265335" y="2561630"/>
            <a:ext cx="8973985" cy="2939991"/>
            <a:chOff x="2989969" y="1140658"/>
            <a:chExt cx="8707120" cy="16286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Oval Callout 3"/>
            <p:cNvSpPr/>
            <p:nvPr/>
          </p:nvSpPr>
          <p:spPr>
            <a:xfrm>
              <a:off x="2989969" y="1140658"/>
              <a:ext cx="8707120" cy="1628611"/>
            </a:xfrm>
            <a:prstGeom prst="wedgeEllipseCallout">
              <a:avLst>
                <a:gd name="adj1" fmla="val -52750"/>
                <a:gd name="adj2" fmla="val 32589"/>
              </a:avLst>
            </a:prstGeom>
            <a:solidFill>
              <a:schemeClr val="bg1"/>
            </a:solidFill>
            <a:ln w="50800">
              <a:solidFill>
                <a:srgbClr val="FBA2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156705" y="1341848"/>
              <a:ext cx="8434700" cy="1142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4267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หากต้องการสร้างตัวแปรที่เก็บ</a:t>
              </a:r>
            </a:p>
            <a:p>
              <a:pPr defTabSz="975390" hangingPunct="1"/>
              <a:r>
                <a:rPr lang="th-TH" sz="4267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รายการของค่าได้หลายค่า สามารถทำได้โดยใช้ </a:t>
              </a:r>
            </a:p>
            <a:p>
              <a:pPr defTabSz="975390" hangingPunct="1"/>
              <a:r>
                <a:rPr lang="th-TH" sz="4267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คำสั่ง </a:t>
              </a:r>
              <a:r>
                <a:rPr lang="en-US" sz="426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Make a List </a:t>
              </a:r>
              <a:r>
                <a:rPr lang="th-TH" sz="4267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ในกลุ่มบล็อก </a:t>
              </a:r>
              <a:r>
                <a:rPr lang="en-US" sz="426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Variables</a:t>
              </a:r>
              <a:endParaRPr lang="th-TH" sz="426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55572" y="4477345"/>
            <a:ext cx="3253972" cy="3112891"/>
            <a:chOff x="1208510" y="3384712"/>
            <a:chExt cx="3050599" cy="291833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3" name="Group 32"/>
            <p:cNvGrpSpPr/>
            <p:nvPr/>
          </p:nvGrpSpPr>
          <p:grpSpPr>
            <a:xfrm>
              <a:off x="1208510" y="3384712"/>
              <a:ext cx="3050599" cy="2918335"/>
              <a:chOff x="2798161" y="3493352"/>
              <a:chExt cx="3050599" cy="2918335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31953" b="99172" l="7423" r="97339">
                            <a14:foregroundMark x1="26471" y1="49112" x2="58123" y2="85680"/>
                            <a14:foregroundMark x1="18207" y1="60473" x2="13165" y2="70178"/>
                            <a14:foregroundMark x1="36134" y1="53964" x2="57283" y2="46746"/>
                            <a14:foregroundMark x1="16947" y1="71953" x2="16947" y2="71953"/>
                            <a14:foregroundMark x1="91737" y1="3195" x2="94678" y2="12189"/>
                            <a14:backgroundMark x1="29972" y1="91716" x2="38095" y2="92663"/>
                            <a14:backgroundMark x1="41457" y1="92899" x2="49580" y2="92781"/>
                            <a14:backgroundMark x1="39216" y1="37751" x2="41317" y2="37160"/>
                            <a14:backgroundMark x1="16807" y1="72544" x2="16807" y2="72544"/>
                            <a14:backgroundMark x1="17087" y1="72308" x2="17087" y2="72308"/>
                            <a14:backgroundMark x1="17367" y1="72189" x2="17367" y2="72189"/>
                            <a14:backgroundMark x1="55182" y1="91361" x2="69188" y2="87811"/>
                            <a14:backgroundMark x1="29692" y1="97160" x2="68908" y2="93018"/>
                            <a14:backgroundMark x1="74370" y1="34320" x2="77311" y2="31716"/>
                            <a14:backgroundMark x1="74090" y1="35030" x2="74090" y2="35030"/>
                            <a14:backgroundMark x1="67227" y1="53846" x2="72549" y2="4887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835" r="10724"/>
              <a:stretch/>
            </p:blipFill>
            <p:spPr>
              <a:xfrm rot="514339">
                <a:off x="2798161" y="3493352"/>
                <a:ext cx="3050599" cy="2918335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2048" b="93345" l="10000" r="90000">
                            <a14:foregroundMark x1="25517" y1="25939" x2="35345" y2="16041"/>
                            <a14:foregroundMark x1="52414" y1="9044" x2="58276" y2="9898"/>
                            <a14:foregroundMark x1="65690" y1="13481" x2="68103" y2="15358"/>
                            <a14:foregroundMark x1="75517" y1="23208" x2="75517" y2="25939"/>
                            <a14:foregroundMark x1="79310" y1="36177" x2="79310" y2="39590"/>
                            <a14:backgroundMark x1="60000" y1="4266" x2="78103" y2="6485"/>
                            <a14:backgroundMark x1="75862" y1="7509" x2="79483" y2="17577"/>
                            <a14:backgroundMark x1="61207" y1="8362" x2="64483" y2="7509"/>
                            <a14:backgroundMark x1="76897" y1="17235" x2="80000" y2="21672"/>
                            <a14:backgroundMark x1="52414" y1="86348" x2="58448" y2="82935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1292455" flipH="1">
                <a:off x="4886131" y="4506399"/>
                <a:ext cx="722356" cy="704234"/>
              </a:xfrm>
              <a:prstGeom prst="rect">
                <a:avLst/>
              </a:prstGeom>
            </p:spPr>
          </p:pic>
        </p:grp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455014" flipH="1">
              <a:off x="2864310" y="4019773"/>
              <a:ext cx="267685" cy="28939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5" name="Rectangle 24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B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รายการข้อมูล</a:t>
              </a:r>
            </a:p>
          </p:txBody>
        </p:sp>
      </p:grpSp>
      <p:sp>
        <p:nvSpPr>
          <p:cNvPr id="27" name="Rounded Rectangle 26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FBA2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0741" b="56389" l="0" r="11875">
                        <a14:foregroundMark x1="2031" y1="51481" x2="2240" y2="53426"/>
                        <a14:foregroundMark x1="4740" y1="54722" x2="11302" y2="53426"/>
                        <a14:foregroundMark x1="4896" y1="55648" x2="10781" y2="55463"/>
                        <a14:backgroundMark x1="4531" y1="51944" x2="5208" y2="51852"/>
                        <a14:backgroundMark x1="4271" y1="53889" x2="4271" y2="55370"/>
                      </a14:backgroundRemoval>
                    </a14:imgEffect>
                  </a14:imgLayer>
                </a14:imgProps>
              </a:ext>
            </a:extLst>
          </a:blip>
          <a:srcRect t="50688" r="87661" b="43399"/>
          <a:stretch/>
        </p:blipFill>
        <p:spPr>
          <a:xfrm>
            <a:off x="6246432" y="6123617"/>
            <a:ext cx="3968630" cy="1069749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8" idx="6"/>
          </p:cNvCxnSpPr>
          <p:nvPr/>
        </p:nvCxnSpPr>
        <p:spPr>
          <a:xfrm>
            <a:off x="5321378" y="6471643"/>
            <a:ext cx="1243949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639675" y="6130791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cxnSp>
        <p:nvCxnSpPr>
          <p:cNvPr id="29" name="Straight Arrow Connector 28"/>
          <p:cNvCxnSpPr>
            <a:stCxn id="30" idx="2"/>
          </p:cNvCxnSpPr>
          <p:nvPr/>
        </p:nvCxnSpPr>
        <p:spPr>
          <a:xfrm flipH="1" flipV="1">
            <a:off x="9575310" y="6793019"/>
            <a:ext cx="1093836" cy="1813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669146" y="6453981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ounded Rectangle 37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การสร้างรายการ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8314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10" name="Elbow Connector 46">
            <a:extLst>
              <a:ext uri="{FF2B5EF4-FFF2-40B4-BE49-F238E27FC236}">
                <a16:creationId xmlns:a16="http://schemas.microsoft.com/office/drawing/2014/main" id="{590B1235-BF59-4B48-8AA6-AE35CE64043B}"/>
              </a:ext>
            </a:extLst>
          </p:cNvPr>
          <p:cNvCxnSpPr/>
          <p:nvPr/>
        </p:nvCxnSpPr>
        <p:spPr>
          <a:xfrm rot="16200000" flipH="1">
            <a:off x="2171491" y="5666761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rgbClr val="FF66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45">
            <a:extLst>
              <a:ext uri="{FF2B5EF4-FFF2-40B4-BE49-F238E27FC236}">
                <a16:creationId xmlns:a16="http://schemas.microsoft.com/office/drawing/2014/main" id="{1699C12E-5D51-405B-9EB3-6D0C34854E13}"/>
              </a:ext>
            </a:extLst>
          </p:cNvPr>
          <p:cNvCxnSpPr/>
          <p:nvPr/>
        </p:nvCxnSpPr>
        <p:spPr>
          <a:xfrm rot="16200000" flipH="1">
            <a:off x="1743365" y="4186277"/>
            <a:ext cx="1873706" cy="879509"/>
          </a:xfrm>
          <a:prstGeom prst="bentConnector3">
            <a:avLst>
              <a:gd name="adj1" fmla="val 99886"/>
            </a:avLst>
          </a:prstGeom>
          <a:ln w="127000">
            <a:solidFill>
              <a:srgbClr val="FF66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44">
            <a:extLst>
              <a:ext uri="{FF2B5EF4-FFF2-40B4-BE49-F238E27FC236}">
                <a16:creationId xmlns:a16="http://schemas.microsoft.com/office/drawing/2014/main" id="{33654E79-0D46-4B91-A6AA-FF08D944E72A}"/>
              </a:ext>
            </a:extLst>
          </p:cNvPr>
          <p:cNvCxnSpPr/>
          <p:nvPr/>
        </p:nvCxnSpPr>
        <p:spPr>
          <a:xfrm rot="16200000" flipH="1">
            <a:off x="2173390" y="3546222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rgbClr val="FF66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20">
            <a:extLst>
              <a:ext uri="{FF2B5EF4-FFF2-40B4-BE49-F238E27FC236}">
                <a16:creationId xmlns:a16="http://schemas.microsoft.com/office/drawing/2014/main" id="{826103D0-B576-4E5D-855A-37AD2143CA41}"/>
              </a:ext>
            </a:extLst>
          </p:cNvPr>
          <p:cNvCxnSpPr>
            <a:cxnSpLocks/>
          </p:cNvCxnSpPr>
          <p:nvPr/>
        </p:nvCxnSpPr>
        <p:spPr>
          <a:xfrm rot="16200000" flipH="1">
            <a:off x="1434293" y="1771339"/>
            <a:ext cx="2489955" cy="881409"/>
          </a:xfrm>
          <a:prstGeom prst="bentConnector3">
            <a:avLst>
              <a:gd name="adj1" fmla="val 100898"/>
            </a:avLst>
          </a:prstGeom>
          <a:ln w="127000">
            <a:solidFill>
              <a:srgbClr val="FF669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92D63E-8272-44EC-97C5-1D2A5DD87B43}"/>
              </a:ext>
            </a:extLst>
          </p:cNvPr>
          <p:cNvGrpSpPr/>
          <p:nvPr/>
        </p:nvGrpSpPr>
        <p:grpSpPr>
          <a:xfrm>
            <a:off x="1563254" y="584457"/>
            <a:ext cx="4939146" cy="685812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646094-0A37-488C-9147-917891047C2B}"/>
                </a:ext>
              </a:extLst>
            </p:cNvPr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F66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E46000-F438-4680-BAAF-3A404862B2B0}"/>
                </a:ext>
              </a:extLst>
            </p:cNvPr>
            <p:cNvSpPr txBox="1"/>
            <p:nvPr/>
          </p:nvSpPr>
          <p:spPr>
            <a:xfrm>
              <a:off x="4483511" y="284945"/>
              <a:ext cx="7708489" cy="558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200" b="1" dirty="0">
                  <a:solidFill>
                    <a:schemeClr val="bg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จุดประสงค์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60CD02-F4B1-4161-B36A-BAB74C24B34C}"/>
              </a:ext>
            </a:extLst>
          </p:cNvPr>
          <p:cNvGrpSpPr/>
          <p:nvPr/>
        </p:nvGrpSpPr>
        <p:grpSpPr>
          <a:xfrm>
            <a:off x="3407462" y="3104028"/>
            <a:ext cx="8577647" cy="748268"/>
            <a:chOff x="3833126" y="1168397"/>
            <a:chExt cx="9222523" cy="35503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ounded Rectangle 29">
              <a:extLst>
                <a:ext uri="{FF2B5EF4-FFF2-40B4-BE49-F238E27FC236}">
                  <a16:creationId xmlns:a16="http://schemas.microsoft.com/office/drawing/2014/main" id="{006BA4AC-8F7B-4860-8264-34FEE70DB222}"/>
                </a:ext>
              </a:extLst>
            </p:cNvPr>
            <p:cNvSpPr/>
            <p:nvPr/>
          </p:nvSpPr>
          <p:spPr>
            <a:xfrm>
              <a:off x="3833126" y="1168397"/>
              <a:ext cx="9222523" cy="3550314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7137B0-D1B3-4D39-AFB9-2FCB89EDB575}"/>
                </a:ext>
              </a:extLst>
            </p:cNvPr>
            <p:cNvSpPr txBox="1"/>
            <p:nvPr/>
          </p:nvSpPr>
          <p:spPr>
            <a:xfrm>
              <a:off x="4097718" y="1635746"/>
              <a:ext cx="8957931" cy="3066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1.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ใช้บล็อกคำสั่งในการตรวจสอบการเลือกลูกศรซ้าย/ขวา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BD57743-78D2-420F-9A9A-223EC40A2CCC}"/>
              </a:ext>
            </a:extLst>
          </p:cNvPr>
          <p:cNvGrpSpPr/>
          <p:nvPr/>
        </p:nvGrpSpPr>
        <p:grpSpPr>
          <a:xfrm>
            <a:off x="3407462" y="4142270"/>
            <a:ext cx="8577647" cy="773689"/>
            <a:chOff x="1555260" y="3395724"/>
            <a:chExt cx="9595340" cy="773689"/>
          </a:xfrm>
        </p:grpSpPr>
        <p:sp>
          <p:nvSpPr>
            <p:cNvPr id="21" name="Rounded Rectangle 52">
              <a:extLst>
                <a:ext uri="{FF2B5EF4-FFF2-40B4-BE49-F238E27FC236}">
                  <a16:creationId xmlns:a16="http://schemas.microsoft.com/office/drawing/2014/main" id="{5E0B674F-1CDB-449A-8135-2E5D9DC45864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FF669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81B25F-E5BA-4893-9F17-9E63A548B47D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2.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ใช้บล็อกคำสั่ง </a:t>
              </a:r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List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ในการจัดการข้อมูลและแก้ปัญหา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ACF7F6A-356E-4BA7-8C43-31B63E090E87}"/>
              </a:ext>
            </a:extLst>
          </p:cNvPr>
          <p:cNvGrpSpPr/>
          <p:nvPr/>
        </p:nvGrpSpPr>
        <p:grpSpPr>
          <a:xfrm>
            <a:off x="3407462" y="5205933"/>
            <a:ext cx="8577647" cy="773689"/>
            <a:chOff x="1555260" y="3395724"/>
            <a:chExt cx="9595340" cy="773689"/>
          </a:xfrm>
        </p:grpSpPr>
        <p:sp>
          <p:nvSpPr>
            <p:cNvPr id="24" name="Rounded Rectangle 55">
              <a:extLst>
                <a:ext uri="{FF2B5EF4-FFF2-40B4-BE49-F238E27FC236}">
                  <a16:creationId xmlns:a16="http://schemas.microsoft.com/office/drawing/2014/main" id="{EBE4F02A-9575-4560-B1EC-7E2AD99A451A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FF669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57E0C55-C3E8-4366-A161-ED182216B797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3.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ออกแบบและเขียนโปรแกรมโดยใช้รายการในการแก้ปัญหา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1888512-C382-43AF-9CFF-BE3D1EA8F83E}"/>
              </a:ext>
            </a:extLst>
          </p:cNvPr>
          <p:cNvGrpSpPr/>
          <p:nvPr/>
        </p:nvGrpSpPr>
        <p:grpSpPr>
          <a:xfrm>
            <a:off x="6502400" y="584457"/>
            <a:ext cx="4184533" cy="68581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58">
              <a:extLst>
                <a:ext uri="{FF2B5EF4-FFF2-40B4-BE49-F238E27FC236}">
                  <a16:creationId xmlns:a16="http://schemas.microsoft.com/office/drawing/2014/main" id="{DC0BB189-0C63-4F7D-8ABC-5BA4D27225D2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C51654B-AD90-4481-BB7F-18994CC0BCCB}"/>
                </a:ext>
              </a:extLst>
            </p:cNvPr>
            <p:cNvSpPr txBox="1"/>
            <p:nvPr/>
          </p:nvSpPr>
          <p:spPr>
            <a:xfrm>
              <a:off x="6955946" y="225725"/>
              <a:ext cx="43385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ให้ผู้เรียนสามารถ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DD3AF0D-2CA0-43FC-A88F-49AAFD5DA66F}"/>
              </a:ext>
            </a:extLst>
          </p:cNvPr>
          <p:cNvGrpSpPr/>
          <p:nvPr/>
        </p:nvGrpSpPr>
        <p:grpSpPr>
          <a:xfrm>
            <a:off x="3407462" y="6269596"/>
            <a:ext cx="8577647" cy="773689"/>
            <a:chOff x="1555260" y="3395724"/>
            <a:chExt cx="9595340" cy="773689"/>
          </a:xfrm>
        </p:grpSpPr>
        <p:sp>
          <p:nvSpPr>
            <p:cNvPr id="30" name="Rounded Rectangle 64">
              <a:extLst>
                <a:ext uri="{FF2B5EF4-FFF2-40B4-BE49-F238E27FC236}">
                  <a16:creationId xmlns:a16="http://schemas.microsoft.com/office/drawing/2014/main" id="{71C8C818-AD30-48F8-BF2A-FB2F2911BD60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FF669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442D799-E542-4CEB-8057-E5F93333ADBC}"/>
                </a:ext>
              </a:extLst>
            </p:cNvPr>
            <p:cNvSpPr txBox="1"/>
            <p:nvPr/>
          </p:nvSpPr>
          <p:spPr>
            <a:xfrm>
              <a:off x="1830546" y="3523082"/>
              <a:ext cx="9320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4.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สร้างแอปพลิเคชันด้วยโปรแกรม </a:t>
              </a:r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Scratch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79778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FBA2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B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รายการข้อมูล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Rounded Rectangle 42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การสร้างรายการ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513" y="3015718"/>
            <a:ext cx="4876800" cy="3931920"/>
          </a:xfrm>
          <a:prstGeom prst="rect">
            <a:avLst/>
          </a:prstGeom>
        </p:spPr>
      </p:pic>
      <p:cxnSp>
        <p:nvCxnSpPr>
          <p:cNvPr id="45" name="Straight Arrow Connector 44"/>
          <p:cNvCxnSpPr>
            <a:stCxn id="46" idx="2"/>
          </p:cNvCxnSpPr>
          <p:nvPr/>
        </p:nvCxnSpPr>
        <p:spPr>
          <a:xfrm flipH="1">
            <a:off x="8432144" y="6197030"/>
            <a:ext cx="1827983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10260128" y="5856179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1700063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>
            <a:extLst>
              <a:ext uri="{FF2B5EF4-FFF2-40B4-BE49-F238E27FC236}">
                <a16:creationId xmlns:a16="http://schemas.microsoft.com/office/drawing/2014/main" id="{24A1D166-686A-40AD-94E6-6BA3A4F07877}"/>
              </a:ext>
            </a:extLst>
          </p:cNvPr>
          <p:cNvSpPr/>
          <p:nvPr/>
        </p:nvSpPr>
        <p:spPr>
          <a:xfrm>
            <a:off x="-70340" y="2876226"/>
            <a:ext cx="13188462" cy="4212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824320" y="4050569"/>
            <a:ext cx="11007969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นักเรียนสามารถลบหรือเปลี่ยนชื่อรายการ</a:t>
            </a:r>
          </a:p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ได้อย่างไร</a:t>
            </a:r>
            <a:endParaRPr lang="en-US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รูปห้าเหลี่ยม 3">
            <a:extLst>
              <a:ext uri="{FF2B5EF4-FFF2-40B4-BE49-F238E27FC236}">
                <a16:creationId xmlns:a16="http://schemas.microsoft.com/office/drawing/2014/main" id="{8BD2DB3D-6078-446E-8C7F-B865C8FEBF5B}"/>
              </a:ext>
            </a:extLst>
          </p:cNvPr>
          <p:cNvSpPr/>
          <p:nvPr/>
        </p:nvSpPr>
        <p:spPr>
          <a:xfrm>
            <a:off x="1556153" y="169665"/>
            <a:ext cx="2935726" cy="129266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ชวนคิด</a:t>
            </a:r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680440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1"/>
            <a:ext cx="13023840" cy="73259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3412" y="2509193"/>
            <a:ext cx="2181451" cy="4614606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03885" y="4114799"/>
            <a:ext cx="3796563" cy="1403388"/>
            <a:chOff x="3833125" y="1587878"/>
            <a:chExt cx="12414959" cy="105441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Rounded Rectangle 8"/>
            <p:cNvSpPr/>
            <p:nvPr/>
          </p:nvSpPr>
          <p:spPr>
            <a:xfrm>
              <a:off x="3833125" y="1587878"/>
              <a:ext cx="12414959" cy="1054417"/>
            </a:xfrm>
            <a:prstGeom prst="roundRect">
              <a:avLst>
                <a:gd name="adj" fmla="val 18667"/>
              </a:avLst>
            </a:prstGeom>
            <a:solidFill>
              <a:srgbClr val="FAFAFF"/>
            </a:solidFill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51822" y="1680322"/>
              <a:ext cx="11177548" cy="957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บล็อกคำสั่งที่ใช้สำหรับ</a:t>
              </a:r>
            </a:p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</a:t>
              </a:r>
            </a:p>
          </p:txBody>
        </p:sp>
      </p:grpSp>
      <p:cxnSp>
        <p:nvCxnSpPr>
          <p:cNvPr id="11" name="Straight Arrow Connector 10"/>
          <p:cNvCxnSpPr>
            <a:stCxn id="4" idx="3"/>
            <a:endCxn id="9" idx="1"/>
          </p:cNvCxnSpPr>
          <p:nvPr/>
        </p:nvCxnSpPr>
        <p:spPr>
          <a:xfrm flipV="1">
            <a:off x="2684863" y="4816496"/>
            <a:ext cx="1719022" cy="1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5194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B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รายการข้อมูล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การเพิ่มและลบข้อมูลในรายการ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8308" t="13424" r="24420" b="62091"/>
          <a:stretch/>
        </p:blipFill>
        <p:spPr>
          <a:xfrm>
            <a:off x="5480981" y="3099164"/>
            <a:ext cx="2202688" cy="4171789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9" idx="6"/>
          </p:cNvCxnSpPr>
          <p:nvPr/>
        </p:nvCxnSpPr>
        <p:spPr>
          <a:xfrm>
            <a:off x="4291831" y="6875915"/>
            <a:ext cx="1243949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3610129" y="6535063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1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cxnSp>
        <p:nvCxnSpPr>
          <p:cNvPr id="20" name="Straight Arrow Connector 19"/>
          <p:cNvCxnSpPr>
            <a:stCxn id="21" idx="6"/>
          </p:cNvCxnSpPr>
          <p:nvPr/>
        </p:nvCxnSpPr>
        <p:spPr>
          <a:xfrm>
            <a:off x="4291831" y="3842697"/>
            <a:ext cx="1243949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610129" y="3501845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cxnSp>
        <p:nvCxnSpPr>
          <p:cNvPr id="22" name="Straight Arrow Connector 21"/>
          <p:cNvCxnSpPr>
            <a:stCxn id="23" idx="2"/>
          </p:cNvCxnSpPr>
          <p:nvPr/>
        </p:nvCxnSpPr>
        <p:spPr>
          <a:xfrm flipH="1">
            <a:off x="7456085" y="3842697"/>
            <a:ext cx="1276096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8732182" y="3501845"/>
            <a:ext cx="681703" cy="6817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en-US" sz="2987" kern="1200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lang="th-TH" sz="2987" kern="1200" dirty="0">
              <a:solidFill>
                <a:prstClr val="white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FBA2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413563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B9BC8DBB-0E4B-41F7-84A4-80081EB5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/>
            <a:fld id="{7DA63F46-DE69-4172-952D-49B8A2C252CB}" type="slidenum">
              <a:rPr lang="en-US" altLang="th-TH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Cordia New" panose="020B0304020202020204" pitchFamily="34" charset="-34"/>
              </a:rPr>
              <a:pPr defTabSz="975390" hangingPunct="1"/>
              <a:t>34</a:t>
            </a:fld>
            <a:endParaRPr lang="en-US" altLang="th-TH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sp>
        <p:nvSpPr>
          <p:cNvPr id="345093" name="Rectangle 5">
            <a:extLst>
              <a:ext uri="{FF2B5EF4-FFF2-40B4-BE49-F238E27FC236}">
                <a16:creationId xmlns:a16="http://schemas.microsoft.com/office/drawing/2014/main" id="{ABBEA3B0-6336-495D-8922-6C97BEE968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 alt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ช่วยกันพิจารณาคำสั่งต่อไปนี้ แล้วบอกข้อมูลในรายการ </a:t>
            </a:r>
            <a:endParaRPr lang="en-US" alt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345117" name="Group 29">
            <a:extLst>
              <a:ext uri="{FF2B5EF4-FFF2-40B4-BE49-F238E27FC236}">
                <a16:creationId xmlns:a16="http://schemas.microsoft.com/office/drawing/2014/main" id="{08A4674B-2F6C-42CD-8996-0606DD704CD5}"/>
              </a:ext>
            </a:extLst>
          </p:cNvPr>
          <p:cNvGrpSpPr>
            <a:grpSpLocks/>
          </p:cNvGrpSpPr>
          <p:nvPr/>
        </p:nvGrpSpPr>
        <p:grpSpPr bwMode="auto">
          <a:xfrm>
            <a:off x="8121227" y="2844804"/>
            <a:ext cx="1794933" cy="552027"/>
            <a:chOff x="2684" y="3312"/>
            <a:chExt cx="1060" cy="326"/>
          </a:xfrm>
        </p:grpSpPr>
        <p:sp>
          <p:nvSpPr>
            <p:cNvPr id="345113" name="Text Box 25">
              <a:extLst>
                <a:ext uri="{FF2B5EF4-FFF2-40B4-BE49-F238E27FC236}">
                  <a16:creationId xmlns:a16="http://schemas.microsoft.com/office/drawing/2014/main" id="{29E96D2D-FBA8-4E82-8BC3-5A5058A009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4" y="3312"/>
              <a:ext cx="106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hlink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defTabSz="975390" hangingPunct="1"/>
              <a:r>
                <a:rPr lang="en-US" altLang="th-TH" sz="2987" kern="120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menu</a:t>
              </a:r>
            </a:p>
          </p:txBody>
        </p:sp>
        <p:sp>
          <p:nvSpPr>
            <p:cNvPr id="345116" name="Line 28">
              <a:extLst>
                <a:ext uri="{FF2B5EF4-FFF2-40B4-BE49-F238E27FC236}">
                  <a16:creationId xmlns:a16="http://schemas.microsoft.com/office/drawing/2014/main" id="{053A74AE-1685-45E4-93A0-CF95C39827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360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2987" kern="120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  <p:grpSp>
        <p:nvGrpSpPr>
          <p:cNvPr id="345145" name="Group 57">
            <a:extLst>
              <a:ext uri="{FF2B5EF4-FFF2-40B4-BE49-F238E27FC236}">
                <a16:creationId xmlns:a16="http://schemas.microsoft.com/office/drawing/2014/main" id="{D57620CE-5E6F-485E-ADEB-B1672FC9D41A}"/>
              </a:ext>
            </a:extLst>
          </p:cNvPr>
          <p:cNvGrpSpPr>
            <a:grpSpLocks/>
          </p:cNvGrpSpPr>
          <p:nvPr/>
        </p:nvGrpSpPr>
        <p:grpSpPr bwMode="auto">
          <a:xfrm>
            <a:off x="8121227" y="3657600"/>
            <a:ext cx="1794933" cy="894080"/>
            <a:chOff x="4080" y="1440"/>
            <a:chExt cx="1060" cy="528"/>
          </a:xfrm>
        </p:grpSpPr>
        <p:sp>
          <p:nvSpPr>
            <p:cNvPr id="345115" name="Rectangle 27">
              <a:extLst>
                <a:ext uri="{FF2B5EF4-FFF2-40B4-BE49-F238E27FC236}">
                  <a16:creationId xmlns:a16="http://schemas.microsoft.com/office/drawing/2014/main" id="{DDB3FC51-35AD-4F33-AEBB-9D0072B29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728"/>
              <a:ext cx="864" cy="240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grpSp>
          <p:nvGrpSpPr>
            <p:cNvPr id="345123" name="Group 35">
              <a:extLst>
                <a:ext uri="{FF2B5EF4-FFF2-40B4-BE49-F238E27FC236}">
                  <a16:creationId xmlns:a16="http://schemas.microsoft.com/office/drawing/2014/main" id="{56DA4F89-5A11-4890-91E9-E4E79F997F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1440"/>
              <a:ext cx="1060" cy="326"/>
              <a:chOff x="2684" y="3312"/>
              <a:chExt cx="1060" cy="326"/>
            </a:xfrm>
          </p:grpSpPr>
          <p:sp>
            <p:nvSpPr>
              <p:cNvPr id="345124" name="Text Box 36">
                <a:extLst>
                  <a:ext uri="{FF2B5EF4-FFF2-40B4-BE49-F238E27FC236}">
                    <a16:creationId xmlns:a16="http://schemas.microsoft.com/office/drawing/2014/main" id="{9D39958A-A31A-4EFE-9F26-F7BDC86275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5125" name="Line 37">
                <a:extLst>
                  <a:ext uri="{FF2B5EF4-FFF2-40B4-BE49-F238E27FC236}">
                    <a16:creationId xmlns:a16="http://schemas.microsoft.com/office/drawing/2014/main" id="{FA1F2100-5C51-470A-856E-641E83778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5131" name="Rectangle 43">
              <a:extLst>
                <a:ext uri="{FF2B5EF4-FFF2-40B4-BE49-F238E27FC236}">
                  <a16:creationId xmlns:a16="http://schemas.microsoft.com/office/drawing/2014/main" id="{A6C9B10F-364A-43C0-B3B8-889950947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1728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</p:grpSp>
      <p:grpSp>
        <p:nvGrpSpPr>
          <p:cNvPr id="345146" name="Group 58">
            <a:extLst>
              <a:ext uri="{FF2B5EF4-FFF2-40B4-BE49-F238E27FC236}">
                <a16:creationId xmlns:a16="http://schemas.microsoft.com/office/drawing/2014/main" id="{F1EDAF19-0820-4191-A84A-50308392F238}"/>
              </a:ext>
            </a:extLst>
          </p:cNvPr>
          <p:cNvGrpSpPr>
            <a:grpSpLocks/>
          </p:cNvGrpSpPr>
          <p:nvPr/>
        </p:nvGrpSpPr>
        <p:grpSpPr bwMode="auto">
          <a:xfrm>
            <a:off x="8114454" y="4801985"/>
            <a:ext cx="1794933" cy="1344507"/>
            <a:chOff x="4080" y="2278"/>
            <a:chExt cx="1060" cy="794"/>
          </a:xfrm>
        </p:grpSpPr>
        <p:grpSp>
          <p:nvGrpSpPr>
            <p:cNvPr id="345127" name="Group 39">
              <a:extLst>
                <a:ext uri="{FF2B5EF4-FFF2-40B4-BE49-F238E27FC236}">
                  <a16:creationId xmlns:a16="http://schemas.microsoft.com/office/drawing/2014/main" id="{FBEB2893-65C8-4037-8FFC-50BBEA32FF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0" y="2278"/>
              <a:ext cx="1060" cy="326"/>
              <a:chOff x="2684" y="3286"/>
              <a:chExt cx="1060" cy="326"/>
            </a:xfrm>
          </p:grpSpPr>
          <p:sp>
            <p:nvSpPr>
              <p:cNvPr id="345128" name="Text Box 40">
                <a:extLst>
                  <a:ext uri="{FF2B5EF4-FFF2-40B4-BE49-F238E27FC236}">
                    <a16:creationId xmlns:a16="http://schemas.microsoft.com/office/drawing/2014/main" id="{29D63068-79FB-4908-AE21-A2A29367C9E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286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 dirty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5129" name="Line 41">
                <a:extLst>
                  <a:ext uri="{FF2B5EF4-FFF2-40B4-BE49-F238E27FC236}">
                    <a16:creationId xmlns:a16="http://schemas.microsoft.com/office/drawing/2014/main" id="{979B6773-EE25-45A7-8658-4789F2CBB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5132" name="Rectangle 44">
              <a:extLst>
                <a:ext uri="{FF2B5EF4-FFF2-40B4-BE49-F238E27FC236}">
                  <a16:creationId xmlns:a16="http://schemas.microsoft.com/office/drawing/2014/main" id="{89084CA1-5AC8-4162-95AB-D4DFE34A7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592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5133" name="Rectangle 45">
              <a:extLst>
                <a:ext uri="{FF2B5EF4-FFF2-40B4-BE49-F238E27FC236}">
                  <a16:creationId xmlns:a16="http://schemas.microsoft.com/office/drawing/2014/main" id="{83E1F04D-BA28-4156-8CB4-EE0193169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592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45134" name="Rectangle 46">
              <a:extLst>
                <a:ext uri="{FF2B5EF4-FFF2-40B4-BE49-F238E27FC236}">
                  <a16:creationId xmlns:a16="http://schemas.microsoft.com/office/drawing/2014/main" id="{41C41911-7333-4C4E-8CDF-E321A426C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832"/>
              <a:ext cx="864" cy="240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5135" name="Rectangle 47">
              <a:extLst>
                <a:ext uri="{FF2B5EF4-FFF2-40B4-BE49-F238E27FC236}">
                  <a16:creationId xmlns:a16="http://schemas.microsoft.com/office/drawing/2014/main" id="{3D54FF23-98D4-4EFD-A986-3E2B4C2EC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832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</p:grpSp>
      <p:grpSp>
        <p:nvGrpSpPr>
          <p:cNvPr id="345147" name="Group 59">
            <a:extLst>
              <a:ext uri="{FF2B5EF4-FFF2-40B4-BE49-F238E27FC236}">
                <a16:creationId xmlns:a16="http://schemas.microsoft.com/office/drawing/2014/main" id="{D62EAC06-CD6D-431B-B595-3CB1834A7384}"/>
              </a:ext>
            </a:extLst>
          </p:cNvPr>
          <p:cNvGrpSpPr>
            <a:grpSpLocks/>
          </p:cNvGrpSpPr>
          <p:nvPr/>
        </p:nvGrpSpPr>
        <p:grpSpPr bwMode="auto">
          <a:xfrm>
            <a:off x="8107680" y="6261949"/>
            <a:ext cx="1794933" cy="1706880"/>
            <a:chOff x="4172" y="3072"/>
            <a:chExt cx="1060" cy="1008"/>
          </a:xfrm>
        </p:grpSpPr>
        <p:grpSp>
          <p:nvGrpSpPr>
            <p:cNvPr id="345136" name="Group 48">
              <a:extLst>
                <a:ext uri="{FF2B5EF4-FFF2-40B4-BE49-F238E27FC236}">
                  <a16:creationId xmlns:a16="http://schemas.microsoft.com/office/drawing/2014/main" id="{37CE91AC-AA63-4507-B21D-40B1737E47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2" y="3072"/>
              <a:ext cx="1060" cy="326"/>
              <a:chOff x="2684" y="3312"/>
              <a:chExt cx="1060" cy="326"/>
            </a:xfrm>
          </p:grpSpPr>
          <p:sp>
            <p:nvSpPr>
              <p:cNvPr id="345137" name="Text Box 49">
                <a:extLst>
                  <a:ext uri="{FF2B5EF4-FFF2-40B4-BE49-F238E27FC236}">
                    <a16:creationId xmlns:a16="http://schemas.microsoft.com/office/drawing/2014/main" id="{BFCC3EF9-2F7A-4356-9FD5-350AD016AB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5138" name="Line 50">
                <a:extLst>
                  <a:ext uri="{FF2B5EF4-FFF2-40B4-BE49-F238E27FC236}">
                    <a16:creationId xmlns:a16="http://schemas.microsoft.com/office/drawing/2014/main" id="{5CEC04B0-146D-4575-9D3F-7F1FA19689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5139" name="Rectangle 51">
              <a:extLst>
                <a:ext uri="{FF2B5EF4-FFF2-40B4-BE49-F238E27FC236}">
                  <a16:creationId xmlns:a16="http://schemas.microsoft.com/office/drawing/2014/main" id="{0EE526E1-041F-47D6-8531-E60DAC5A8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36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 dirty="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 dirty="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5140" name="Rectangle 52">
              <a:extLst>
                <a:ext uri="{FF2B5EF4-FFF2-40B4-BE49-F238E27FC236}">
                  <a16:creationId xmlns:a16="http://schemas.microsoft.com/office/drawing/2014/main" id="{9475ECE8-A88A-4E61-B0A3-C0DD4BF5F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36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45141" name="Rectangle 53">
              <a:extLst>
                <a:ext uri="{FF2B5EF4-FFF2-40B4-BE49-F238E27FC236}">
                  <a16:creationId xmlns:a16="http://schemas.microsoft.com/office/drawing/2014/main" id="{CB5B86F9-C1B6-46E7-9D75-639592A23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600"/>
              <a:ext cx="864" cy="240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ยำวุ้นเส้น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5142" name="Rectangle 54">
              <a:extLst>
                <a:ext uri="{FF2B5EF4-FFF2-40B4-BE49-F238E27FC236}">
                  <a16:creationId xmlns:a16="http://schemas.microsoft.com/office/drawing/2014/main" id="{9205FD70-80F6-40DF-847F-B26706C26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60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  <p:sp>
          <p:nvSpPr>
            <p:cNvPr id="345143" name="Rectangle 55">
              <a:extLst>
                <a:ext uri="{FF2B5EF4-FFF2-40B4-BE49-F238E27FC236}">
                  <a16:creationId xmlns:a16="http://schemas.microsoft.com/office/drawing/2014/main" id="{21FE762F-D648-4E8A-A3D0-0BC9C88E4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84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5144" name="Rectangle 56">
              <a:extLst>
                <a:ext uri="{FF2B5EF4-FFF2-40B4-BE49-F238E27FC236}">
                  <a16:creationId xmlns:a16="http://schemas.microsoft.com/office/drawing/2014/main" id="{A7B4C90B-2650-4B71-BD2C-69C35C293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84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3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C7B6C9B-5304-4C8B-981B-708688D3007A}"/>
              </a:ext>
            </a:extLst>
          </p:cNvPr>
          <p:cNvGrpSpPr/>
          <p:nvPr/>
        </p:nvGrpSpPr>
        <p:grpSpPr>
          <a:xfrm>
            <a:off x="2902504" y="3007362"/>
            <a:ext cx="2934417" cy="458894"/>
            <a:chOff x="2721097" y="1676402"/>
            <a:chExt cx="2751016" cy="430213"/>
          </a:xfrm>
        </p:grpSpPr>
        <p:grpSp>
          <p:nvGrpSpPr>
            <p:cNvPr id="345122" name="Group 34">
              <a:extLst>
                <a:ext uri="{FF2B5EF4-FFF2-40B4-BE49-F238E27FC236}">
                  <a16:creationId xmlns:a16="http://schemas.microsoft.com/office/drawing/2014/main" id="{2CD2C2D4-79E6-4AF6-B571-ED106C420A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9113" y="1676402"/>
              <a:ext cx="1143000" cy="430213"/>
              <a:chOff x="2199" y="1104"/>
              <a:chExt cx="720" cy="271"/>
            </a:xfrm>
          </p:grpSpPr>
          <p:sp>
            <p:nvSpPr>
              <p:cNvPr id="345120" name="AutoShape 32">
                <a:extLst>
                  <a:ext uri="{FF2B5EF4-FFF2-40B4-BE49-F238E27FC236}">
                    <a16:creationId xmlns:a16="http://schemas.microsoft.com/office/drawing/2014/main" id="{54E11E93-7E7F-453F-9670-520EDE29A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99" y="1171"/>
                <a:ext cx="96" cy="9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chemeClr val="hlink"/>
              </a:solidFill>
              <a:ln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  <p:sp>
            <p:nvSpPr>
              <p:cNvPr id="345121" name="Text Box 33">
                <a:extLst>
                  <a:ext uri="{FF2B5EF4-FFF2-40B4-BE49-F238E27FC236}">
                    <a16:creationId xmlns:a16="http://schemas.microsoft.com/office/drawing/2014/main" id="{43FD482D-DB15-4796-976F-DB89799EB1A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52" y="1104"/>
                <a:ext cx="567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srgbClr val="0563C1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</p:grp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6565AD1A-73DB-42D2-A165-BD96C7ED8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21097" y="1683254"/>
              <a:ext cx="1360366" cy="361159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65585936-8F64-4756-A646-B411440F2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8141" y="4085169"/>
            <a:ext cx="2458720" cy="6400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2352A0-76EF-4990-A1E9-EAD294809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141" y="5168056"/>
            <a:ext cx="2600960" cy="619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E2747CE-7A8A-4679-A015-9E5AABFF4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8141" y="6395875"/>
            <a:ext cx="3261360" cy="599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5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5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5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5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F733881A-0C61-48FD-A550-844AE7BF2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15302" y="7639963"/>
            <a:ext cx="2926080" cy="389467"/>
          </a:xfrm>
        </p:spPr>
        <p:txBody>
          <a:bodyPr/>
          <a:lstStyle/>
          <a:p>
            <a:pPr defTabSz="975390" hangingPunct="1"/>
            <a:fld id="{BE859608-31E6-4C42-84AD-41CB18E8F5C3}" type="slidenum">
              <a:rPr lang="en-US" altLang="th-TH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Cordia New" panose="020B0304020202020204" pitchFamily="34" charset="-34"/>
              </a:rPr>
              <a:pPr defTabSz="975390" hangingPunct="1"/>
              <a:t>35</a:t>
            </a:fld>
            <a:endParaRPr lang="en-US" altLang="th-TH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sp>
        <p:nvSpPr>
          <p:cNvPr id="350210" name="Rectangle 2">
            <a:extLst>
              <a:ext uri="{FF2B5EF4-FFF2-40B4-BE49-F238E27FC236}">
                <a16:creationId xmlns:a16="http://schemas.microsoft.com/office/drawing/2014/main" id="{A91D7B39-8EB4-4592-BFF2-DE10C98C44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24742" y="1314572"/>
            <a:ext cx="11216640" cy="1413934"/>
          </a:xfrm>
        </p:spPr>
        <p:txBody>
          <a:bodyPr/>
          <a:lstStyle/>
          <a:p>
            <a:r>
              <a:rPr lang="th-TH" alt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ตรวจสอบข้อมูลในรายการ</a:t>
            </a:r>
            <a:endParaRPr lang="en-US" alt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350216" name="Group 8">
            <a:extLst>
              <a:ext uri="{FF2B5EF4-FFF2-40B4-BE49-F238E27FC236}">
                <a16:creationId xmlns:a16="http://schemas.microsoft.com/office/drawing/2014/main" id="{D3DED63C-6662-44AF-B714-FFC80C6A6D6A}"/>
              </a:ext>
            </a:extLst>
          </p:cNvPr>
          <p:cNvGrpSpPr>
            <a:grpSpLocks/>
          </p:cNvGrpSpPr>
          <p:nvPr/>
        </p:nvGrpSpPr>
        <p:grpSpPr bwMode="auto">
          <a:xfrm>
            <a:off x="1835004" y="3480750"/>
            <a:ext cx="1794933" cy="1706880"/>
            <a:chOff x="4172" y="3072"/>
            <a:chExt cx="1060" cy="1008"/>
          </a:xfrm>
        </p:grpSpPr>
        <p:grpSp>
          <p:nvGrpSpPr>
            <p:cNvPr id="350217" name="Group 9">
              <a:extLst>
                <a:ext uri="{FF2B5EF4-FFF2-40B4-BE49-F238E27FC236}">
                  <a16:creationId xmlns:a16="http://schemas.microsoft.com/office/drawing/2014/main" id="{9F63BDB9-D38B-4A96-89E0-4312980D5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2" y="3072"/>
              <a:ext cx="1060" cy="326"/>
              <a:chOff x="2684" y="3312"/>
              <a:chExt cx="1060" cy="326"/>
            </a:xfrm>
          </p:grpSpPr>
          <p:sp>
            <p:nvSpPr>
              <p:cNvPr id="350218" name="Text Box 10">
                <a:extLst>
                  <a:ext uri="{FF2B5EF4-FFF2-40B4-BE49-F238E27FC236}">
                    <a16:creationId xmlns:a16="http://schemas.microsoft.com/office/drawing/2014/main" id="{90E52C06-C608-4463-83E3-CEB0A193EC6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50219" name="Line 11">
                <a:extLst>
                  <a:ext uri="{FF2B5EF4-FFF2-40B4-BE49-F238E27FC236}">
                    <a16:creationId xmlns:a16="http://schemas.microsoft.com/office/drawing/2014/main" id="{556179FF-5914-4B59-9B10-E780988E4B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50220" name="Rectangle 12">
              <a:extLst>
                <a:ext uri="{FF2B5EF4-FFF2-40B4-BE49-F238E27FC236}">
                  <a16:creationId xmlns:a16="http://schemas.microsoft.com/office/drawing/2014/main" id="{D74D110F-676E-4960-9ACE-1FBD3948A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36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 dirty="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 dirty="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0221" name="Rectangle 13">
              <a:extLst>
                <a:ext uri="{FF2B5EF4-FFF2-40B4-BE49-F238E27FC236}">
                  <a16:creationId xmlns:a16="http://schemas.microsoft.com/office/drawing/2014/main" id="{8A679E96-8B5F-4689-8898-0AED2D46B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36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50222" name="Rectangle 14">
              <a:extLst>
                <a:ext uri="{FF2B5EF4-FFF2-40B4-BE49-F238E27FC236}">
                  <a16:creationId xmlns:a16="http://schemas.microsoft.com/office/drawing/2014/main" id="{69A096B4-BD9D-432F-AD8B-44FF6736E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60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ยำวุ้นเส้น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0223" name="Rectangle 15">
              <a:extLst>
                <a:ext uri="{FF2B5EF4-FFF2-40B4-BE49-F238E27FC236}">
                  <a16:creationId xmlns:a16="http://schemas.microsoft.com/office/drawing/2014/main" id="{B38D2863-7721-4D4D-9EFD-A145E1CDF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60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  <p:sp>
          <p:nvSpPr>
            <p:cNvPr id="350224" name="Rectangle 16">
              <a:extLst>
                <a:ext uri="{FF2B5EF4-FFF2-40B4-BE49-F238E27FC236}">
                  <a16:creationId xmlns:a16="http://schemas.microsoft.com/office/drawing/2014/main" id="{FDD51BED-3C2A-44D5-A910-FDDDDF055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84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0225" name="Rectangle 17">
              <a:extLst>
                <a:ext uri="{FF2B5EF4-FFF2-40B4-BE49-F238E27FC236}">
                  <a16:creationId xmlns:a16="http://schemas.microsoft.com/office/drawing/2014/main" id="{02CD5D2F-3155-46CE-8E51-D4ACAAA7B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84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3</a:t>
              </a:r>
            </a:p>
          </p:txBody>
        </p:sp>
      </p:grpSp>
      <p:grpSp>
        <p:nvGrpSpPr>
          <p:cNvPr id="350232" name="Group 24">
            <a:extLst>
              <a:ext uri="{FF2B5EF4-FFF2-40B4-BE49-F238E27FC236}">
                <a16:creationId xmlns:a16="http://schemas.microsoft.com/office/drawing/2014/main" id="{08A272F7-A36A-4596-B99C-089B848F6E94}"/>
              </a:ext>
            </a:extLst>
          </p:cNvPr>
          <p:cNvGrpSpPr>
            <a:grpSpLocks/>
          </p:cNvGrpSpPr>
          <p:nvPr/>
        </p:nvGrpSpPr>
        <p:grpSpPr bwMode="auto">
          <a:xfrm>
            <a:off x="8952755" y="3568448"/>
            <a:ext cx="1207349" cy="618067"/>
            <a:chOff x="4368" y="1296"/>
            <a:chExt cx="713" cy="365"/>
          </a:xfrm>
        </p:grpSpPr>
        <p:sp>
          <p:nvSpPr>
            <p:cNvPr id="350226" name="AutoShape 18">
              <a:extLst>
                <a:ext uri="{FF2B5EF4-FFF2-40B4-BE49-F238E27FC236}">
                  <a16:creationId xmlns:a16="http://schemas.microsoft.com/office/drawing/2014/main" id="{D5DBD6E9-22CC-4D2E-9912-E90D95951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1344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66FFFF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3413" b="1" kern="120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50227" name="Text Box 19">
              <a:extLst>
                <a:ext uri="{FF2B5EF4-FFF2-40B4-BE49-F238E27FC236}">
                  <a16:creationId xmlns:a16="http://schemas.microsoft.com/office/drawing/2014/main" id="{2A51724B-04D6-42EA-804E-B83BB2ED2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1296"/>
              <a:ext cx="37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defTabSz="975390" hangingPunct="1"/>
              <a:r>
                <a:rPr lang="th-TH" altLang="th-TH" sz="3413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เท็จ</a:t>
              </a:r>
              <a:endParaRPr lang="en-US" altLang="th-TH" sz="3413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50233" name="Group 25">
            <a:extLst>
              <a:ext uri="{FF2B5EF4-FFF2-40B4-BE49-F238E27FC236}">
                <a16:creationId xmlns:a16="http://schemas.microsoft.com/office/drawing/2014/main" id="{89F251BF-0A0D-46DC-AFE1-62F0EE7F3E18}"/>
              </a:ext>
            </a:extLst>
          </p:cNvPr>
          <p:cNvGrpSpPr>
            <a:grpSpLocks/>
          </p:cNvGrpSpPr>
          <p:nvPr/>
        </p:nvGrpSpPr>
        <p:grpSpPr bwMode="auto">
          <a:xfrm>
            <a:off x="8952755" y="4787649"/>
            <a:ext cx="1207349" cy="618067"/>
            <a:chOff x="4368" y="2016"/>
            <a:chExt cx="713" cy="365"/>
          </a:xfrm>
        </p:grpSpPr>
        <p:sp>
          <p:nvSpPr>
            <p:cNvPr id="350228" name="AutoShape 20">
              <a:extLst>
                <a:ext uri="{FF2B5EF4-FFF2-40B4-BE49-F238E27FC236}">
                  <a16:creationId xmlns:a16="http://schemas.microsoft.com/office/drawing/2014/main" id="{790FA888-35F6-4343-AF31-2BD2F866B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8" y="2064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66FFFF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3413" b="1" kern="120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50229" name="Text Box 21">
              <a:extLst>
                <a:ext uri="{FF2B5EF4-FFF2-40B4-BE49-F238E27FC236}">
                  <a16:creationId xmlns:a16="http://schemas.microsoft.com/office/drawing/2014/main" id="{8D9FE9F2-1B0F-4273-BEDD-1B3FC1987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04" y="2016"/>
              <a:ext cx="37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defTabSz="975390" hangingPunct="1"/>
              <a:r>
                <a:rPr lang="th-TH" altLang="th-TH" sz="3413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จริง</a:t>
              </a:r>
              <a:endParaRPr lang="en-US" altLang="th-TH" sz="3413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50234" name="Group 26">
            <a:extLst>
              <a:ext uri="{FF2B5EF4-FFF2-40B4-BE49-F238E27FC236}">
                <a16:creationId xmlns:a16="http://schemas.microsoft.com/office/drawing/2014/main" id="{272A0151-6CFB-43FD-807B-EEF5F1157BDF}"/>
              </a:ext>
            </a:extLst>
          </p:cNvPr>
          <p:cNvGrpSpPr>
            <a:grpSpLocks/>
          </p:cNvGrpSpPr>
          <p:nvPr/>
        </p:nvGrpSpPr>
        <p:grpSpPr bwMode="auto">
          <a:xfrm>
            <a:off x="8952753" y="6007172"/>
            <a:ext cx="1605281" cy="623147"/>
            <a:chOff x="4080" y="2750"/>
            <a:chExt cx="948" cy="368"/>
          </a:xfrm>
        </p:grpSpPr>
        <p:sp>
          <p:nvSpPr>
            <p:cNvPr id="350230" name="AutoShape 22">
              <a:extLst>
                <a:ext uri="{FF2B5EF4-FFF2-40B4-BE49-F238E27FC236}">
                  <a16:creationId xmlns:a16="http://schemas.microsoft.com/office/drawing/2014/main" id="{58C2AE53-6896-4EF5-8CAF-D4F361DDB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784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66FFFF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3413" b="1" kern="120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50231" name="Text Box 23">
              <a:extLst>
                <a:ext uri="{FF2B5EF4-FFF2-40B4-BE49-F238E27FC236}">
                  <a16:creationId xmlns:a16="http://schemas.microsoft.com/office/drawing/2014/main" id="{AF414A6D-2DF2-473F-B1C9-5B4D326CBE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7" y="2750"/>
              <a:ext cx="641" cy="368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th-TH"/>
              </a:defPPr>
              <a:lvl1pPr>
                <a:defRPr sz="3200" b="1">
                  <a:latin typeface="TH Sarabun New" panose="020B0500040200020003" pitchFamily="34" charset="-34"/>
                  <a:cs typeface="TH Sarabun New" panose="020B0500040200020003" pitchFamily="34" charset="-34"/>
                </a:defRPr>
              </a:lvl1pPr>
            </a:lstStyle>
            <a:p>
              <a:pPr algn="l" defTabSz="975390" hangingPunct="1"/>
              <a:r>
                <a:rPr lang="th-TH" altLang="th-TH" sz="3413" kern="1200" dirty="0">
                  <a:solidFill>
                    <a:prstClr val="black"/>
                  </a:solidFill>
                </a:rPr>
                <a:t>ไข่เจียว</a:t>
              </a:r>
              <a:endParaRPr lang="en-US" altLang="th-TH" sz="3413" kern="12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084E166-9A33-4BAC-9408-CD3685EE7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251" y="3532886"/>
            <a:ext cx="3231431" cy="6045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A2817D-4D7D-4E31-BF87-D7806B558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4936" y="4654867"/>
            <a:ext cx="3298611" cy="5807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166A342-1E07-43B8-BA1C-6EEC6B48A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8251" y="5854446"/>
            <a:ext cx="2728048" cy="5838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833854-5B6F-46A7-944D-9B9A97580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251" y="2583847"/>
            <a:ext cx="2143760" cy="6604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EC2EEE5-FA60-4C77-980D-E0FAFA3C79F9}"/>
              </a:ext>
            </a:extLst>
          </p:cNvPr>
          <p:cNvGrpSpPr/>
          <p:nvPr/>
        </p:nvGrpSpPr>
        <p:grpSpPr>
          <a:xfrm>
            <a:off x="8952756" y="2655588"/>
            <a:ext cx="982615" cy="617541"/>
            <a:chOff x="8458209" y="1683498"/>
            <a:chExt cx="921201" cy="578945"/>
          </a:xfrm>
        </p:grpSpPr>
        <p:sp>
          <p:nvSpPr>
            <p:cNvPr id="30" name="Text Box 19">
              <a:extLst>
                <a:ext uri="{FF2B5EF4-FFF2-40B4-BE49-F238E27FC236}">
                  <a16:creationId xmlns:a16="http://schemas.microsoft.com/office/drawing/2014/main" id="{DA5F7B80-62A3-4A20-A7BF-74CF0A539B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51495" y="1683498"/>
              <a:ext cx="327915" cy="5789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defTabSz="975390" hangingPunct="1"/>
              <a:r>
                <a:rPr lang="en-US" altLang="th-TH" sz="3413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3</a:t>
              </a:r>
            </a:p>
          </p:txBody>
        </p:sp>
        <p:sp>
          <p:nvSpPr>
            <p:cNvPr id="31" name="AutoShape 18">
              <a:extLst>
                <a:ext uri="{FF2B5EF4-FFF2-40B4-BE49-F238E27FC236}">
                  <a16:creationId xmlns:a16="http://schemas.microsoft.com/office/drawing/2014/main" id="{1D5FF377-DFCC-44B0-8690-B4EF31A36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8209" y="1781661"/>
              <a:ext cx="381001" cy="304800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66FFFF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3413" b="1" kern="120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D52BA203-4B5E-4E82-B503-8AE9AE83C1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3634" y="6922417"/>
            <a:ext cx="3637280" cy="609600"/>
          </a:xfrm>
          <a:prstGeom prst="rect">
            <a:avLst/>
          </a:prstGeom>
        </p:spPr>
      </p:pic>
      <p:grpSp>
        <p:nvGrpSpPr>
          <p:cNvPr id="34" name="Group 26">
            <a:extLst>
              <a:ext uri="{FF2B5EF4-FFF2-40B4-BE49-F238E27FC236}">
                <a16:creationId xmlns:a16="http://schemas.microsoft.com/office/drawing/2014/main" id="{06437094-6DB2-4019-BBAB-C66BEE07750A}"/>
              </a:ext>
            </a:extLst>
          </p:cNvPr>
          <p:cNvGrpSpPr>
            <a:grpSpLocks/>
          </p:cNvGrpSpPr>
          <p:nvPr/>
        </p:nvGrpSpPr>
        <p:grpSpPr bwMode="auto">
          <a:xfrm>
            <a:off x="8973062" y="6992158"/>
            <a:ext cx="1605281" cy="623147"/>
            <a:chOff x="4080" y="2750"/>
            <a:chExt cx="948" cy="368"/>
          </a:xfrm>
        </p:grpSpPr>
        <p:sp>
          <p:nvSpPr>
            <p:cNvPr id="35" name="AutoShape 22">
              <a:extLst>
                <a:ext uri="{FF2B5EF4-FFF2-40B4-BE49-F238E27FC236}">
                  <a16:creationId xmlns:a16="http://schemas.microsoft.com/office/drawing/2014/main" id="{CADF091A-5607-4390-9C37-5892C46C0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0" y="2784"/>
              <a:ext cx="240" cy="192"/>
            </a:xfrm>
            <a:prstGeom prst="rightArrow">
              <a:avLst>
                <a:gd name="adj1" fmla="val 50000"/>
                <a:gd name="adj2" fmla="val 31250"/>
              </a:avLst>
            </a:prstGeom>
            <a:solidFill>
              <a:srgbClr val="66FFFF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3413" b="1" kern="120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6" name="Text Box 23">
              <a:extLst>
                <a:ext uri="{FF2B5EF4-FFF2-40B4-BE49-F238E27FC236}">
                  <a16:creationId xmlns:a16="http://schemas.microsoft.com/office/drawing/2014/main" id="{42142D8A-2BBC-48DA-A70E-6B4497F2EC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87" y="2750"/>
              <a:ext cx="641" cy="368"/>
            </a:xfrm>
            <a:prstGeom prst="rect">
              <a:avLst/>
            </a:prstGeom>
            <a:noFill/>
            <a:ln w="12700" algn="ctr">
              <a:noFill/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th-TH"/>
              </a:defPPr>
              <a:lvl1pPr>
                <a:defRPr sz="3200" b="1">
                  <a:latin typeface="TH Sarabun New" panose="020B0500040200020003" pitchFamily="34" charset="-34"/>
                  <a:cs typeface="TH Sarabun New" panose="020B0500040200020003" pitchFamily="34" charset="-34"/>
                </a:defRPr>
              </a:lvl1pPr>
            </a:lstStyle>
            <a:p>
              <a:pPr defTabSz="975390" hangingPunct="1"/>
              <a:r>
                <a:rPr lang="en-US" altLang="th-TH" sz="3413" kern="1200" dirty="0">
                  <a:solidFill>
                    <a:prstClr val="black"/>
                  </a:solidFill>
                </a:rPr>
                <a:t>3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50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350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50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60B20030-D8D4-47B8-AB4B-E474E0A09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75390" hangingPunct="1"/>
            <a:fld id="{31320078-87F6-44B5-BC60-0A7F56FA101A}" type="slidenum">
              <a:rPr lang="en-US" altLang="th-TH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Cordia New" panose="020B0304020202020204" pitchFamily="34" charset="-34"/>
              </a:rPr>
              <a:pPr defTabSz="975390" hangingPunct="1"/>
              <a:t>36</a:t>
            </a:fld>
            <a:endParaRPr lang="en-US" altLang="th-TH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sp>
        <p:nvSpPr>
          <p:cNvPr id="349186" name="Rectangle 2">
            <a:extLst>
              <a:ext uri="{FF2B5EF4-FFF2-40B4-BE49-F238E27FC236}">
                <a16:creationId xmlns:a16="http://schemas.microsoft.com/office/drawing/2014/main" id="{971734EC-F419-4CA5-B672-37DC080AAE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94080" y="1660312"/>
            <a:ext cx="11216640" cy="1413934"/>
          </a:xfrm>
        </p:spPr>
        <p:txBody>
          <a:bodyPr/>
          <a:lstStyle/>
          <a:p>
            <a:r>
              <a:rPr lang="th-TH" alt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แทนที่และลบข้อมูลจากรายการ</a:t>
            </a:r>
            <a:endParaRPr lang="en-US" alt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349191" name="Group 7">
            <a:extLst>
              <a:ext uri="{FF2B5EF4-FFF2-40B4-BE49-F238E27FC236}">
                <a16:creationId xmlns:a16="http://schemas.microsoft.com/office/drawing/2014/main" id="{ED16F2FD-16A8-400D-9A7B-C11FB697688B}"/>
              </a:ext>
            </a:extLst>
          </p:cNvPr>
          <p:cNvGrpSpPr>
            <a:grpSpLocks/>
          </p:cNvGrpSpPr>
          <p:nvPr/>
        </p:nvGrpSpPr>
        <p:grpSpPr bwMode="auto">
          <a:xfrm>
            <a:off x="9347200" y="2763520"/>
            <a:ext cx="1794933" cy="1706880"/>
            <a:chOff x="4172" y="3072"/>
            <a:chExt cx="1060" cy="1008"/>
          </a:xfrm>
        </p:grpSpPr>
        <p:grpSp>
          <p:nvGrpSpPr>
            <p:cNvPr id="349192" name="Group 8">
              <a:extLst>
                <a:ext uri="{FF2B5EF4-FFF2-40B4-BE49-F238E27FC236}">
                  <a16:creationId xmlns:a16="http://schemas.microsoft.com/office/drawing/2014/main" id="{9F5749F0-9B31-4260-9099-A1D332E88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2" y="3072"/>
              <a:ext cx="1060" cy="326"/>
              <a:chOff x="2684" y="3312"/>
              <a:chExt cx="1060" cy="326"/>
            </a:xfrm>
          </p:grpSpPr>
          <p:sp>
            <p:nvSpPr>
              <p:cNvPr id="349193" name="Text Box 9">
                <a:extLst>
                  <a:ext uri="{FF2B5EF4-FFF2-40B4-BE49-F238E27FC236}">
                    <a16:creationId xmlns:a16="http://schemas.microsoft.com/office/drawing/2014/main" id="{13829B00-77D1-4EC6-8606-EBAF06CCA0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9194" name="Line 10">
                <a:extLst>
                  <a:ext uri="{FF2B5EF4-FFF2-40B4-BE49-F238E27FC236}">
                    <a16:creationId xmlns:a16="http://schemas.microsoft.com/office/drawing/2014/main" id="{5E96EFB7-1B28-4EEC-BD40-23B941F1EE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9195" name="Rectangle 11">
              <a:extLst>
                <a:ext uri="{FF2B5EF4-FFF2-40B4-BE49-F238E27FC236}">
                  <a16:creationId xmlns:a16="http://schemas.microsoft.com/office/drawing/2014/main" id="{C658191C-77A4-4261-AB35-66052B1B2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36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196" name="Rectangle 12">
              <a:extLst>
                <a:ext uri="{FF2B5EF4-FFF2-40B4-BE49-F238E27FC236}">
                  <a16:creationId xmlns:a16="http://schemas.microsoft.com/office/drawing/2014/main" id="{9B197A71-0FEC-424A-AC41-237AD6DBB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36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49197" name="Rectangle 13">
              <a:extLst>
                <a:ext uri="{FF2B5EF4-FFF2-40B4-BE49-F238E27FC236}">
                  <a16:creationId xmlns:a16="http://schemas.microsoft.com/office/drawing/2014/main" id="{81A99826-76EB-4BBD-9822-0707763AA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600"/>
              <a:ext cx="864" cy="240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ส้มตำ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198" name="Rectangle 14">
              <a:extLst>
                <a:ext uri="{FF2B5EF4-FFF2-40B4-BE49-F238E27FC236}">
                  <a16:creationId xmlns:a16="http://schemas.microsoft.com/office/drawing/2014/main" id="{1B7786F7-BEDB-4216-9CDB-EED93E746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60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  <p:sp>
          <p:nvSpPr>
            <p:cNvPr id="349199" name="Rectangle 15">
              <a:extLst>
                <a:ext uri="{FF2B5EF4-FFF2-40B4-BE49-F238E27FC236}">
                  <a16:creationId xmlns:a16="http://schemas.microsoft.com/office/drawing/2014/main" id="{F246784C-9B1F-4309-BE50-C3A20A374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84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00" name="Rectangle 16">
              <a:extLst>
                <a:ext uri="{FF2B5EF4-FFF2-40B4-BE49-F238E27FC236}">
                  <a16:creationId xmlns:a16="http://schemas.microsoft.com/office/drawing/2014/main" id="{FD036808-82E6-43CC-BAEF-0918CB6B9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84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3</a:t>
              </a:r>
            </a:p>
          </p:txBody>
        </p:sp>
      </p:grpSp>
      <p:grpSp>
        <p:nvGrpSpPr>
          <p:cNvPr id="349201" name="Group 17">
            <a:extLst>
              <a:ext uri="{FF2B5EF4-FFF2-40B4-BE49-F238E27FC236}">
                <a16:creationId xmlns:a16="http://schemas.microsoft.com/office/drawing/2014/main" id="{E8387F73-64E6-444A-9CA9-7B1D6D7FED5C}"/>
              </a:ext>
            </a:extLst>
          </p:cNvPr>
          <p:cNvGrpSpPr>
            <a:grpSpLocks/>
          </p:cNvGrpSpPr>
          <p:nvPr/>
        </p:nvGrpSpPr>
        <p:grpSpPr bwMode="auto">
          <a:xfrm>
            <a:off x="1950720" y="2763520"/>
            <a:ext cx="1794933" cy="1706880"/>
            <a:chOff x="4172" y="3072"/>
            <a:chExt cx="1060" cy="1008"/>
          </a:xfrm>
        </p:grpSpPr>
        <p:grpSp>
          <p:nvGrpSpPr>
            <p:cNvPr id="349202" name="Group 18">
              <a:extLst>
                <a:ext uri="{FF2B5EF4-FFF2-40B4-BE49-F238E27FC236}">
                  <a16:creationId xmlns:a16="http://schemas.microsoft.com/office/drawing/2014/main" id="{2243CCDF-A196-469D-B090-2F78250F2A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2" y="3072"/>
              <a:ext cx="1060" cy="326"/>
              <a:chOff x="2684" y="3312"/>
              <a:chExt cx="1060" cy="326"/>
            </a:xfrm>
          </p:grpSpPr>
          <p:sp>
            <p:nvSpPr>
              <p:cNvPr id="349203" name="Text Box 19">
                <a:extLst>
                  <a:ext uri="{FF2B5EF4-FFF2-40B4-BE49-F238E27FC236}">
                    <a16:creationId xmlns:a16="http://schemas.microsoft.com/office/drawing/2014/main" id="{48359973-80F2-4124-8638-0609CFC1B9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9204" name="Line 20">
                <a:extLst>
                  <a:ext uri="{FF2B5EF4-FFF2-40B4-BE49-F238E27FC236}">
                    <a16:creationId xmlns:a16="http://schemas.microsoft.com/office/drawing/2014/main" id="{3F3AC2A2-BA62-4A99-B985-2470CBD7E7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9205" name="Rectangle 21">
              <a:extLst>
                <a:ext uri="{FF2B5EF4-FFF2-40B4-BE49-F238E27FC236}">
                  <a16:creationId xmlns:a16="http://schemas.microsoft.com/office/drawing/2014/main" id="{E902EF34-CC40-4D7C-8FFB-B9D75C6B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36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06" name="Rectangle 22">
              <a:extLst>
                <a:ext uri="{FF2B5EF4-FFF2-40B4-BE49-F238E27FC236}">
                  <a16:creationId xmlns:a16="http://schemas.microsoft.com/office/drawing/2014/main" id="{CF389C27-7E24-4CF1-BE7D-949BAC177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36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49207" name="Rectangle 23">
              <a:extLst>
                <a:ext uri="{FF2B5EF4-FFF2-40B4-BE49-F238E27FC236}">
                  <a16:creationId xmlns:a16="http://schemas.microsoft.com/office/drawing/2014/main" id="{462C39DB-06A4-406C-AB72-67E179CB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60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ยำวุ้นเส้น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08" name="Rectangle 24">
              <a:extLst>
                <a:ext uri="{FF2B5EF4-FFF2-40B4-BE49-F238E27FC236}">
                  <a16:creationId xmlns:a16="http://schemas.microsoft.com/office/drawing/2014/main" id="{5090094A-DA27-4998-9885-A9477962A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60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  <p:sp>
          <p:nvSpPr>
            <p:cNvPr id="349209" name="Rectangle 25">
              <a:extLst>
                <a:ext uri="{FF2B5EF4-FFF2-40B4-BE49-F238E27FC236}">
                  <a16:creationId xmlns:a16="http://schemas.microsoft.com/office/drawing/2014/main" id="{6631DDF3-F603-4E00-9B9A-A647D4835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" y="3840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10" name="Rectangle 26">
              <a:extLst>
                <a:ext uri="{FF2B5EF4-FFF2-40B4-BE49-F238E27FC236}">
                  <a16:creationId xmlns:a16="http://schemas.microsoft.com/office/drawing/2014/main" id="{15E05E0A-0518-4652-BCAB-0DD419085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" y="3840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3</a:t>
              </a:r>
            </a:p>
          </p:txBody>
        </p:sp>
      </p:grpSp>
      <p:grpSp>
        <p:nvGrpSpPr>
          <p:cNvPr id="349221" name="Group 37">
            <a:extLst>
              <a:ext uri="{FF2B5EF4-FFF2-40B4-BE49-F238E27FC236}">
                <a16:creationId xmlns:a16="http://schemas.microsoft.com/office/drawing/2014/main" id="{9A140DE8-4257-48DB-A62E-7BF916ACEE34}"/>
              </a:ext>
            </a:extLst>
          </p:cNvPr>
          <p:cNvGrpSpPr>
            <a:grpSpLocks/>
          </p:cNvGrpSpPr>
          <p:nvPr/>
        </p:nvGrpSpPr>
        <p:grpSpPr bwMode="auto">
          <a:xfrm>
            <a:off x="9340427" y="4934373"/>
            <a:ext cx="1794933" cy="1300480"/>
            <a:chOff x="4032" y="3120"/>
            <a:chExt cx="1060" cy="768"/>
          </a:xfrm>
        </p:grpSpPr>
        <p:grpSp>
          <p:nvGrpSpPr>
            <p:cNvPr id="349212" name="Group 28">
              <a:extLst>
                <a:ext uri="{FF2B5EF4-FFF2-40B4-BE49-F238E27FC236}">
                  <a16:creationId xmlns:a16="http://schemas.microsoft.com/office/drawing/2014/main" id="{FA46F959-4C7E-4901-BCBD-8259150495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3120"/>
              <a:ext cx="1060" cy="326"/>
              <a:chOff x="2684" y="3312"/>
              <a:chExt cx="1060" cy="326"/>
            </a:xfrm>
          </p:grpSpPr>
          <p:sp>
            <p:nvSpPr>
              <p:cNvPr id="349213" name="Text Box 29">
                <a:extLst>
                  <a:ext uri="{FF2B5EF4-FFF2-40B4-BE49-F238E27FC236}">
                    <a16:creationId xmlns:a16="http://schemas.microsoft.com/office/drawing/2014/main" id="{77A1373A-DC3C-4E38-B230-A4EFDF318B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4" y="3312"/>
                <a:ext cx="1060" cy="3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algn="ctr">
                    <a:solidFill>
                      <a:schemeClr val="hlink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l" defTabSz="975390" hangingPunct="1"/>
                <a:r>
                  <a:rPr lang="en-US" altLang="th-TH" sz="2987" kern="1200" dirty="0">
                    <a:solidFill>
                      <a:prstClr val="black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menu</a:t>
                </a:r>
              </a:p>
            </p:txBody>
          </p:sp>
          <p:sp>
            <p:nvSpPr>
              <p:cNvPr id="349214" name="Line 30">
                <a:extLst>
                  <a:ext uri="{FF2B5EF4-FFF2-40B4-BE49-F238E27FC236}">
                    <a16:creationId xmlns:a16="http://schemas.microsoft.com/office/drawing/2014/main" id="{EB2FCF3E-581B-44FA-A8D4-1ABA5AE34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3600"/>
                <a:ext cx="105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l" defTabSz="975390" hangingPunct="1"/>
                <a:endParaRPr lang="th-TH" sz="2987" kern="120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  <p:sp>
          <p:nvSpPr>
            <p:cNvPr id="349215" name="Rectangle 31">
              <a:extLst>
                <a:ext uri="{FF2B5EF4-FFF2-40B4-BE49-F238E27FC236}">
                  <a16:creationId xmlns:a16="http://schemas.microsoft.com/office/drawing/2014/main" id="{A581B932-6D20-426A-ABAC-751704D10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3408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ไข่เจียว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16" name="Rectangle 32">
              <a:extLst>
                <a:ext uri="{FF2B5EF4-FFF2-40B4-BE49-F238E27FC236}">
                  <a16:creationId xmlns:a16="http://schemas.microsoft.com/office/drawing/2014/main" id="{C90E97AC-91E1-4F6B-806E-636E316ED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408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1</a:t>
              </a:r>
            </a:p>
          </p:txBody>
        </p:sp>
        <p:sp>
          <p:nvSpPr>
            <p:cNvPr id="349219" name="Rectangle 35">
              <a:extLst>
                <a:ext uri="{FF2B5EF4-FFF2-40B4-BE49-F238E27FC236}">
                  <a16:creationId xmlns:a16="http://schemas.microsoft.com/office/drawing/2014/main" id="{C3A33866-44F0-46A6-9C93-3CFA1B24E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3648"/>
              <a:ext cx="864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th-TH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ข้าวเหนียว</a:t>
              </a:r>
              <a:endParaRPr lang="en-US" altLang="th-TH" sz="2987" kern="1200">
                <a:solidFill>
                  <a:srgbClr val="954F72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9220" name="Rectangle 36">
              <a:extLst>
                <a:ext uri="{FF2B5EF4-FFF2-40B4-BE49-F238E27FC236}">
                  <a16:creationId xmlns:a16="http://schemas.microsoft.com/office/drawing/2014/main" id="{857CD4DE-2AB8-439C-AF7D-B16BD20AF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648"/>
              <a:ext cx="192" cy="240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r>
                <a:rPr lang="en-US" altLang="th-TH" sz="2987" kern="1200">
                  <a:solidFill>
                    <a:srgbClr val="954F72"/>
                  </a:solidFill>
                  <a:latin typeface="Calibri" panose="020F0502020204030204"/>
                  <a:cs typeface="Cordia New" panose="020B0304020202020204" pitchFamily="34" charset="-34"/>
                </a:rPr>
                <a:t>2</a:t>
              </a:r>
            </a:p>
          </p:txBody>
        </p:sp>
      </p:grpSp>
      <p:grpSp>
        <p:nvGrpSpPr>
          <p:cNvPr id="349222" name="Group 38">
            <a:extLst>
              <a:ext uri="{FF2B5EF4-FFF2-40B4-BE49-F238E27FC236}">
                <a16:creationId xmlns:a16="http://schemas.microsoft.com/office/drawing/2014/main" id="{1BA06CD8-BEB8-465A-B154-926DB52DD72D}"/>
              </a:ext>
            </a:extLst>
          </p:cNvPr>
          <p:cNvGrpSpPr>
            <a:grpSpLocks/>
          </p:cNvGrpSpPr>
          <p:nvPr/>
        </p:nvGrpSpPr>
        <p:grpSpPr bwMode="auto">
          <a:xfrm>
            <a:off x="9347200" y="6827524"/>
            <a:ext cx="1794933" cy="552027"/>
            <a:chOff x="2684" y="3312"/>
            <a:chExt cx="1060" cy="326"/>
          </a:xfrm>
        </p:grpSpPr>
        <p:sp>
          <p:nvSpPr>
            <p:cNvPr id="349223" name="Text Box 39">
              <a:extLst>
                <a:ext uri="{FF2B5EF4-FFF2-40B4-BE49-F238E27FC236}">
                  <a16:creationId xmlns:a16="http://schemas.microsoft.com/office/drawing/2014/main" id="{C4F25189-E425-4F2F-B764-D565B77C15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4" y="3312"/>
              <a:ext cx="1060" cy="3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hlink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defTabSz="975390" hangingPunct="1"/>
              <a:r>
                <a:rPr lang="en-US" altLang="th-TH" sz="2987" kern="1200">
                  <a:solidFill>
                    <a:prstClr val="black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menu</a:t>
              </a:r>
            </a:p>
          </p:txBody>
        </p:sp>
        <p:sp>
          <p:nvSpPr>
            <p:cNvPr id="349224" name="Line 40">
              <a:extLst>
                <a:ext uri="{FF2B5EF4-FFF2-40B4-BE49-F238E27FC236}">
                  <a16:creationId xmlns:a16="http://schemas.microsoft.com/office/drawing/2014/main" id="{0B080DAA-BAAC-40FD-AD92-080E9CB5F8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360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 defTabSz="975390" hangingPunct="1"/>
              <a:endParaRPr lang="th-TH" sz="2987" kern="1200">
                <a:solidFill>
                  <a:prstClr val="black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FCC0DF26-FC44-4029-8F05-E8CC2DAA6A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2299" y="3129279"/>
            <a:ext cx="4540702" cy="7481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BE4799-E86F-45E5-8F72-14DCF5E3A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828" y="5167482"/>
            <a:ext cx="3157354" cy="8816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EB9075-EF40-4897-86F8-5B15C33674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055" y="6827521"/>
            <a:ext cx="2969126" cy="947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9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4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B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รายการข้อมูล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การนำเข้าไฟล์รายการ</a:t>
              </a: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>
            <a:off x="5037636" y="4156979"/>
            <a:ext cx="1243949" cy="0"/>
          </a:xfrm>
          <a:prstGeom prst="straightConnector1">
            <a:avLst/>
          </a:prstGeom>
          <a:ln w="152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FBA2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855980" y="6395037"/>
            <a:ext cx="4603071" cy="889482"/>
            <a:chOff x="3833125" y="1587878"/>
            <a:chExt cx="12414959" cy="11810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Rounded Rectangle 19"/>
            <p:cNvSpPr/>
            <p:nvPr/>
          </p:nvSpPr>
          <p:spPr>
            <a:xfrm>
              <a:off x="3833125" y="1587878"/>
              <a:ext cx="12414959" cy="1181057"/>
            </a:xfrm>
            <a:prstGeom prst="roundRect">
              <a:avLst>
                <a:gd name="adj" fmla="val 18667"/>
              </a:avLst>
            </a:prstGeom>
            <a:solidFill>
              <a:srgbClr val="FAFAFF"/>
            </a:solidFill>
            <a:ln w="50800">
              <a:solidFill>
                <a:srgbClr val="FBA2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33125" y="1755410"/>
              <a:ext cx="12414959" cy="90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oho.ipst.ac.th/</a:t>
              </a:r>
              <a:r>
                <a:rPr lang="en-US" sz="3840" b="1" kern="1200" dirty="0" err="1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myFavFood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853833" y="6425291"/>
            <a:ext cx="784529" cy="784529"/>
            <a:chOff x="7772065" y="4890707"/>
            <a:chExt cx="735496" cy="7354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Oval 22"/>
            <p:cNvSpPr/>
            <p:nvPr/>
          </p:nvSpPr>
          <p:spPr>
            <a:xfrm>
              <a:off x="7772065" y="4890707"/>
              <a:ext cx="735496" cy="735496"/>
            </a:xfrm>
            <a:prstGeom prst="ellipse">
              <a:avLst/>
            </a:prstGeom>
            <a:solidFill>
              <a:srgbClr val="FBA285"/>
            </a:solidFill>
            <a:ln>
              <a:solidFill>
                <a:srgbClr val="FBA2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916016" y="4993915"/>
              <a:ext cx="447595" cy="480067"/>
              <a:chOff x="7916016" y="5017107"/>
              <a:chExt cx="447595" cy="480067"/>
            </a:xfrm>
          </p:grpSpPr>
          <p:sp>
            <p:nvSpPr>
              <p:cNvPr id="25" name="Down Arrow 24"/>
              <p:cNvSpPr/>
              <p:nvPr/>
            </p:nvSpPr>
            <p:spPr>
              <a:xfrm>
                <a:off x="7916016" y="5017107"/>
                <a:ext cx="447595" cy="434347"/>
              </a:xfrm>
              <a:prstGeom prst="downArrow">
                <a:avLst/>
              </a:prstGeom>
              <a:solidFill>
                <a:srgbClr val="F4FB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75390" hangingPunct="1"/>
                <a:endParaRPr lang="th-TH" sz="2987" kern="1200">
                  <a:solidFill>
                    <a:prstClr val="white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936931" y="5451455"/>
                <a:ext cx="405765" cy="45719"/>
              </a:xfrm>
              <a:prstGeom prst="rect">
                <a:avLst/>
              </a:prstGeom>
              <a:solidFill>
                <a:srgbClr val="F4FB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75390" hangingPunct="1"/>
                <a:endParaRPr lang="th-TH" sz="2987" kern="1200">
                  <a:solidFill>
                    <a:prstClr val="white"/>
                  </a:solidFill>
                  <a:latin typeface="Calibri" panose="020F0502020204030204"/>
                  <a:cs typeface="Cordia New" panose="020B0304020202020204" pitchFamily="34" charset="-34"/>
                </a:endParaRPr>
              </a:p>
            </p:txBody>
          </p:sp>
        </p:grp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995" y="2579920"/>
            <a:ext cx="5605554" cy="4402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7229" t="13555" r="21250" b="62037"/>
          <a:stretch/>
        </p:blipFill>
        <p:spPr>
          <a:xfrm>
            <a:off x="1484815" y="2579920"/>
            <a:ext cx="2995863" cy="357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5381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Rectangle 12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FB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รายการข้อมูล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ounded Rectangle 15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การส่งออกรายการเป็นไฟล์</a:t>
              </a: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>
            <a:off x="4720644" y="5070720"/>
            <a:ext cx="1243949" cy="0"/>
          </a:xfrm>
          <a:prstGeom prst="straightConnector1">
            <a:avLst/>
          </a:prstGeom>
          <a:ln w="152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FBA28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7278" t="13457" r="20472" b="57655"/>
          <a:stretch/>
        </p:blipFill>
        <p:spPr>
          <a:xfrm>
            <a:off x="1837204" y="3283384"/>
            <a:ext cx="2694753" cy="35746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294" y="2854823"/>
            <a:ext cx="5583879" cy="443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738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3BC367CC-D6CD-4129-8447-88358B17508C}"/>
              </a:ext>
            </a:extLst>
          </p:cNvPr>
          <p:cNvSpPr/>
          <p:nvPr/>
        </p:nvSpPr>
        <p:spPr>
          <a:xfrm>
            <a:off x="-70340" y="2755908"/>
            <a:ext cx="13188462" cy="4860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20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323034AF-883B-4922-A25D-5A5C8D04716D}"/>
              </a:ext>
            </a:extLst>
          </p:cNvPr>
          <p:cNvSpPr/>
          <p:nvPr/>
        </p:nvSpPr>
        <p:spPr>
          <a:xfrm>
            <a:off x="651608" y="3777395"/>
            <a:ext cx="11591871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ทดลองเขียนโปรแกรมตามตัวอย่างที่ 3.2                 หาน้ำหนักเฉลี่ยของเพื่อนในห้องด้วยรายการ หน้า 64 แล้วให้ผู้เรียนทำใบกิจกรรมที่ 9.2 สนุกกับรายการ</a:t>
            </a:r>
          </a:p>
        </p:txBody>
      </p:sp>
      <p:sp>
        <p:nvSpPr>
          <p:cNvPr id="7" name="รูปห้าเหลี่ยม 3">
            <a:extLst>
              <a:ext uri="{FF2B5EF4-FFF2-40B4-BE49-F238E27FC236}">
                <a16:creationId xmlns:a16="http://schemas.microsoft.com/office/drawing/2014/main" id="{0ED9C529-8AB0-47EC-A83F-79D1181FB302}"/>
              </a:ext>
            </a:extLst>
          </p:cNvPr>
          <p:cNvSpPr/>
          <p:nvPr/>
        </p:nvSpPr>
        <p:spPr>
          <a:xfrm>
            <a:off x="1517005" y="90807"/>
            <a:ext cx="4930538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การสร้างรายการ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" name="Picture 2" descr="C:\Users\tkron\Downloads\pic-actPowerCSM1\Books-3-300px.png">
            <a:extLst>
              <a:ext uri="{FF2B5EF4-FFF2-40B4-BE49-F238E27FC236}">
                <a16:creationId xmlns:a16="http://schemas.microsoft.com/office/drawing/2014/main" id="{B0D96583-667D-497A-BA52-1DAE688E89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407" y="153669"/>
            <a:ext cx="2235718" cy="157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15423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1198843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E32178FB-2D90-4F1A-BB4F-E8126744D559}"/>
              </a:ext>
            </a:extLst>
          </p:cNvPr>
          <p:cNvSpPr/>
          <p:nvPr/>
        </p:nvSpPr>
        <p:spPr>
          <a:xfrm>
            <a:off x="0" y="1943923"/>
            <a:ext cx="7684005" cy="1554272"/>
          </a:xfrm>
          <a:prstGeom prst="rect">
            <a:avLst/>
          </a:prstGeom>
          <a:solidFill>
            <a:srgbClr val="FF6699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algn="l"/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นักเรียนคิดว่าโปรแกรมต่อไปนี้ให้ผลลัพธ์อะไร ถ้าผู้ใช้กรอกข้อมูล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 </a:t>
            </a:r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60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ตามลำดับ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7" name="รูปภาพ 6">
            <a:extLst>
              <a:ext uri="{FF2B5EF4-FFF2-40B4-BE49-F238E27FC236}">
                <a16:creationId xmlns:a16="http://schemas.microsoft.com/office/drawing/2014/main" id="{B6F12114-CA83-408C-8728-C5905A5BE5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610" t="16870" r="51521" b="8423"/>
          <a:stretch/>
        </p:blipFill>
        <p:spPr>
          <a:xfrm>
            <a:off x="7684005" y="77557"/>
            <a:ext cx="5360891" cy="9554507"/>
          </a:xfrm>
          <a:prstGeom prst="rect">
            <a:avLst/>
          </a:prstGeom>
          <a:ln w="76200">
            <a:solidFill>
              <a:srgbClr val="FF6699"/>
            </a:solidFill>
          </a:ln>
        </p:spPr>
      </p:pic>
      <p:sp>
        <p:nvSpPr>
          <p:cNvPr id="24" name="กล่องข้อความ 23">
            <a:extLst>
              <a:ext uri="{FF2B5EF4-FFF2-40B4-BE49-F238E27FC236}">
                <a16:creationId xmlns:a16="http://schemas.microsoft.com/office/drawing/2014/main" id="{D0954BDD-89F7-4CA0-BE1A-979E5BAEBFD6}"/>
              </a:ext>
            </a:extLst>
          </p:cNvPr>
          <p:cNvSpPr txBox="1"/>
          <p:nvPr/>
        </p:nvSpPr>
        <p:spPr>
          <a:xfrm>
            <a:off x="175742" y="5983863"/>
            <a:ext cx="9655314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en-US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Link </a:t>
            </a: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เพื่อให้ครูผู้สอนเปิดไฟล์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ให้นักเรียนดูเพื่อให้เห็นชัดเจน)</a:t>
            </a:r>
            <a:endParaRPr lang="en-US" sz="4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F40E60CF-6B46-43F8-967E-4EBFC26189D8}"/>
              </a:ext>
            </a:extLst>
          </p:cNvPr>
          <p:cNvSpPr/>
          <p:nvPr/>
        </p:nvSpPr>
        <p:spPr>
          <a:xfrm>
            <a:off x="1482266" y="43785"/>
            <a:ext cx="3109613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ลองทำดู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41152995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452887" y="1990452"/>
            <a:ext cx="11750836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th-TH" u="sng" dirty="0"/>
              <a:t>คำชี้แจงตอนที่ 1 </a:t>
            </a:r>
            <a:r>
              <a:rPr lang="th-TH" dirty="0"/>
              <a:t> ให้นักเรียนศึกษาเนื้อหาหัวข้อ 3.2 เรื่อง รายการ จากหนังสือเรียน แล้วพิจารณาว่าควรเก็บข้อมูลในรูปแบบตัวแปร   หรือรายการ แล้วตั้งชื่อให้เหมาะสม</a:t>
            </a:r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ตาราง 6">
            <a:extLst>
              <a:ext uri="{FF2B5EF4-FFF2-40B4-BE49-F238E27FC236}">
                <a16:creationId xmlns:a16="http://schemas.microsoft.com/office/drawing/2014/main" id="{C2239799-3127-4978-9FA7-D77CA52AC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9916944"/>
              </p:ext>
            </p:extLst>
          </p:nvPr>
        </p:nvGraphicFramePr>
        <p:xfrm>
          <a:off x="452887" y="4563405"/>
          <a:ext cx="12070355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01004">
                  <a:extLst>
                    <a:ext uri="{9D8B030D-6E8A-4147-A177-3AD203B41FA5}">
                      <a16:colId xmlns:a16="http://schemas.microsoft.com/office/drawing/2014/main" val="116698821"/>
                    </a:ext>
                  </a:extLst>
                </a:gridCol>
                <a:gridCol w="4073236">
                  <a:extLst>
                    <a:ext uri="{9D8B030D-6E8A-4147-A177-3AD203B41FA5}">
                      <a16:colId xmlns:a16="http://schemas.microsoft.com/office/drawing/2014/main" val="1307458134"/>
                    </a:ext>
                  </a:extLst>
                </a:gridCol>
                <a:gridCol w="3296115">
                  <a:extLst>
                    <a:ext uri="{9D8B030D-6E8A-4147-A177-3AD203B41FA5}">
                      <a16:colId xmlns:a16="http://schemas.microsoft.com/office/drawing/2014/main" val="30448299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รูปแบบการเก็บข้อมูล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ชื่อ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8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รหัสนักเรียนของนักเรียนชั้น ม.3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986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อายุของคุณแม่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50450"/>
                  </a:ext>
                </a:extLst>
              </a:tr>
            </a:tbl>
          </a:graphicData>
        </a:graphic>
      </p:graphicFrame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51BFE331-5B54-414D-89E4-FDF7F451BAD4}"/>
              </a:ext>
            </a:extLst>
          </p:cNvPr>
          <p:cNvSpPr/>
          <p:nvPr/>
        </p:nvSpPr>
        <p:spPr>
          <a:xfrm>
            <a:off x="1419559" y="106932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38B2093E-21B1-4480-BCDF-591E0A373975}"/>
              </a:ext>
            </a:extLst>
          </p:cNvPr>
          <p:cNvGrpSpPr/>
          <p:nvPr/>
        </p:nvGrpSpPr>
        <p:grpSpPr>
          <a:xfrm rot="21100227">
            <a:off x="10458047" y="422016"/>
            <a:ext cx="2331395" cy="1260000"/>
            <a:chOff x="10379082" y="356724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63F53992-168D-461E-AEE3-32C7E63106A6}"/>
                </a:ext>
              </a:extLst>
            </p:cNvPr>
            <p:cNvSpPr/>
            <p:nvPr/>
          </p:nvSpPr>
          <p:spPr>
            <a:xfrm rot="9848051">
              <a:off x="10379082" y="356724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7CB2A40C-619F-44E4-B55F-11A17ED463E5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840580DB-9875-40E5-89E7-A04AADBE2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3381" y="250137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AEF5839D-1B95-4A5D-9EA4-AB46AD78CFD5}"/>
              </a:ext>
            </a:extLst>
          </p:cNvPr>
          <p:cNvSpPr txBox="1"/>
          <p:nvPr/>
        </p:nvSpPr>
        <p:spPr>
          <a:xfrm>
            <a:off x="5185998" y="5933276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46564183-804F-40C2-9270-52AC736453A6}"/>
              </a:ext>
            </a:extLst>
          </p:cNvPr>
          <p:cNvSpPr txBox="1"/>
          <p:nvPr/>
        </p:nvSpPr>
        <p:spPr>
          <a:xfrm>
            <a:off x="5194886" y="6758036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กล่องข้อความ 1">
            <a:extLst>
              <a:ext uri="{FF2B5EF4-FFF2-40B4-BE49-F238E27FC236}">
                <a16:creationId xmlns:a16="http://schemas.microsoft.com/office/drawing/2014/main" id="{02093888-DA88-46A8-8686-6FEA81CC1699}"/>
              </a:ext>
            </a:extLst>
          </p:cNvPr>
          <p:cNvSpPr txBox="1"/>
          <p:nvPr/>
        </p:nvSpPr>
        <p:spPr>
          <a:xfrm>
            <a:off x="9267823" y="5444334"/>
            <a:ext cx="3220433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id,</a:t>
            </a:r>
            <a:endParaRPr lang="th-TH" sz="4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en-US" sz="4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StudentNumber3</a:t>
            </a:r>
          </a:p>
        </p:txBody>
      </p:sp>
      <p:sp>
        <p:nvSpPr>
          <p:cNvPr id="20" name="กล่องข้อความ 19">
            <a:extLst>
              <a:ext uri="{FF2B5EF4-FFF2-40B4-BE49-F238E27FC236}">
                <a16:creationId xmlns:a16="http://schemas.microsoft.com/office/drawing/2014/main" id="{0CCF9FE5-756C-4A7B-88A7-4335D03356F3}"/>
              </a:ext>
            </a:extLst>
          </p:cNvPr>
          <p:cNvSpPr txBox="1"/>
          <p:nvPr/>
        </p:nvSpPr>
        <p:spPr>
          <a:xfrm>
            <a:off x="9364082" y="7270997"/>
            <a:ext cx="2960747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age, </a:t>
            </a:r>
            <a:r>
              <a:rPr lang="en-US" sz="44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AgeOfMum</a:t>
            </a:r>
            <a:endParaRPr lang="en-US" sz="4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91847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  <p:bldP spid="2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ตาราง 6">
            <a:extLst>
              <a:ext uri="{FF2B5EF4-FFF2-40B4-BE49-F238E27FC236}">
                <a16:creationId xmlns:a16="http://schemas.microsoft.com/office/drawing/2014/main" id="{C2239799-3127-4978-9FA7-D77CA52AC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617286"/>
              </p:ext>
            </p:extLst>
          </p:nvPr>
        </p:nvGraphicFramePr>
        <p:xfrm>
          <a:off x="618189" y="2430011"/>
          <a:ext cx="11750836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69447">
                  <a:extLst>
                    <a:ext uri="{9D8B030D-6E8A-4147-A177-3AD203B41FA5}">
                      <a16:colId xmlns:a16="http://schemas.microsoft.com/office/drawing/2014/main" val="116698821"/>
                    </a:ext>
                  </a:extLst>
                </a:gridCol>
                <a:gridCol w="3990109">
                  <a:extLst>
                    <a:ext uri="{9D8B030D-6E8A-4147-A177-3AD203B41FA5}">
                      <a16:colId xmlns:a16="http://schemas.microsoft.com/office/drawing/2014/main" val="1307458134"/>
                    </a:ext>
                  </a:extLst>
                </a:gridCol>
                <a:gridCol w="3391280">
                  <a:extLst>
                    <a:ext uri="{9D8B030D-6E8A-4147-A177-3AD203B41FA5}">
                      <a16:colId xmlns:a16="http://schemas.microsoft.com/office/drawing/2014/main" val="30448299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รูปแบบการเก็บข้อมูล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ชื่อ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8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ชื่อโรงเรียน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986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จำนวนนักเรียนทั้งหมดของโรงเรียน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50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ผลลัพธ์ของ 5+(4-3)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884146"/>
                  </a:ext>
                </a:extLst>
              </a:tr>
            </a:tbl>
          </a:graphicData>
        </a:graphic>
      </p:graphicFrame>
      <p:sp>
        <p:nvSpPr>
          <p:cNvPr id="11" name="กล่องข้อความ 10">
            <a:extLst>
              <a:ext uri="{FF2B5EF4-FFF2-40B4-BE49-F238E27FC236}">
                <a16:creationId xmlns:a16="http://schemas.microsoft.com/office/drawing/2014/main" id="{BAEFA837-414A-424D-8CE3-C84CB759994F}"/>
              </a:ext>
            </a:extLst>
          </p:cNvPr>
          <p:cNvSpPr txBox="1"/>
          <p:nvPr/>
        </p:nvSpPr>
        <p:spPr>
          <a:xfrm>
            <a:off x="4998962" y="3068095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BD50B7FD-9689-4C80-BF12-D704C6C8C360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FCD5EEFD-9EDE-4EAF-8EB8-2D61CDB17371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696A5174-7E9D-4F02-9DB9-BA1471D0ECBD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9D305774-67B3-4C43-9C78-E02FDE576D9F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8BFE5139-4D3D-43C0-A4E5-44F77103D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กล่องข้อความ 16">
            <a:extLst>
              <a:ext uri="{FF2B5EF4-FFF2-40B4-BE49-F238E27FC236}">
                <a16:creationId xmlns:a16="http://schemas.microsoft.com/office/drawing/2014/main" id="{0B8F61C0-6673-4CBC-9CD9-ECB65850B919}"/>
              </a:ext>
            </a:extLst>
          </p:cNvPr>
          <p:cNvSpPr txBox="1"/>
          <p:nvPr/>
        </p:nvSpPr>
        <p:spPr>
          <a:xfrm>
            <a:off x="5026670" y="4592101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E55FF166-F09B-422C-825B-49C1B6B3A95B}"/>
              </a:ext>
            </a:extLst>
          </p:cNvPr>
          <p:cNvSpPr txBox="1"/>
          <p:nvPr/>
        </p:nvSpPr>
        <p:spPr>
          <a:xfrm>
            <a:off x="5005888" y="6109165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E6FE6D57-7110-4723-A442-CB84209CB6AE}"/>
              </a:ext>
            </a:extLst>
          </p:cNvPr>
          <p:cNvSpPr txBox="1"/>
          <p:nvPr/>
        </p:nvSpPr>
        <p:spPr>
          <a:xfrm>
            <a:off x="9873210" y="3493883"/>
            <a:ext cx="1559722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school</a:t>
            </a:r>
          </a:p>
        </p:txBody>
      </p:sp>
      <p:sp>
        <p:nvSpPr>
          <p:cNvPr id="20" name="กล่องข้อความ 19">
            <a:extLst>
              <a:ext uri="{FF2B5EF4-FFF2-40B4-BE49-F238E27FC236}">
                <a16:creationId xmlns:a16="http://schemas.microsoft.com/office/drawing/2014/main" id="{BA158E4D-4EFD-429F-A06F-FFFBD2E9F556}"/>
              </a:ext>
            </a:extLst>
          </p:cNvPr>
          <p:cNvSpPr txBox="1"/>
          <p:nvPr/>
        </p:nvSpPr>
        <p:spPr>
          <a:xfrm>
            <a:off x="9164864" y="5080999"/>
            <a:ext cx="3103414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54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num_student</a:t>
            </a:r>
            <a:endParaRPr lang="en-US" sz="5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1" name="กล่องข้อความ 20">
            <a:extLst>
              <a:ext uri="{FF2B5EF4-FFF2-40B4-BE49-F238E27FC236}">
                <a16:creationId xmlns:a16="http://schemas.microsoft.com/office/drawing/2014/main" id="{2E2A9D50-828E-4A6D-BEAC-DBD73A9C1E84}"/>
              </a:ext>
            </a:extLst>
          </p:cNvPr>
          <p:cNvSpPr txBox="1"/>
          <p:nvPr/>
        </p:nvSpPr>
        <p:spPr>
          <a:xfrm>
            <a:off x="9873210" y="6706842"/>
            <a:ext cx="1559722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school</a:t>
            </a:r>
          </a:p>
        </p:txBody>
      </p:sp>
    </p:spTree>
    <p:extLst>
      <p:ext uri="{BB962C8B-B14F-4D97-AF65-F5344CB8AC3E}">
        <p14:creationId xmlns:p14="http://schemas.microsoft.com/office/powerpoint/2010/main" val="1668276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  <p:bldP spid="19" grpId="0"/>
      <p:bldP spid="20" grpId="0"/>
      <p:bldP spid="2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ตาราง 6">
            <a:extLst>
              <a:ext uri="{FF2B5EF4-FFF2-40B4-BE49-F238E27FC236}">
                <a16:creationId xmlns:a16="http://schemas.microsoft.com/office/drawing/2014/main" id="{C2239799-3127-4978-9FA7-D77CA52AC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4863"/>
              </p:ext>
            </p:extLst>
          </p:nvPr>
        </p:nvGraphicFramePr>
        <p:xfrm>
          <a:off x="618189" y="2557042"/>
          <a:ext cx="11750836" cy="3931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92902">
                  <a:extLst>
                    <a:ext uri="{9D8B030D-6E8A-4147-A177-3AD203B41FA5}">
                      <a16:colId xmlns:a16="http://schemas.microsoft.com/office/drawing/2014/main" val="116698821"/>
                    </a:ext>
                  </a:extLst>
                </a:gridCol>
                <a:gridCol w="3823854">
                  <a:extLst>
                    <a:ext uri="{9D8B030D-6E8A-4147-A177-3AD203B41FA5}">
                      <a16:colId xmlns:a16="http://schemas.microsoft.com/office/drawing/2014/main" val="1307458134"/>
                    </a:ext>
                  </a:extLst>
                </a:gridCol>
                <a:gridCol w="2934080">
                  <a:extLst>
                    <a:ext uri="{9D8B030D-6E8A-4147-A177-3AD203B41FA5}">
                      <a16:colId xmlns:a16="http://schemas.microsoft.com/office/drawing/2014/main" val="3044829936"/>
                    </a:ext>
                  </a:extLst>
                </a:gridCol>
              </a:tblGrid>
              <a:tr h="801345"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รูปแบบการเก็บข้อมูล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ชื่อ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188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รายชื่อนักฟุตบอลทีมโรงเรียน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986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ชื่อของวันแต่ละวันใน 1 สัปดาห์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ตัวแปร</a:t>
                      </a:r>
                    </a:p>
                    <a:p>
                      <a:pPr marL="0" marR="0" indent="0" algn="l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kumimoji="0" lang="th-TH" sz="40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Wingdings 2" panose="05020102010507070707" pitchFamily="18" charset="2"/>
                        </a:rPr>
                        <a:t> </a:t>
                      </a:r>
                      <a:r>
                        <a:rPr kumimoji="0" lang="th-TH" sz="4800" b="1" i="0" u="none" strike="noStrike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TH Sarabun New" panose="020B0500040200020003" pitchFamily="34" charset="-34"/>
                          <a:ea typeface="+mn-ea"/>
                          <a:cs typeface="TH Sarabun New" panose="020B0500040200020003" pitchFamily="34" charset="-34"/>
                          <a:sym typeface="Helvetica Light"/>
                        </a:rPr>
                        <a:t>รายการ</a:t>
                      </a:r>
                      <a:endParaRPr kumimoji="0" lang="en-US" sz="48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58420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5400" b="1" i="0" u="none" strike="noStrike" cap="none" spc="0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FillTx/>
                        <a:latin typeface="TH Sarabun New" panose="020B0500040200020003" pitchFamily="34" charset="-34"/>
                        <a:ea typeface="+mn-ea"/>
                        <a:cs typeface="TH Sarabun New" panose="020B0500040200020003" pitchFamily="34" charset="-34"/>
                        <a:sym typeface="Helvetica Ligh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350450"/>
                  </a:ext>
                </a:extLst>
              </a:tr>
            </a:tbl>
          </a:graphicData>
        </a:graphic>
      </p:graphicFrame>
      <p:sp>
        <p:nvSpPr>
          <p:cNvPr id="11" name="กล่องข้อความ 10">
            <a:extLst>
              <a:ext uri="{FF2B5EF4-FFF2-40B4-BE49-F238E27FC236}">
                <a16:creationId xmlns:a16="http://schemas.microsoft.com/office/drawing/2014/main" id="{F3D2A33F-9A69-41BC-A6FF-7A63E4814D78}"/>
              </a:ext>
            </a:extLst>
          </p:cNvPr>
          <p:cNvSpPr txBox="1"/>
          <p:nvPr/>
        </p:nvSpPr>
        <p:spPr>
          <a:xfrm>
            <a:off x="5642501" y="3913949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2" name="กล่องข้อความ 11">
            <a:extLst>
              <a:ext uri="{FF2B5EF4-FFF2-40B4-BE49-F238E27FC236}">
                <a16:creationId xmlns:a16="http://schemas.microsoft.com/office/drawing/2014/main" id="{A2B2E1A5-D1D6-4D77-8521-A5711857A5F8}"/>
              </a:ext>
            </a:extLst>
          </p:cNvPr>
          <p:cNvSpPr txBox="1"/>
          <p:nvPr/>
        </p:nvSpPr>
        <p:spPr>
          <a:xfrm>
            <a:off x="5650121" y="5485708"/>
            <a:ext cx="90264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Wingdings 2" panose="05020102010507070707" pitchFamily="18" charset="2"/>
              </a:rPr>
              <a:t>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10C9F496-F256-4A5B-84E1-C4E9868E8258}"/>
              </a:ext>
            </a:extLst>
          </p:cNvPr>
          <p:cNvSpPr/>
          <p:nvPr/>
        </p:nvSpPr>
        <p:spPr>
          <a:xfrm>
            <a:off x="1015752" y="7001875"/>
            <a:ext cx="11125625" cy="1579920"/>
          </a:xfrm>
          <a:prstGeom prst="rect">
            <a:avLst/>
          </a:prstGeom>
          <a:solidFill>
            <a:srgbClr val="FF669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48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4800" b="1" u="sng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หมายเหตุ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นักเรียนอาจตั้งชื่อตัวแปร หรือชื่อรายการ แตกต่าง</a:t>
            </a:r>
          </a:p>
          <a:p>
            <a:pPr algn="l"/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 จากเฉลยได้อยู่ในดุจพินิจของครู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3" name="รูปห้าเหลี่ยม 3">
            <a:extLst>
              <a:ext uri="{FF2B5EF4-FFF2-40B4-BE49-F238E27FC236}">
                <a16:creationId xmlns:a16="http://schemas.microsoft.com/office/drawing/2014/main" id="{BEAFCA86-BBC3-4641-B00A-64B99F9C6B14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3E1B8840-28AD-4C1C-9A39-ADE3E86A2EE0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5" name="ลูกศร: รูปห้าเหลี่ยม 14">
              <a:extLst>
                <a:ext uri="{FF2B5EF4-FFF2-40B4-BE49-F238E27FC236}">
                  <a16:creationId xmlns:a16="http://schemas.microsoft.com/office/drawing/2014/main" id="{F69F6945-E0D5-47DC-ACBB-871E5C91653C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6" name="กล่องข้อความ 15">
              <a:extLst>
                <a:ext uri="{FF2B5EF4-FFF2-40B4-BE49-F238E27FC236}">
                  <a16:creationId xmlns:a16="http://schemas.microsoft.com/office/drawing/2014/main" id="{01060E19-09E0-434B-8907-703D366671D8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7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6BBC1197-09A0-417E-9440-E2AD96DA0B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กล่องข้อความ 17">
            <a:extLst>
              <a:ext uri="{FF2B5EF4-FFF2-40B4-BE49-F238E27FC236}">
                <a16:creationId xmlns:a16="http://schemas.microsoft.com/office/drawing/2014/main" id="{AC6A2C82-DED7-4E0B-8F7C-C3B838D52372}"/>
              </a:ext>
            </a:extLst>
          </p:cNvPr>
          <p:cNvSpPr txBox="1"/>
          <p:nvPr/>
        </p:nvSpPr>
        <p:spPr>
          <a:xfrm>
            <a:off x="9467542" y="3618173"/>
            <a:ext cx="286136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nameFootball</a:t>
            </a:r>
            <a:endParaRPr 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9" name="กล่องข้อความ 18">
            <a:extLst>
              <a:ext uri="{FF2B5EF4-FFF2-40B4-BE49-F238E27FC236}">
                <a16:creationId xmlns:a16="http://schemas.microsoft.com/office/drawing/2014/main" id="{0E4E18CE-750C-4363-BC40-A375171808C8}"/>
              </a:ext>
            </a:extLst>
          </p:cNvPr>
          <p:cNvSpPr txBox="1"/>
          <p:nvPr/>
        </p:nvSpPr>
        <p:spPr>
          <a:xfrm>
            <a:off x="9631062" y="4748236"/>
            <a:ext cx="2644955" cy="1856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day,</a:t>
            </a:r>
          </a:p>
          <a:p>
            <a:r>
              <a:rPr lang="en-US" sz="54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dayOfWeek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7927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723053" y="2047737"/>
            <a:ext cx="11750836" cy="25955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th-TH" sz="5400" u="sng" dirty="0"/>
              <a:t>คำชี้แจงตอนที่ 2</a:t>
            </a:r>
            <a:r>
              <a:rPr lang="th-TH" sz="5400" dirty="0"/>
              <a:t>  ให้นักเรียนศึกษาเนื้อหาเรื่อง รายการ </a:t>
            </a:r>
            <a:r>
              <a:rPr lang="en-US" sz="5400" dirty="0"/>
              <a:t>                </a:t>
            </a:r>
            <a:r>
              <a:rPr lang="th-TH" sz="5400" dirty="0"/>
              <a:t>จากหนังสือเรียนและเขียนโปรแกรมตามตัวอย่างที่ 3.2 </a:t>
            </a:r>
            <a:r>
              <a:rPr lang="en-US" sz="5400" dirty="0"/>
              <a:t>               </a:t>
            </a:r>
            <a:r>
              <a:rPr lang="th-TH" sz="5400" dirty="0"/>
              <a:t>แล้วตอบคำถามต่อไปนี้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634E2204-99DD-42D9-B987-35BDC1DDA8FF}"/>
              </a:ext>
            </a:extLst>
          </p:cNvPr>
          <p:cNvSpPr/>
          <p:nvPr/>
        </p:nvSpPr>
        <p:spPr>
          <a:xfrm>
            <a:off x="965642" y="4930356"/>
            <a:ext cx="11337194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ผลลัพธ์ของโปรแกรมตัวอย่างที่ 3.2 ตัวละครพูดว่า</a:t>
            </a: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6898BD2E-1803-4CBD-8DC3-C8D32CE295C0}"/>
              </a:ext>
            </a:extLst>
          </p:cNvPr>
          <p:cNvSpPr/>
          <p:nvPr/>
        </p:nvSpPr>
        <p:spPr>
          <a:xfrm>
            <a:off x="832132" y="7088570"/>
            <a:ext cx="11750836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นักเรียนเขียนโปรแกรมตรวจสอบว่าข้อมูลน้ำหนักใด</a:t>
            </a:r>
            <a:r>
              <a:rPr lang="en-US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</a:t>
            </a:r>
          </a:p>
          <a:p>
            <a:pPr algn="l"/>
            <a:r>
              <a:rPr lang="en-US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ในรายการที่มีค่ามากที่สุด</a:t>
            </a:r>
          </a:p>
        </p:txBody>
      </p:sp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29BE94CB-4073-4117-8A6A-B2E4831983DF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85B2EEB2-3C9C-4A90-8A58-3E33634CE799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BAE9FCF9-2AF4-48FA-9168-B6955F2B6F20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F35538CA-4EDE-47FA-B0E9-A4590EF50801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E0B3892D-43A4-4197-BF18-EDF72621E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08EF7101-FA8B-413C-8D33-3605C815FA8D}"/>
              </a:ext>
            </a:extLst>
          </p:cNvPr>
          <p:cNvSpPr/>
          <p:nvPr/>
        </p:nvSpPr>
        <p:spPr>
          <a:xfrm>
            <a:off x="1422373" y="5769285"/>
            <a:ext cx="43252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น้ำหนักเฉลี่ย = 56.65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531221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634E2204-99DD-42D9-B987-35BDC1DDA8FF}"/>
              </a:ext>
            </a:extLst>
          </p:cNvPr>
          <p:cNvSpPr/>
          <p:nvPr/>
        </p:nvSpPr>
        <p:spPr>
          <a:xfrm>
            <a:off x="866529" y="2047691"/>
            <a:ext cx="1112458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การวางแผนการแก้ปัญหา (รหัสลำลอง)</a:t>
            </a: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D0FA8216-DEE4-470E-BCD9-DA42D509A02E}"/>
              </a:ext>
            </a:extLst>
          </p:cNvPr>
          <p:cNvSpPr/>
          <p:nvPr/>
        </p:nvSpPr>
        <p:spPr>
          <a:xfrm>
            <a:off x="452886" y="2951015"/>
            <a:ext cx="12266769" cy="540039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737F1486-1501-4C87-9A1C-74348331C665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32EEC5C-DD21-4984-8D48-B45AC762CABC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3" name="ลูกศร: รูปห้าเหลี่ยม 12">
              <a:extLst>
                <a:ext uri="{FF2B5EF4-FFF2-40B4-BE49-F238E27FC236}">
                  <a16:creationId xmlns:a16="http://schemas.microsoft.com/office/drawing/2014/main" id="{7B703B74-E74F-4C8E-B54D-B07234DAA8A9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4" name="กล่องข้อความ 13">
              <a:extLst>
                <a:ext uri="{FF2B5EF4-FFF2-40B4-BE49-F238E27FC236}">
                  <a16:creationId xmlns:a16="http://schemas.microsoft.com/office/drawing/2014/main" id="{AF02110C-1AB3-4135-94C4-040437CEA44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B72831E0-6437-4353-8C1B-0FC050EE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>
            <a:extLst>
              <a:ext uri="{FF2B5EF4-FFF2-40B4-BE49-F238E27FC236}">
                <a16:creationId xmlns:a16="http://schemas.microsoft.com/office/drawing/2014/main" id="{5C07E12E-D88D-4888-A272-C75938B50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488" y="3080997"/>
            <a:ext cx="10272364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กำหนดตัวแปร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max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0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เพื่อเก็บค่าสูงสุด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กำหนดค่าตัวแปร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วนซ้ำ อ่านรายการจนหมด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3.1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ถ้าข้อมูลในรายการที่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ของน้ำหนัก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&gt; max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ให้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      max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ข้อมูลในรายการที่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ของน้ำหนัก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3.2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เพิ่มค่า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อีก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แสดงค่า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max</a:t>
            </a:r>
          </a:p>
        </p:txBody>
      </p:sp>
      <p:pic>
        <p:nvPicPr>
          <p:cNvPr id="23558" name="Picture 6" descr="https://lh4.googleusercontent.com/ioX-HfNMZytHseEDMGDbiuJC43fCAvniJ2cLHb-1Mkh-4yXG0-Nq2CB8EvlSg-h_nvoMOzSQLFKVLDFzsd8sWc60wN3euf_3vQaBaqnbXKMGGqJMx8I7k0cz_WZYnE8tDOMtOcNm">
            <a:extLst>
              <a:ext uri="{FF2B5EF4-FFF2-40B4-BE49-F238E27FC236}">
                <a16:creationId xmlns:a16="http://schemas.microsoft.com/office/drawing/2014/main" id="{112E7FA9-CCE5-4AEF-8436-B001CE23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5" y="-1127125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https://lh4.googleusercontent.com/ghRKdUIwj9inBurmJ6a3qxUw-Il9G1dZriAp2fqzpPANdVBydsgUrKnbVBcRvLGgU6Hqxis_RGs8YPv7PcsfddgKxlKzXWvnMyP4v_rNunfhu-TgJnniokwLvpTdH4tFW5M9-Dmw">
            <a:extLst>
              <a:ext uri="{FF2B5EF4-FFF2-40B4-BE49-F238E27FC236}">
                <a16:creationId xmlns:a16="http://schemas.microsoft.com/office/drawing/2014/main" id="{2EAC24FC-388F-49FF-9053-9459E021E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-884238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https://lh3.googleusercontent.com/8CQiXqE5CWXVz1vEhoMwuMppy85RmkeYAZPOJgmsroh-oidzb4mCLf1fe0AW_Mw5AUExIRXZjniFuxEgC94ASs1gwHn4FGVHd2_hdn7mnuZ7BvX6joRGl9T6jn5d54PMOgaMEJ9Y">
            <a:extLst>
              <a:ext uri="{FF2B5EF4-FFF2-40B4-BE49-F238E27FC236}">
                <a16:creationId xmlns:a16="http://schemas.microsoft.com/office/drawing/2014/main" id="{217171F8-41E4-40D3-B268-449F6C215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-152400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066632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737F1486-1501-4C87-9A1C-74348331C665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32EEC5C-DD21-4984-8D48-B45AC762CABC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3" name="ลูกศร: รูปห้าเหลี่ยม 12">
              <a:extLst>
                <a:ext uri="{FF2B5EF4-FFF2-40B4-BE49-F238E27FC236}">
                  <a16:creationId xmlns:a16="http://schemas.microsoft.com/office/drawing/2014/main" id="{7B703B74-E74F-4C8E-B54D-B07234DAA8A9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4" name="กล่องข้อความ 13">
              <a:extLst>
                <a:ext uri="{FF2B5EF4-FFF2-40B4-BE49-F238E27FC236}">
                  <a16:creationId xmlns:a16="http://schemas.microsoft.com/office/drawing/2014/main" id="{AF02110C-1AB3-4135-94C4-040437CEA44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B72831E0-6437-4353-8C1B-0FC050EE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lh4.googleusercontent.com/ioX-HfNMZytHseEDMGDbiuJC43fCAvniJ2cLHb-1Mkh-4yXG0-Nq2CB8EvlSg-h_nvoMOzSQLFKVLDFzsd8sWc60wN3euf_3vQaBaqnbXKMGGqJMx8I7k0cz_WZYnE8tDOMtOcNm">
            <a:extLst>
              <a:ext uri="{FF2B5EF4-FFF2-40B4-BE49-F238E27FC236}">
                <a16:creationId xmlns:a16="http://schemas.microsoft.com/office/drawing/2014/main" id="{112E7FA9-CCE5-4AEF-8436-B001CE23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5" y="-1127125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https://lh4.googleusercontent.com/ghRKdUIwj9inBurmJ6a3qxUw-Il9G1dZriAp2fqzpPANdVBydsgUrKnbVBcRvLGgU6Hqxis_RGs8YPv7PcsfddgKxlKzXWvnMyP4v_rNunfhu-TgJnniokwLvpTdH4tFW5M9-Dmw">
            <a:extLst>
              <a:ext uri="{FF2B5EF4-FFF2-40B4-BE49-F238E27FC236}">
                <a16:creationId xmlns:a16="http://schemas.microsoft.com/office/drawing/2014/main" id="{2EAC24FC-388F-49FF-9053-9459E021E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-884238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lh3.googleusercontent.com/YGy4dcYrA08ONLLjuPw-MZWUx-5gMZl-NOyfD5mPq5aWaYy8Cv819ZbiRaU_xxB9D2VtglVjoSXIypNQPY69m8zqQI4vBjP8xu55odIIwEUcWtT2dg6gkTxjAcQ3z5AvWUyn9e_9">
            <a:extLst>
              <a:ext uri="{FF2B5EF4-FFF2-40B4-BE49-F238E27FC236}">
                <a16:creationId xmlns:a16="http://schemas.microsoft.com/office/drawing/2014/main" id="{79432C57-68B2-4516-BD39-6F271A70C6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724" y="1928759"/>
            <a:ext cx="7628442" cy="7563612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84C3101A-0F0F-4951-AE59-4462FD9D0200}"/>
              </a:ext>
            </a:extLst>
          </p:cNvPr>
          <p:cNvSpPr/>
          <p:nvPr/>
        </p:nvSpPr>
        <p:spPr>
          <a:xfrm>
            <a:off x="4602945" y="2329091"/>
            <a:ext cx="7338152" cy="841256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เขียนโปรแกรมตามที่ออกแบบไว้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7890C164-FA6A-4E0E-A91C-43D227A7EA7D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30119622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772407" y="9315924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634E2204-99DD-42D9-B987-35BDC1DDA8FF}"/>
              </a:ext>
            </a:extLst>
          </p:cNvPr>
          <p:cNvSpPr/>
          <p:nvPr/>
        </p:nvSpPr>
        <p:spPr>
          <a:xfrm>
            <a:off x="809720" y="2529750"/>
            <a:ext cx="11568097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3.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เขียนโปรแกรมตามที่ออกแบบไว้ โดยเมื่อ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   </a:t>
            </a:r>
          </a:p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รันโปรแกรมน้ำหนักที่มากที่สุดคือ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6898BD2E-1803-4CBD-8DC3-C8D32CE295C0}"/>
              </a:ext>
            </a:extLst>
          </p:cNvPr>
          <p:cNvSpPr/>
          <p:nvPr/>
        </p:nvSpPr>
        <p:spPr>
          <a:xfrm>
            <a:off x="832132" y="5362751"/>
            <a:ext cx="11750836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เขียนโปรแกรมตรวจสอบว่ามีคนที่มีน้ำหนักน้อยกว่า </a:t>
            </a:r>
            <a:endParaRPr lang="en-US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50 กิโลกรัมกี่คน</a:t>
            </a:r>
          </a:p>
        </p:txBody>
      </p:sp>
      <p:sp>
        <p:nvSpPr>
          <p:cNvPr id="13" name="รูปห้าเหลี่ยม 3">
            <a:extLst>
              <a:ext uri="{FF2B5EF4-FFF2-40B4-BE49-F238E27FC236}">
                <a16:creationId xmlns:a16="http://schemas.microsoft.com/office/drawing/2014/main" id="{3DBDA422-0113-4C9D-B24A-06C9CA062E67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3588E1EA-2528-4F85-BB61-30C191593EA0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5" name="ลูกศร: รูปห้าเหลี่ยม 14">
              <a:extLst>
                <a:ext uri="{FF2B5EF4-FFF2-40B4-BE49-F238E27FC236}">
                  <a16:creationId xmlns:a16="http://schemas.microsoft.com/office/drawing/2014/main" id="{CC581160-7B2A-4B70-AE15-4D2B777D10E1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6" name="กล่องข้อความ 15">
              <a:extLst>
                <a:ext uri="{FF2B5EF4-FFF2-40B4-BE49-F238E27FC236}">
                  <a16:creationId xmlns:a16="http://schemas.microsoft.com/office/drawing/2014/main" id="{BCA20FBE-B739-4707-B709-9A8293250A84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7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64799B14-2698-4FCF-8435-B9F7B6C4F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CFA68C5D-E777-461D-8FC9-A96C42B18AE8}"/>
              </a:ext>
            </a:extLst>
          </p:cNvPr>
          <p:cNvSpPr/>
          <p:nvPr/>
        </p:nvSpPr>
        <p:spPr>
          <a:xfrm>
            <a:off x="8381860" y="3413499"/>
            <a:ext cx="10027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65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3599046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634E2204-99DD-42D9-B987-35BDC1DDA8FF}"/>
              </a:ext>
            </a:extLst>
          </p:cNvPr>
          <p:cNvSpPr/>
          <p:nvPr/>
        </p:nvSpPr>
        <p:spPr>
          <a:xfrm>
            <a:off x="866529" y="2047691"/>
            <a:ext cx="11124580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การวางแผนการแก้ปัญหา (รหัสลำลอง)</a:t>
            </a: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D0FA8216-DEE4-470E-BCD9-DA42D509A02E}"/>
              </a:ext>
            </a:extLst>
          </p:cNvPr>
          <p:cNvSpPr/>
          <p:nvPr/>
        </p:nvSpPr>
        <p:spPr>
          <a:xfrm>
            <a:off x="452886" y="2951015"/>
            <a:ext cx="12266769" cy="5400396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737F1486-1501-4C87-9A1C-74348331C665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32EEC5C-DD21-4984-8D48-B45AC762CABC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3" name="ลูกศร: รูปห้าเหลี่ยม 12">
              <a:extLst>
                <a:ext uri="{FF2B5EF4-FFF2-40B4-BE49-F238E27FC236}">
                  <a16:creationId xmlns:a16="http://schemas.microsoft.com/office/drawing/2014/main" id="{7B703B74-E74F-4C8E-B54D-B07234DAA8A9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4" name="กล่องข้อความ 13">
              <a:extLst>
                <a:ext uri="{FF2B5EF4-FFF2-40B4-BE49-F238E27FC236}">
                  <a16:creationId xmlns:a16="http://schemas.microsoft.com/office/drawing/2014/main" id="{AF02110C-1AB3-4135-94C4-040437CEA44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B72831E0-6437-4353-8C1B-0FC050EE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>
            <a:extLst>
              <a:ext uri="{FF2B5EF4-FFF2-40B4-BE49-F238E27FC236}">
                <a16:creationId xmlns:a16="http://schemas.microsoft.com/office/drawing/2014/main" id="{5C07E12E-D88D-4888-A272-C75938B50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7163" y="3144075"/>
            <a:ext cx="11062644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กำหนดตัวแปร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sumMin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0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เพื่อเก็บน้ำหนักที่น้อยกว่า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กำหนดค่าตัวแปร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3.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วนซ้ำ อ่านรายการจนหมด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3.1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ถ้าข้อมูลในรายการที่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ของน้ำหนัก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&lt; 50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ให้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                 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sumMin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altLang="en-US" sz="32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sumMin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+ 1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        3.2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เพิ่มค่า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i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อีก </a:t>
            </a: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4.</a:t>
            </a:r>
            <a:r>
              <a:rPr lang="th-TH" alt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แสดงค่า </a:t>
            </a:r>
            <a:r>
              <a:rPr lang="en-US" altLang="en-US" sz="4800" b="1" dirty="0" err="1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sumMin</a:t>
            </a:r>
            <a:endParaRPr lang="en-US" altLang="en-US" sz="48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60111687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lh3.googleusercontent.com/e8cePfp2eieb8g-mKVoTtkDgMM3oKfAi4bM0h3PIfJ6kcP9rnqfANFK951i3ivvSitcoz4MlTkr2yJLRX5uCX83yDquvm5gs_evxYwg3ZwdE1Tlk8kx64_fsJkExp7g2IGn-BDRy">
            <a:extLst>
              <a:ext uri="{FF2B5EF4-FFF2-40B4-BE49-F238E27FC236}">
                <a16:creationId xmlns:a16="http://schemas.microsoft.com/office/drawing/2014/main" id="{60236C38-B7F3-4933-B392-55D80BE2B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290" y="1927485"/>
            <a:ext cx="7338153" cy="753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737F1486-1501-4C87-9A1C-74348331C665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032EEC5C-DD21-4984-8D48-B45AC762CABC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3" name="ลูกศร: รูปห้าเหลี่ยม 12">
              <a:extLst>
                <a:ext uri="{FF2B5EF4-FFF2-40B4-BE49-F238E27FC236}">
                  <a16:creationId xmlns:a16="http://schemas.microsoft.com/office/drawing/2014/main" id="{7B703B74-E74F-4C8E-B54D-B07234DAA8A9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4" name="กล่องข้อความ 13">
              <a:extLst>
                <a:ext uri="{FF2B5EF4-FFF2-40B4-BE49-F238E27FC236}">
                  <a16:creationId xmlns:a16="http://schemas.microsoft.com/office/drawing/2014/main" id="{AF02110C-1AB3-4135-94C4-040437CEA44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B72831E0-6437-4353-8C1B-0FC050EE4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s://lh4.googleusercontent.com/ioX-HfNMZytHseEDMGDbiuJC43fCAvniJ2cLHb-1Mkh-4yXG0-Nq2CB8EvlSg-h_nvoMOzSQLFKVLDFzsd8sWc60wN3euf_3vQaBaqnbXKMGGqJMx8I7k0cz_WZYnE8tDOMtOcNm">
            <a:extLst>
              <a:ext uri="{FF2B5EF4-FFF2-40B4-BE49-F238E27FC236}">
                <a16:creationId xmlns:a16="http://schemas.microsoft.com/office/drawing/2014/main" id="{112E7FA9-CCE5-4AEF-8436-B001CE23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725" y="-1127125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9" name="Picture 7" descr="https://lh4.googleusercontent.com/ghRKdUIwj9inBurmJ6a3qxUw-Il9G1dZriAp2fqzpPANdVBydsgUrKnbVBcRvLGgU6Hqxis_RGs8YPv7PcsfddgKxlKzXWvnMyP4v_rNunfhu-TgJnniokwLvpTdH4tFW5M9-Dmw">
            <a:extLst>
              <a:ext uri="{FF2B5EF4-FFF2-40B4-BE49-F238E27FC236}">
                <a16:creationId xmlns:a16="http://schemas.microsoft.com/office/drawing/2014/main" id="{2EAC24FC-388F-49FF-9053-9459E021E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-884238"/>
            <a:ext cx="285750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84C3101A-0F0F-4951-AE59-4462FD9D0200}"/>
              </a:ext>
            </a:extLst>
          </p:cNvPr>
          <p:cNvSpPr/>
          <p:nvPr/>
        </p:nvSpPr>
        <p:spPr>
          <a:xfrm>
            <a:off x="4644509" y="2329091"/>
            <a:ext cx="7338152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เขียนโปรแกรมตามที่ออกแบบไว้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7890C164-FA6A-4E0E-A91C-43D227A7EA7D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55363685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07C77F6-D6F9-4403-AD90-1E25011049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" y="1179201"/>
            <a:ext cx="605972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634E2204-99DD-42D9-B987-35BDC1DDA8FF}"/>
              </a:ext>
            </a:extLst>
          </p:cNvPr>
          <p:cNvSpPr/>
          <p:nvPr/>
        </p:nvSpPr>
        <p:spPr>
          <a:xfrm>
            <a:off x="832132" y="2884947"/>
            <a:ext cx="11750836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5.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เขียนโปรแกรมตามที่ออกแบบไว้โดยเมื่อรันโปรแกรม</a:t>
            </a:r>
            <a:endParaRPr lang="en-US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ผลลัพธ์น้ำหนักที่น้อยกว่า 50 มีจำนวนกี่คน </a:t>
            </a:r>
            <a:endParaRPr lang="en-US" sz="6000" b="1" u="sng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D4BEFA81-380C-48C4-B59D-B343BF4C5901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C4ABBB2A-DFEE-43E5-A79F-00AC5A732234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3" name="ลูกศร: รูปห้าเหลี่ยม 12">
              <a:extLst>
                <a:ext uri="{FF2B5EF4-FFF2-40B4-BE49-F238E27FC236}">
                  <a16:creationId xmlns:a16="http://schemas.microsoft.com/office/drawing/2014/main" id="{17C10544-E8D1-437E-AB5C-C2A0E6B73B65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4" name="กล่องข้อความ 13">
              <a:extLst>
                <a:ext uri="{FF2B5EF4-FFF2-40B4-BE49-F238E27FC236}">
                  <a16:creationId xmlns:a16="http://schemas.microsoft.com/office/drawing/2014/main" id="{9A997E99-4C4E-483A-AA7E-C1E3716C0340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E56DCA12-06C0-4415-ADF9-54285D714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C25AF4BC-2193-413E-8785-040552961592}"/>
              </a:ext>
            </a:extLst>
          </p:cNvPr>
          <p:cNvSpPr/>
          <p:nvPr/>
        </p:nvSpPr>
        <p:spPr>
          <a:xfrm>
            <a:off x="1264242" y="4967889"/>
            <a:ext cx="14638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8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คน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710453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986FAEE-C8E9-43BD-AB70-613DEEB5ACEC}"/>
              </a:ext>
            </a:extLst>
          </p:cNvPr>
          <p:cNvSpPr/>
          <p:nvPr/>
        </p:nvSpPr>
        <p:spPr>
          <a:xfrm>
            <a:off x="-70340" y="2637692"/>
            <a:ext cx="13188462" cy="5328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573441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1029221" y="2995101"/>
            <a:ext cx="11409218" cy="4970591"/>
          </a:xfrm>
          <a:prstGeom prst="rect">
            <a:avLst/>
          </a:prstGeom>
          <a:noFill/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</a:defRPr>
            </a:lvl1pPr>
          </a:lstStyle>
          <a:p>
            <a:pPr algn="l"/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	 ให้นักเรียนยกตัวอย่างการใช้งานโปรแกรมคอมพิวเตอร์</a:t>
            </a:r>
            <a:r>
              <a:rPr lang="en-US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 </a:t>
            </a:r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หรือแอปพลิ</a:t>
            </a:r>
            <a:r>
              <a:rPr lang="th-TH" sz="6000" b="1" dirty="0" err="1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เค</a:t>
            </a:r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ชัน ในชีวิตประจำวัน          ที่ทำให้การดำเนินชีวิตของผู้เรียนสะดวกมากขึ้น เช่น แอปพลิ</a:t>
            </a:r>
            <a:r>
              <a:rPr lang="th-TH" sz="6000" b="1" dirty="0" err="1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เค</a:t>
            </a:r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ชันพยากรณ์อากาศ</a:t>
            </a:r>
            <a:r>
              <a:rPr lang="en-US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 </a:t>
            </a:r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 แอปพลิ</a:t>
            </a:r>
            <a:r>
              <a:rPr lang="th-TH" sz="6000" b="1" dirty="0" err="1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เค</a:t>
            </a:r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ชันแสดงสภาพการจราจร </a:t>
            </a:r>
            <a:endParaRPr lang="en-US" sz="6000" b="1" dirty="0">
              <a:uFillTx/>
              <a:latin typeface="TH Sarabun New" panose="020B0500040200020003" pitchFamily="34" charset="-34"/>
              <a:ea typeface="+mn-ea"/>
              <a:cs typeface="TH Sarabun New" panose="020B0500040200020003" pitchFamily="34" charset="-34"/>
            </a:endParaRPr>
          </a:p>
          <a:p>
            <a:pPr algn="l"/>
            <a:endParaRPr lang="th-TH" dirty="0"/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489EED29-4567-47EF-B012-967C8C597070}"/>
              </a:ext>
            </a:extLst>
          </p:cNvPr>
          <p:cNvSpPr/>
          <p:nvPr/>
        </p:nvSpPr>
        <p:spPr>
          <a:xfrm>
            <a:off x="1521137" y="50397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ทบทวนความรู้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60958942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452887" y="2075917"/>
            <a:ext cx="1175083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th-TH" u="sng" dirty="0"/>
              <a:t>คำชี้แจงตอนที่ 3 </a:t>
            </a:r>
            <a:r>
              <a:rPr lang="th-TH" dirty="0"/>
              <a:t> ให้นักเรียนทำกิจกรรมที่ 3.3 จากหนังสือเรียน              แล้วตอบคำถามด้านล่าง</a:t>
            </a:r>
          </a:p>
        </p:txBody>
      </p:sp>
      <p:sp>
        <p:nvSpPr>
          <p:cNvPr id="13" name="รูปห้าเหลี่ยม 3">
            <a:extLst>
              <a:ext uri="{FF2B5EF4-FFF2-40B4-BE49-F238E27FC236}">
                <a16:creationId xmlns:a16="http://schemas.microsoft.com/office/drawing/2014/main" id="{6F99327A-9DA7-44D6-8AAD-A4218C55F079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54BBD629-B4FD-4D88-8E8C-57403B33DC6E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5" name="ลูกศร: รูปห้าเหลี่ยม 14">
              <a:extLst>
                <a:ext uri="{FF2B5EF4-FFF2-40B4-BE49-F238E27FC236}">
                  <a16:creationId xmlns:a16="http://schemas.microsoft.com/office/drawing/2014/main" id="{8777259A-A8B4-425E-9E9A-923DD3F0BD0C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6" name="กล่องข้อความ 15">
              <a:extLst>
                <a:ext uri="{FF2B5EF4-FFF2-40B4-BE49-F238E27FC236}">
                  <a16:creationId xmlns:a16="http://schemas.microsoft.com/office/drawing/2014/main" id="{2F206D6D-813F-483F-AE5C-99A518F174F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7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5A638E61-4815-4FC3-8701-F22E53BE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https://lh3.googleusercontent.com/pNQ-lYSvtUdHT29SZ08NamfC28N2cMIwTToJ6sjW0f4x00q5382ZfQQz2fE22uap39-YRJi8dWWGjMHPsqb-r9Yzw5W2QTMabLDzvc1bPywustHUKN7koSaUNlXSf8kPRebeIHQI">
            <a:extLst>
              <a:ext uri="{FF2B5EF4-FFF2-40B4-BE49-F238E27FC236}">
                <a16:creationId xmlns:a16="http://schemas.microsoft.com/office/drawing/2014/main" id="{57DE2DB3-4E5A-4DF1-8322-E7D8DB69D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916" y="3015738"/>
            <a:ext cx="5654769" cy="6063995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รูปภาพ 18">
            <a:extLst>
              <a:ext uri="{FF2B5EF4-FFF2-40B4-BE49-F238E27FC236}">
                <a16:creationId xmlns:a16="http://schemas.microsoft.com/office/drawing/2014/main" id="{2A4BECFC-F4C3-4767-9847-579EDC79B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373" y="3604928"/>
            <a:ext cx="3251387" cy="5474805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673279419"/>
      </p:ext>
    </p:extLst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กล่องข้อความ 9">
            <a:extLst>
              <a:ext uri="{FF2B5EF4-FFF2-40B4-BE49-F238E27FC236}">
                <a16:creationId xmlns:a16="http://schemas.microsoft.com/office/drawing/2014/main" id="{D06924C1-CAFE-4873-8C2F-56CDC73942D0}"/>
              </a:ext>
            </a:extLst>
          </p:cNvPr>
          <p:cNvSpPr txBox="1"/>
          <p:nvPr/>
        </p:nvSpPr>
        <p:spPr>
          <a:xfrm>
            <a:off x="628029" y="1924824"/>
            <a:ext cx="1175083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sz="6000" dirty="0"/>
              <a:t>1. </a:t>
            </a:r>
            <a:r>
              <a:rPr lang="th-TH" sz="6000" dirty="0"/>
              <a:t>เมื่อคลิกธงเขียวตัวละครจะพูดว่า</a:t>
            </a:r>
            <a:endParaRPr lang="en-US" sz="6000" u="sng" dirty="0">
              <a:solidFill>
                <a:srgbClr val="FF0000"/>
              </a:solidFill>
            </a:endParaRPr>
          </a:p>
        </p:txBody>
      </p:sp>
      <p:sp>
        <p:nvSpPr>
          <p:cNvPr id="11" name="กล่องข้อความ 10">
            <a:extLst>
              <a:ext uri="{FF2B5EF4-FFF2-40B4-BE49-F238E27FC236}">
                <a16:creationId xmlns:a16="http://schemas.microsoft.com/office/drawing/2014/main" id="{C7F00B6F-0474-42F9-A131-164B5236C13A}"/>
              </a:ext>
            </a:extLst>
          </p:cNvPr>
          <p:cNvSpPr txBox="1"/>
          <p:nvPr/>
        </p:nvSpPr>
        <p:spPr>
          <a:xfrm>
            <a:off x="628029" y="2893944"/>
            <a:ext cx="12091627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sz="6000" dirty="0"/>
              <a:t>2. </a:t>
            </a:r>
            <a:r>
              <a:rPr lang="th-TH" sz="6000" dirty="0"/>
              <a:t>รายการ </a:t>
            </a:r>
            <a:r>
              <a:rPr lang="en-US" sz="6000" dirty="0" err="1"/>
              <a:t>myFavFood</a:t>
            </a:r>
            <a:r>
              <a:rPr lang="en-US" sz="6000" dirty="0"/>
              <a:t> </a:t>
            </a:r>
            <a:r>
              <a:rPr lang="th-TH" sz="6000" dirty="0"/>
              <a:t>มีจำนวนข้อมูลทั้งหมด</a:t>
            </a:r>
            <a:r>
              <a:rPr lang="en-US" sz="6000" dirty="0"/>
              <a:t>……</a:t>
            </a:r>
            <a:r>
              <a:rPr lang="th-TH" sz="6000" dirty="0"/>
              <a:t>ข้อมูล</a:t>
            </a:r>
            <a:endParaRPr lang="en-US" sz="6000" dirty="0"/>
          </a:p>
          <a:p>
            <a:r>
              <a:rPr lang="en-US" sz="6000" dirty="0"/>
              <a:t>   </a:t>
            </a:r>
            <a:r>
              <a:rPr lang="th-TH" sz="6000" dirty="0"/>
              <a:t>โดยมีการเรียงลำดับข้อมูลจากรายการที่ 1</a:t>
            </a:r>
            <a:r>
              <a:rPr lang="en-US" sz="6000" dirty="0"/>
              <a:t> </a:t>
            </a:r>
            <a:r>
              <a:rPr lang="th-TH" sz="6000" dirty="0"/>
              <a:t>จนถึง</a:t>
            </a:r>
            <a:endParaRPr lang="en-US" sz="6000" dirty="0"/>
          </a:p>
          <a:p>
            <a:r>
              <a:rPr lang="en-US" sz="6000" dirty="0"/>
              <a:t>   </a:t>
            </a:r>
            <a:r>
              <a:rPr lang="th-TH" sz="6000" dirty="0"/>
              <a:t>รายการสุดท้ายอย่างไร</a:t>
            </a:r>
          </a:p>
        </p:txBody>
      </p:sp>
      <p:sp>
        <p:nvSpPr>
          <p:cNvPr id="13" name="รูปห้าเหลี่ยม 3">
            <a:extLst>
              <a:ext uri="{FF2B5EF4-FFF2-40B4-BE49-F238E27FC236}">
                <a16:creationId xmlns:a16="http://schemas.microsoft.com/office/drawing/2014/main" id="{6F99327A-9DA7-44D6-8AAD-A4218C55F079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54BBD629-B4FD-4D88-8E8C-57403B33DC6E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5" name="ลูกศร: รูปห้าเหลี่ยม 14">
              <a:extLst>
                <a:ext uri="{FF2B5EF4-FFF2-40B4-BE49-F238E27FC236}">
                  <a16:creationId xmlns:a16="http://schemas.microsoft.com/office/drawing/2014/main" id="{8777259A-A8B4-425E-9E9A-923DD3F0BD0C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6" name="กล่องข้อความ 15">
              <a:extLst>
                <a:ext uri="{FF2B5EF4-FFF2-40B4-BE49-F238E27FC236}">
                  <a16:creationId xmlns:a16="http://schemas.microsoft.com/office/drawing/2014/main" id="{2F206D6D-813F-483F-AE5C-99A518F174FE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7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5A638E61-4815-4FC3-8701-F22E53BEAB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F3350A9E-008E-4F6F-A830-98C0B868C36A}"/>
              </a:ext>
            </a:extLst>
          </p:cNvPr>
          <p:cNvSpPr/>
          <p:nvPr/>
        </p:nvSpPr>
        <p:spPr>
          <a:xfrm>
            <a:off x="7993474" y="1916834"/>
            <a:ext cx="49872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ต้มจืด…และคำว่าไม่มี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93819CF1-A4F4-462A-877D-5CF6218E1283}"/>
              </a:ext>
            </a:extLst>
          </p:cNvPr>
          <p:cNvSpPr/>
          <p:nvPr/>
        </p:nvSpPr>
        <p:spPr>
          <a:xfrm>
            <a:off x="10737437" y="2826706"/>
            <a:ext cx="4748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563633A2-693C-4923-B058-DCB205EE7428}"/>
              </a:ext>
            </a:extLst>
          </p:cNvPr>
          <p:cNvSpPr/>
          <p:nvPr/>
        </p:nvSpPr>
        <p:spPr>
          <a:xfrm>
            <a:off x="1047675" y="5682875"/>
            <a:ext cx="48808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ข้าว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ไข่ดาว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ผัดผักรวมมิตร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C763B242-59E9-4FF9-9D50-5773CD630CAF}"/>
              </a:ext>
            </a:extLst>
          </p:cNvPr>
          <p:cNvSpPr/>
          <p:nvPr/>
        </p:nvSpPr>
        <p:spPr>
          <a:xfrm>
            <a:off x="7564177" y="5680890"/>
            <a:ext cx="40635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ไก่ทอด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ต้มจืด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ไข่พะโล้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744787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5" grpId="0"/>
      <p:bldP spid="7" grpId="0"/>
      <p:bldP spid="1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กล่องข้อความ 9">
            <a:extLst>
              <a:ext uri="{FF2B5EF4-FFF2-40B4-BE49-F238E27FC236}">
                <a16:creationId xmlns:a16="http://schemas.microsoft.com/office/drawing/2014/main" id="{D06924C1-CAFE-4873-8C2F-56CDC73942D0}"/>
              </a:ext>
            </a:extLst>
          </p:cNvPr>
          <p:cNvSpPr txBox="1"/>
          <p:nvPr/>
        </p:nvSpPr>
        <p:spPr>
          <a:xfrm>
            <a:off x="618190" y="2198749"/>
            <a:ext cx="11750834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sz="6000" dirty="0"/>
              <a:t>3. </a:t>
            </a:r>
            <a:r>
              <a:rPr lang="th-TH" sz="6000" dirty="0"/>
              <a:t>หากคลิกธงเขียวเพื่อรันโปรแกรมอีกครั้ง จะมีจำนวน</a:t>
            </a:r>
            <a:endParaRPr lang="en-US" sz="6000" dirty="0"/>
          </a:p>
          <a:p>
            <a:r>
              <a:rPr lang="en-US" sz="6000" dirty="0"/>
              <a:t>   </a:t>
            </a:r>
            <a:r>
              <a:rPr lang="th-TH" sz="6000" dirty="0"/>
              <a:t>ข้อมูลทั้งหมด</a:t>
            </a:r>
            <a:r>
              <a:rPr lang="en-US" sz="6000" dirty="0"/>
              <a:t>………</a:t>
            </a:r>
            <a:r>
              <a:rPr lang="th-TH" sz="6000" dirty="0"/>
              <a:t>ข้อมูล โดยมีการเรียงลำดับข้อมูล</a:t>
            </a:r>
            <a:endParaRPr lang="en-US" sz="6000" dirty="0"/>
          </a:p>
          <a:p>
            <a:r>
              <a:rPr lang="en-US" sz="6000" dirty="0"/>
              <a:t>   </a:t>
            </a:r>
            <a:r>
              <a:rPr lang="th-TH" sz="6000" dirty="0"/>
              <a:t>จากรายการที่ 1 จนถึงรายการสุดท้ายอย่างไร</a:t>
            </a:r>
            <a:endParaRPr lang="en-US" sz="6000" dirty="0"/>
          </a:p>
        </p:txBody>
      </p:sp>
      <p:sp>
        <p:nvSpPr>
          <p:cNvPr id="11" name="รูปห้าเหลี่ยม 3">
            <a:extLst>
              <a:ext uri="{FF2B5EF4-FFF2-40B4-BE49-F238E27FC236}">
                <a16:creationId xmlns:a16="http://schemas.microsoft.com/office/drawing/2014/main" id="{57B0A4D0-1E69-4375-982B-560054C03C01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D5D7FF61-0001-4C83-9E2E-8B292D7B7578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4F9FE1ED-A764-468D-AE2F-A55C0448B65D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4EF6F62E-DE20-4E96-AF46-EBCD82608157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8C92C50B-15F6-4C36-BB3A-A4F1AAB62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63360996-8FA2-4023-8FCB-0DF4D3BF73A0}"/>
              </a:ext>
            </a:extLst>
          </p:cNvPr>
          <p:cNvSpPr/>
          <p:nvPr/>
        </p:nvSpPr>
        <p:spPr>
          <a:xfrm>
            <a:off x="1336431" y="5160819"/>
            <a:ext cx="35981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ข้าว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 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ไข่ดาว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ไก่ทอด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ไก่ทอด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7" name="สี่เหลี่ยมผืนผ้า 16">
            <a:extLst>
              <a:ext uri="{FF2B5EF4-FFF2-40B4-BE49-F238E27FC236}">
                <a16:creationId xmlns:a16="http://schemas.microsoft.com/office/drawing/2014/main" id="{0B7D783C-B629-43AB-A515-2D514AD14D7B}"/>
              </a:ext>
            </a:extLst>
          </p:cNvPr>
          <p:cNvSpPr/>
          <p:nvPr/>
        </p:nvSpPr>
        <p:spPr>
          <a:xfrm>
            <a:off x="4216322" y="3068725"/>
            <a:ext cx="4748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7</a:t>
            </a:r>
          </a:p>
        </p:txBody>
      </p:sp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7129A9DE-EC84-4CE1-8A7C-96E58CCB52B4}"/>
              </a:ext>
            </a:extLst>
          </p:cNvPr>
          <p:cNvSpPr/>
          <p:nvPr/>
        </p:nvSpPr>
        <p:spPr>
          <a:xfrm>
            <a:off x="6560640" y="5160819"/>
            <a:ext cx="35981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5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ต้มจืด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ไข่พะโล้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7.</a:t>
            </a:r>
            <a:r>
              <a:rPr lang="th-TH" sz="60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ไข่พะโล้</a:t>
            </a:r>
            <a:endParaRPr lang="en-US" sz="60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04337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  <p:bldP spid="1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03DF786F-8D67-4B3E-A16F-FE5AA734E5CE}"/>
              </a:ext>
            </a:extLst>
          </p:cNvPr>
          <p:cNvSpPr/>
          <p:nvPr/>
        </p:nvSpPr>
        <p:spPr>
          <a:xfrm>
            <a:off x="452887" y="1842500"/>
            <a:ext cx="13311239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4.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เขียนโปรแกรมสร้างรายการเก็บชื่อ และส่วนสูงของ</a:t>
            </a:r>
            <a:endParaRPr lang="en-US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เพื่อนในห้องแล้วเขียนโปรแกรมค้นหาส่วนสูงโดยใช้ชื่อ</a:t>
            </a:r>
          </a:p>
          <a:p>
            <a:pPr algn="l"/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 โดยดำเนินตามขั้นตอนการแก้ปัญหาต่อไปนี้</a:t>
            </a:r>
            <a:endParaRPr lang="en-US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รูปห้าเหลี่ยม 3">
            <a:extLst>
              <a:ext uri="{FF2B5EF4-FFF2-40B4-BE49-F238E27FC236}">
                <a16:creationId xmlns:a16="http://schemas.microsoft.com/office/drawing/2014/main" id="{57B0A4D0-1E69-4375-982B-560054C03C01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D5D7FF61-0001-4C83-9E2E-8B292D7B7578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4F9FE1ED-A764-468D-AE2F-A55C0448B65D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4EF6F62E-DE20-4E96-AF46-EBCD82608157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8C92C50B-15F6-4C36-BB3A-A4F1AAB62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กล่องข้อความ 11">
            <a:extLst>
              <a:ext uri="{FF2B5EF4-FFF2-40B4-BE49-F238E27FC236}">
                <a16:creationId xmlns:a16="http://schemas.microsoft.com/office/drawing/2014/main" id="{F2C72BC0-C56D-4D8B-832F-AA03F892396B}"/>
              </a:ext>
            </a:extLst>
          </p:cNvPr>
          <p:cNvSpPr txBox="1"/>
          <p:nvPr/>
        </p:nvSpPr>
        <p:spPr>
          <a:xfrm>
            <a:off x="1026260" y="4644853"/>
            <a:ext cx="12665677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sz="5400" dirty="0"/>
              <a:t>4</a:t>
            </a:r>
            <a:r>
              <a:rPr lang="th-TH" sz="5400" dirty="0"/>
              <a:t>.1 การวิเคราะห์และกำหนดรายละเอียดของปัญหา</a:t>
            </a: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ED65235B-299F-4F6F-9C60-FB6F486D68B2}"/>
              </a:ext>
            </a:extLst>
          </p:cNvPr>
          <p:cNvSpPr/>
          <p:nvPr/>
        </p:nvSpPr>
        <p:spPr>
          <a:xfrm>
            <a:off x="830409" y="5513355"/>
            <a:ext cx="29475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ข้อมูลเข้า คือ</a:t>
            </a:r>
            <a:endParaRPr lang="en-US" sz="4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7271B008-ED7F-4238-8654-DA79516E8082}"/>
              </a:ext>
            </a:extLst>
          </p:cNvPr>
          <p:cNvSpPr/>
          <p:nvPr/>
        </p:nvSpPr>
        <p:spPr>
          <a:xfrm>
            <a:off x="819722" y="6311629"/>
            <a:ext cx="267573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ข้อมูลออกคือ</a:t>
            </a:r>
            <a:endParaRPr lang="en-US" sz="5400" b="1" dirty="0">
              <a:solidFill>
                <a:srgbClr val="FF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สี่เหลี่ยมผืนผ้า 6">
            <a:extLst>
              <a:ext uri="{FF2B5EF4-FFF2-40B4-BE49-F238E27FC236}">
                <a16:creationId xmlns:a16="http://schemas.microsoft.com/office/drawing/2014/main" id="{06EE138A-BE61-4D75-A230-EF01612A2EBE}"/>
              </a:ext>
            </a:extLst>
          </p:cNvPr>
          <p:cNvSpPr/>
          <p:nvPr/>
        </p:nvSpPr>
        <p:spPr>
          <a:xfrm>
            <a:off x="813832" y="7958287"/>
            <a:ext cx="11538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ถ้ากรอกข้อมูลที่ตรงกับชื่อในรายการชื่อ ให้แสดงส่วนสูงที่ตรงกัน</a:t>
            </a:r>
          </a:p>
          <a:p>
            <a:pPr algn="l"/>
            <a:r>
              <a:rPr lang="en-US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48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ถ้ากรอกข้อมูลที่รายการชื่อไม่มี ให้แสดงข้อความว่าไม่มีคนชื่อนี้</a:t>
            </a:r>
          </a:p>
        </p:txBody>
      </p:sp>
      <p:sp>
        <p:nvSpPr>
          <p:cNvPr id="9" name="สี่เหลี่ยมผืนผ้า 8">
            <a:extLst>
              <a:ext uri="{FF2B5EF4-FFF2-40B4-BE49-F238E27FC236}">
                <a16:creationId xmlns:a16="http://schemas.microsoft.com/office/drawing/2014/main" id="{C40995AF-78BC-4962-86E6-0619CBD8D069}"/>
              </a:ext>
            </a:extLst>
          </p:cNvPr>
          <p:cNvSpPr/>
          <p:nvPr/>
        </p:nvSpPr>
        <p:spPr>
          <a:xfrm>
            <a:off x="4195983" y="6270605"/>
            <a:ext cx="57775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ส่วนสูงของชื่อที่ต้องการค้นหา</a:t>
            </a:r>
            <a:endParaRPr lang="en-US" sz="5400" dirty="0"/>
          </a:p>
        </p:txBody>
      </p:sp>
      <p:sp>
        <p:nvSpPr>
          <p:cNvPr id="17" name="สี่เหลี่ยมผืนผ้า 16">
            <a:extLst>
              <a:ext uri="{FF2B5EF4-FFF2-40B4-BE49-F238E27FC236}">
                <a16:creationId xmlns:a16="http://schemas.microsoft.com/office/drawing/2014/main" id="{D47AF96A-52B1-46E4-961E-65E1711C3245}"/>
              </a:ext>
            </a:extLst>
          </p:cNvPr>
          <p:cNvSpPr/>
          <p:nvPr/>
        </p:nvSpPr>
        <p:spPr>
          <a:xfrm>
            <a:off x="830408" y="7074241"/>
            <a:ext cx="630813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วิธีการตรวจสอบข้อมูล มีดังนี้</a:t>
            </a:r>
          </a:p>
        </p:txBody>
      </p:sp>
      <p:sp>
        <p:nvSpPr>
          <p:cNvPr id="18" name="สี่เหลี่ยมผืนผ้า 17">
            <a:extLst>
              <a:ext uri="{FF2B5EF4-FFF2-40B4-BE49-F238E27FC236}">
                <a16:creationId xmlns:a16="http://schemas.microsoft.com/office/drawing/2014/main" id="{C6892365-EE40-4E5B-AA16-CBBCD27EF6CC}"/>
              </a:ext>
            </a:extLst>
          </p:cNvPr>
          <p:cNvSpPr/>
          <p:nvPr/>
        </p:nvSpPr>
        <p:spPr>
          <a:xfrm>
            <a:off x="3433952" y="5557591"/>
            <a:ext cx="9499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ชื่อที่ต้องการค้นหา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692599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7" grpId="0"/>
      <p:bldP spid="1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กล่องข้อความ 9">
            <a:extLst>
              <a:ext uri="{FF2B5EF4-FFF2-40B4-BE49-F238E27FC236}">
                <a16:creationId xmlns:a16="http://schemas.microsoft.com/office/drawing/2014/main" id="{D06924C1-CAFE-4873-8C2F-56CDC73942D0}"/>
              </a:ext>
            </a:extLst>
          </p:cNvPr>
          <p:cNvSpPr txBox="1"/>
          <p:nvPr/>
        </p:nvSpPr>
        <p:spPr>
          <a:xfrm>
            <a:off x="772407" y="1920279"/>
            <a:ext cx="9410684" cy="10259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sz="6000" dirty="0"/>
              <a:t>4</a:t>
            </a:r>
            <a:r>
              <a:rPr lang="th-TH" sz="6000" dirty="0"/>
              <a:t>.2 การวางแผนการแก้ปัญหา</a:t>
            </a:r>
            <a:endParaRPr lang="en-US" sz="6000" dirty="0"/>
          </a:p>
        </p:txBody>
      </p:sp>
      <p:sp>
        <p:nvSpPr>
          <p:cNvPr id="2" name="สี่เหลี่ยมผืนผ้า 1">
            <a:extLst>
              <a:ext uri="{FF2B5EF4-FFF2-40B4-BE49-F238E27FC236}">
                <a16:creationId xmlns:a16="http://schemas.microsoft.com/office/drawing/2014/main" id="{03DF786F-8D67-4B3E-A16F-FE5AA734E5CE}"/>
              </a:ext>
            </a:extLst>
          </p:cNvPr>
          <p:cNvSpPr/>
          <p:nvPr/>
        </p:nvSpPr>
        <p:spPr>
          <a:xfrm>
            <a:off x="13223639" y="7341964"/>
            <a:ext cx="12010783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9. 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เขียนโปรแกรมสร้างรายการเก็บชื่อ และส่วนสูงของเพื่อนในห้อง แล้วเขียนโปรแกรมค้นหาส่วนสูงโดยใช้ชื่อ  โดยดำเนินตามขั้นตอนการแก้ปัญหาต่อไปนี้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สี่เหลี่ยมผืนผ้า 2">
            <a:extLst>
              <a:ext uri="{FF2B5EF4-FFF2-40B4-BE49-F238E27FC236}">
                <a16:creationId xmlns:a16="http://schemas.microsoft.com/office/drawing/2014/main" id="{5930CB25-1A4E-40D3-91D1-D18A90EC5459}"/>
              </a:ext>
            </a:extLst>
          </p:cNvPr>
          <p:cNvSpPr/>
          <p:nvPr/>
        </p:nvSpPr>
        <p:spPr>
          <a:xfrm>
            <a:off x="948309" y="2844938"/>
            <a:ext cx="11284084" cy="612000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F22F528F-77C8-4A16-8F9A-E92338996262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9491F9DC-D325-474E-8E03-22D1870FC429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6266F5A7-07D3-4B4F-ADA3-3619544E8BBF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B8C1400C-7555-499C-893C-5838459C0170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894692F6-F5C4-4632-8C53-A3D18EF8B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E1478B39-A9F2-409E-BB2D-53FB20A326D4}"/>
              </a:ext>
            </a:extLst>
          </p:cNvPr>
          <p:cNvSpPr/>
          <p:nvPr/>
        </p:nvSpPr>
        <p:spPr>
          <a:xfrm>
            <a:off x="1566007" y="3027808"/>
            <a:ext cx="99383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รหัสลำลอง</a:t>
            </a:r>
            <a:endParaRPr lang="th-TH" sz="5400" b="1" dirty="0"/>
          </a:p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name </a:t>
            </a:r>
            <a:r>
              <a:rPr lang="en-US" altLang="en-US" sz="5400" b="1" dirty="0">
                <a:solidFill>
                  <a:srgbClr val="FF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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รับข้อมูลชื่อ</a:t>
            </a:r>
            <a:endParaRPr lang="th-TH" sz="5400" b="1" dirty="0"/>
          </a:p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ตรวจสอบถ้า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name </a:t>
            </a:r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บรรจุอยู่ในรายการชื่อ ให้</a:t>
            </a:r>
            <a:endParaRPr lang="th-TH" sz="5400" b="1" dirty="0"/>
          </a:p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2.1 เลือกแสดงส่วนสูงในรายการส่วนสูง ในลำดับที่ตรงกับ </a:t>
            </a:r>
            <a:r>
              <a:rPr lang="en-US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name </a:t>
            </a:r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ที่ตรวจพบในรายการชื่อ</a:t>
            </a:r>
            <a:endParaRPr lang="th-TH" sz="5400" b="1" dirty="0"/>
          </a:p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ไม่เช่นนัน</a:t>
            </a:r>
            <a:endParaRPr lang="th-TH" sz="5400" b="1" dirty="0"/>
          </a:p>
          <a:p>
            <a:pPr algn="l"/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    2.2 แสดงข้อความว่าไม่มีคนชื่อนี้</a:t>
            </a:r>
            <a:endParaRPr lang="th-TH" sz="5400" b="1" dirty="0"/>
          </a:p>
        </p:txBody>
      </p:sp>
    </p:spTree>
    <p:extLst>
      <p:ext uri="{BB962C8B-B14F-4D97-AF65-F5344CB8AC3E}">
        <p14:creationId xmlns:p14="http://schemas.microsoft.com/office/powerpoint/2010/main" val="1223031090"/>
      </p:ext>
    </p:extLst>
  </p:cSld>
  <p:clrMapOvr>
    <a:masterClrMapping/>
  </p:clrMapOvr>
  <p:transition spd="med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กล่องข้อความ 9">
            <a:extLst>
              <a:ext uri="{FF2B5EF4-FFF2-40B4-BE49-F238E27FC236}">
                <a16:creationId xmlns:a16="http://schemas.microsoft.com/office/drawing/2014/main" id="{D06924C1-CAFE-4873-8C2F-56CDC73942D0}"/>
              </a:ext>
            </a:extLst>
          </p:cNvPr>
          <p:cNvSpPr txBox="1"/>
          <p:nvPr/>
        </p:nvSpPr>
        <p:spPr>
          <a:xfrm>
            <a:off x="772406" y="1913613"/>
            <a:ext cx="11750835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algn="l">
              <a:defRPr sz="48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</a:lstStyle>
          <a:p>
            <a:r>
              <a:rPr lang="en-US" dirty="0"/>
              <a:t>4</a:t>
            </a:r>
            <a:r>
              <a:rPr lang="th-TH" dirty="0"/>
              <a:t>.3 การดำเนินการแก้ปัญหาโดยเขียนโปรแกรม พร้อมตรวจสอบ</a:t>
            </a:r>
            <a:endParaRPr lang="en-US" dirty="0"/>
          </a:p>
          <a:p>
            <a:r>
              <a:rPr lang="en-US" dirty="0"/>
              <a:t>     </a:t>
            </a:r>
            <a:r>
              <a:rPr lang="th-TH" dirty="0"/>
              <a:t>และปรับปรุง</a:t>
            </a:r>
            <a:endParaRPr lang="en-US" dirty="0"/>
          </a:p>
        </p:txBody>
      </p:sp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D643FEE9-6117-41A1-8AC6-94E44CFE3023}"/>
              </a:ext>
            </a:extLst>
          </p:cNvPr>
          <p:cNvSpPr/>
          <p:nvPr/>
        </p:nvSpPr>
        <p:spPr>
          <a:xfrm>
            <a:off x="1422373" y="84670"/>
            <a:ext cx="8477086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ใบกิจกรรมที่ </a:t>
            </a:r>
            <a:r>
              <a:rPr lang="en-US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9.2 </a:t>
            </a:r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สนุกกับรายการ</a:t>
            </a:r>
          </a:p>
          <a:p>
            <a:pPr algn="ctr"/>
            <a:r>
              <a:rPr lang="th-TH" sz="800" b="1" dirty="0">
                <a:solidFill>
                  <a:srgbClr val="0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</a:t>
            </a:r>
          </a:p>
        </p:txBody>
      </p:sp>
      <p:grpSp>
        <p:nvGrpSpPr>
          <p:cNvPr id="13" name="กลุ่ม 12">
            <a:extLst>
              <a:ext uri="{FF2B5EF4-FFF2-40B4-BE49-F238E27FC236}">
                <a16:creationId xmlns:a16="http://schemas.microsoft.com/office/drawing/2014/main" id="{AC5A6167-A499-405F-8BFF-3D224EC36294}"/>
              </a:ext>
            </a:extLst>
          </p:cNvPr>
          <p:cNvGrpSpPr/>
          <p:nvPr/>
        </p:nvGrpSpPr>
        <p:grpSpPr>
          <a:xfrm rot="21043751">
            <a:off x="10460861" y="399754"/>
            <a:ext cx="2331395" cy="1260000"/>
            <a:chOff x="10379082" y="356725"/>
            <a:chExt cx="2331395" cy="1260000"/>
          </a:xfrm>
        </p:grpSpPr>
        <p:sp>
          <p:nvSpPr>
            <p:cNvPr id="14" name="ลูกศร: รูปห้าเหลี่ยม 13">
              <a:extLst>
                <a:ext uri="{FF2B5EF4-FFF2-40B4-BE49-F238E27FC236}">
                  <a16:creationId xmlns:a16="http://schemas.microsoft.com/office/drawing/2014/main" id="{D0204E11-0A63-450B-9798-15A5D50FFC71}"/>
                </a:ext>
              </a:extLst>
            </p:cNvPr>
            <p:cNvSpPr/>
            <p:nvPr/>
          </p:nvSpPr>
          <p:spPr>
            <a:xfrm rot="9848051">
              <a:off x="10379082" y="356725"/>
              <a:ext cx="2331395" cy="1260000"/>
            </a:xfrm>
            <a:prstGeom prst="homePlate">
              <a:avLst/>
            </a:prstGeom>
            <a:gradFill flip="none" rotWithShape="1">
              <a:gsLst>
                <a:gs pos="0">
                  <a:srgbClr val="FFFF00"/>
                </a:gs>
                <a:gs pos="36000">
                  <a:schemeClr val="accent6">
                    <a:lumMod val="40000"/>
                    <a:lumOff val="60000"/>
                  </a:schemeClr>
                </a:gs>
                <a:gs pos="64000">
                  <a:schemeClr val="bg1"/>
                </a:gs>
                <a:gs pos="93000">
                  <a:srgbClr val="FF0066"/>
                </a:gs>
              </a:gsLst>
              <a:lin ang="27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en-US" sz="1200" b="1" dirty="0">
                <a:latin typeface="TH Niramit AS" panose="02000506000000020004" pitchFamily="2" charset="-34"/>
                <a:cs typeface="TH Niramit AS" panose="02000506000000020004" pitchFamily="2" charset="-34"/>
                <a:sym typeface="Helvetica Neue"/>
              </a:endParaRPr>
            </a:p>
          </p:txBody>
        </p:sp>
        <p:sp>
          <p:nvSpPr>
            <p:cNvPr id="15" name="กล่องข้อความ 14">
              <a:extLst>
                <a:ext uri="{FF2B5EF4-FFF2-40B4-BE49-F238E27FC236}">
                  <a16:creationId xmlns:a16="http://schemas.microsoft.com/office/drawing/2014/main" id="{88A79E91-904B-40A6-8A3B-B8F2D9BBF0FD}"/>
                </a:ext>
              </a:extLst>
            </p:cNvPr>
            <p:cNvSpPr txBox="1"/>
            <p:nvPr/>
          </p:nvSpPr>
          <p:spPr>
            <a:xfrm rot="20606485">
              <a:off x="10773766" y="424010"/>
              <a:ext cx="1707452" cy="11182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th-TH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6600" b="1" dirty="0">
                  <a:effectLst>
                    <a:glow rad="127000">
                      <a:schemeClr val="bg1"/>
                    </a:glo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เฉลย</a:t>
              </a:r>
            </a:p>
          </p:txBody>
        </p:sp>
      </p:grpSp>
      <p:pic>
        <p:nvPicPr>
          <p:cNvPr id="1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6F4D50DB-28D7-4719-B840-25C1EBE88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13793">
            <a:off x="9356195" y="227875"/>
            <a:ext cx="1605155" cy="160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s://lh5.googleusercontent.com/a7i_v1ZRzGOCcNimm2xlNCPAmRi4QOp_FBhOMp7Z3JwyAcy1-wICGK9-Au0d0wbokyuzZdUfBUerMMLggAoRq_u_1YoodVt25HOuZ9WtcCOfUh5E2gvId34F6tA7wwCqMmiuvZWV">
            <a:extLst>
              <a:ext uri="{FF2B5EF4-FFF2-40B4-BE49-F238E27FC236}">
                <a16:creationId xmlns:a16="http://schemas.microsoft.com/office/drawing/2014/main" id="{9B2E8BD0-746B-4585-A883-C07C75C89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87" y="3379826"/>
            <a:ext cx="11025893" cy="5867581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B5CC6E57-12BB-49C4-9007-5FF05EF17705}"/>
              </a:ext>
            </a:extLst>
          </p:cNvPr>
          <p:cNvSpPr/>
          <p:nvPr/>
        </p:nvSpPr>
        <p:spPr>
          <a:xfrm>
            <a:off x="6932967" y="7500482"/>
            <a:ext cx="60718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u="sng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หมายเหตุ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โปรแกรมนี้มี 2 รายการคือ 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name</a:t>
            </a:r>
          </a:p>
          <a:p>
            <a:pPr algn="l"/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เก็บชื่อ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และ 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height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เก็บส่วนสูง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989658"/>
      </p:ext>
    </p:extLst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กล่องข้อความ 6">
            <a:extLst>
              <a:ext uri="{FF2B5EF4-FFF2-40B4-BE49-F238E27FC236}">
                <a16:creationId xmlns:a16="http://schemas.microsoft.com/office/drawing/2014/main" id="{664F15C0-82A3-4F7F-998C-6140DE679052}"/>
              </a:ext>
            </a:extLst>
          </p:cNvPr>
          <p:cNvSpPr txBox="1"/>
          <p:nvPr/>
        </p:nvSpPr>
        <p:spPr>
          <a:xfrm>
            <a:off x="939821" y="2059312"/>
            <a:ext cx="11269011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en-US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</a:t>
            </a:r>
            <a:r>
              <a:rPr lang="th-TH" sz="4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ผู้สอนสุ่มผู้เรียนนำเสนอคำตอบและร่วมกันสรุปเกี่ยวกับ                การใช้งานรายการและประโยชน์ของการใช้งานรายการ</a:t>
            </a:r>
            <a:endParaRPr lang="en-US" sz="48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11" name="กลุ่ม 10">
            <a:extLst>
              <a:ext uri="{FF2B5EF4-FFF2-40B4-BE49-F238E27FC236}">
                <a16:creationId xmlns:a16="http://schemas.microsoft.com/office/drawing/2014/main" id="{4D65DA7D-7F5E-403A-9539-39A5FFA2FFB4}"/>
              </a:ext>
            </a:extLst>
          </p:cNvPr>
          <p:cNvGrpSpPr/>
          <p:nvPr/>
        </p:nvGrpSpPr>
        <p:grpSpPr>
          <a:xfrm>
            <a:off x="2514131" y="5214068"/>
            <a:ext cx="448777" cy="880699"/>
            <a:chOff x="1043608" y="4869160"/>
            <a:chExt cx="648072" cy="1271803"/>
          </a:xfrm>
        </p:grpSpPr>
        <p:sp>
          <p:nvSpPr>
            <p:cNvPr id="12" name="แผนผังลำดับงาน: แยก 11">
              <a:extLst>
                <a:ext uri="{FF2B5EF4-FFF2-40B4-BE49-F238E27FC236}">
                  <a16:creationId xmlns:a16="http://schemas.microsoft.com/office/drawing/2014/main" id="{A1D3CC1D-CEF6-4DE7-ADDF-76B0CC5FFAFA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วงรี 12">
              <a:extLst>
                <a:ext uri="{FF2B5EF4-FFF2-40B4-BE49-F238E27FC236}">
                  <a16:creationId xmlns:a16="http://schemas.microsoft.com/office/drawing/2014/main" id="{5AC3B9DF-DF31-4A4E-9C0D-4FFDA50C0BEC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4" name="กลุ่ม 13">
            <a:extLst>
              <a:ext uri="{FF2B5EF4-FFF2-40B4-BE49-F238E27FC236}">
                <a16:creationId xmlns:a16="http://schemas.microsoft.com/office/drawing/2014/main" id="{7D523156-FF09-4843-BF2E-9C7643F5FBEE}"/>
              </a:ext>
            </a:extLst>
          </p:cNvPr>
          <p:cNvGrpSpPr/>
          <p:nvPr/>
        </p:nvGrpSpPr>
        <p:grpSpPr>
          <a:xfrm>
            <a:off x="3646781" y="5214068"/>
            <a:ext cx="448777" cy="880699"/>
            <a:chOff x="1043608" y="4869160"/>
            <a:chExt cx="648072" cy="1271803"/>
          </a:xfrm>
        </p:grpSpPr>
        <p:sp>
          <p:nvSpPr>
            <p:cNvPr id="15" name="แผนผังลำดับงาน: แยก 14">
              <a:extLst>
                <a:ext uri="{FF2B5EF4-FFF2-40B4-BE49-F238E27FC236}">
                  <a16:creationId xmlns:a16="http://schemas.microsoft.com/office/drawing/2014/main" id="{2B4DB809-BC96-4529-AD1D-D284E1F50F2B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วงรี 15">
              <a:extLst>
                <a:ext uri="{FF2B5EF4-FFF2-40B4-BE49-F238E27FC236}">
                  <a16:creationId xmlns:a16="http://schemas.microsoft.com/office/drawing/2014/main" id="{E24085DC-9EB8-432E-BFC7-632BCD6A1EE4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17" name="กลุ่ม 16">
            <a:extLst>
              <a:ext uri="{FF2B5EF4-FFF2-40B4-BE49-F238E27FC236}">
                <a16:creationId xmlns:a16="http://schemas.microsoft.com/office/drawing/2014/main" id="{7DDD597C-7BFB-4769-97BE-90C0149C9022}"/>
              </a:ext>
            </a:extLst>
          </p:cNvPr>
          <p:cNvGrpSpPr/>
          <p:nvPr/>
        </p:nvGrpSpPr>
        <p:grpSpPr>
          <a:xfrm>
            <a:off x="3044454" y="5506772"/>
            <a:ext cx="448777" cy="880699"/>
            <a:chOff x="1043608" y="4869160"/>
            <a:chExt cx="648072" cy="1271803"/>
          </a:xfrm>
        </p:grpSpPr>
        <p:sp>
          <p:nvSpPr>
            <p:cNvPr id="18" name="แผนผังลำดับงาน: แยก 17">
              <a:extLst>
                <a:ext uri="{FF2B5EF4-FFF2-40B4-BE49-F238E27FC236}">
                  <a16:creationId xmlns:a16="http://schemas.microsoft.com/office/drawing/2014/main" id="{CBA4D366-376A-44ED-8776-EA745B7C70C8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วงรี 18">
              <a:extLst>
                <a:ext uri="{FF2B5EF4-FFF2-40B4-BE49-F238E27FC236}">
                  <a16:creationId xmlns:a16="http://schemas.microsoft.com/office/drawing/2014/main" id="{1AEBE76F-7714-46AD-B751-EDF708A49046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0" name="กลุ่ม 19">
            <a:extLst>
              <a:ext uri="{FF2B5EF4-FFF2-40B4-BE49-F238E27FC236}">
                <a16:creationId xmlns:a16="http://schemas.microsoft.com/office/drawing/2014/main" id="{90DDA25F-7329-4674-A461-03C1E6E8DF81}"/>
              </a:ext>
            </a:extLst>
          </p:cNvPr>
          <p:cNvGrpSpPr/>
          <p:nvPr/>
        </p:nvGrpSpPr>
        <p:grpSpPr>
          <a:xfrm>
            <a:off x="4173354" y="5502100"/>
            <a:ext cx="448777" cy="880699"/>
            <a:chOff x="1043608" y="4869160"/>
            <a:chExt cx="648072" cy="1271803"/>
          </a:xfrm>
        </p:grpSpPr>
        <p:sp>
          <p:nvSpPr>
            <p:cNvPr id="21" name="แผนผังลำดับงาน: แยก 20">
              <a:extLst>
                <a:ext uri="{FF2B5EF4-FFF2-40B4-BE49-F238E27FC236}">
                  <a16:creationId xmlns:a16="http://schemas.microsoft.com/office/drawing/2014/main" id="{42597AF8-6A01-4089-890F-820F8EF9A08C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วงรี 21">
              <a:extLst>
                <a:ext uri="{FF2B5EF4-FFF2-40B4-BE49-F238E27FC236}">
                  <a16:creationId xmlns:a16="http://schemas.microsoft.com/office/drawing/2014/main" id="{F4C2B556-AA2A-4E46-8E6F-D5783988ACC5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3" name="กลุ่ม 22">
            <a:extLst>
              <a:ext uri="{FF2B5EF4-FFF2-40B4-BE49-F238E27FC236}">
                <a16:creationId xmlns:a16="http://schemas.microsoft.com/office/drawing/2014/main" id="{BBB59543-F168-4169-9422-B855AF1B3B87}"/>
              </a:ext>
            </a:extLst>
          </p:cNvPr>
          <p:cNvGrpSpPr/>
          <p:nvPr/>
        </p:nvGrpSpPr>
        <p:grpSpPr>
          <a:xfrm>
            <a:off x="9907901" y="6531542"/>
            <a:ext cx="936104" cy="1224341"/>
            <a:chOff x="7646999" y="4317836"/>
            <a:chExt cx="936104" cy="1224341"/>
          </a:xfrm>
        </p:grpSpPr>
        <p:sp>
          <p:nvSpPr>
            <p:cNvPr id="24" name="มนมุมสี่เหลี่ยมผืนผ้าด้านเดียวกัน 19">
              <a:extLst>
                <a:ext uri="{FF2B5EF4-FFF2-40B4-BE49-F238E27FC236}">
                  <a16:creationId xmlns:a16="http://schemas.microsoft.com/office/drawing/2014/main" id="{4F278CED-458B-4195-9E77-D8564908FC21}"/>
                </a:ext>
              </a:extLst>
            </p:cNvPr>
            <p:cNvSpPr/>
            <p:nvPr/>
          </p:nvSpPr>
          <p:spPr>
            <a:xfrm>
              <a:off x="7646999" y="4947302"/>
              <a:ext cx="936104" cy="594875"/>
            </a:xfrm>
            <a:prstGeom prst="round2SameRe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วงรี 24">
              <a:extLst>
                <a:ext uri="{FF2B5EF4-FFF2-40B4-BE49-F238E27FC236}">
                  <a16:creationId xmlns:a16="http://schemas.microsoft.com/office/drawing/2014/main" id="{4C2AC036-1E3B-4182-83D0-A8E29B43084F}"/>
                </a:ext>
              </a:extLst>
            </p:cNvPr>
            <p:cNvSpPr/>
            <p:nvPr/>
          </p:nvSpPr>
          <p:spPr>
            <a:xfrm>
              <a:off x="7855822" y="4317836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26" name="กลุ่ม 25">
            <a:extLst>
              <a:ext uri="{FF2B5EF4-FFF2-40B4-BE49-F238E27FC236}">
                <a16:creationId xmlns:a16="http://schemas.microsoft.com/office/drawing/2014/main" id="{6DA5EF27-A87E-4C38-9545-8A3A00B51D8C}"/>
              </a:ext>
            </a:extLst>
          </p:cNvPr>
          <p:cNvGrpSpPr/>
          <p:nvPr/>
        </p:nvGrpSpPr>
        <p:grpSpPr>
          <a:xfrm>
            <a:off x="7457452" y="4493988"/>
            <a:ext cx="2888328" cy="1342870"/>
            <a:chOff x="5046703" y="3337685"/>
            <a:chExt cx="2888328" cy="1156748"/>
          </a:xfrm>
        </p:grpSpPr>
        <p:sp>
          <p:nvSpPr>
            <p:cNvPr id="27" name="คำบรรยายภาพแบบสี่เหลี่ยมมุมมน 22">
              <a:extLst>
                <a:ext uri="{FF2B5EF4-FFF2-40B4-BE49-F238E27FC236}">
                  <a16:creationId xmlns:a16="http://schemas.microsoft.com/office/drawing/2014/main" id="{80417346-3748-4339-AB52-AD84B081214E}"/>
                </a:ext>
              </a:extLst>
            </p:cNvPr>
            <p:cNvSpPr/>
            <p:nvPr/>
          </p:nvSpPr>
          <p:spPr>
            <a:xfrm>
              <a:off x="5046703" y="3337685"/>
              <a:ext cx="2888328" cy="1156748"/>
            </a:xfrm>
            <a:prstGeom prst="wedgeRoundRectCallout">
              <a:avLst>
                <a:gd name="adj1" fmla="val 44209"/>
                <a:gd name="adj2" fmla="val 76261"/>
                <a:gd name="adj3" fmla="val 16667"/>
              </a:avLst>
            </a:prstGeom>
            <a:gradFill>
              <a:gsLst>
                <a:gs pos="0">
                  <a:srgbClr val="FF3399"/>
                </a:gs>
                <a:gs pos="62000">
                  <a:schemeClr val="bg1"/>
                </a:gs>
                <a:gs pos="100000">
                  <a:schemeClr val="accent4"/>
                </a:gs>
              </a:gsLst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8" name="สี่เหลี่ยมผืนผ้า 27">
              <a:extLst>
                <a:ext uri="{FF2B5EF4-FFF2-40B4-BE49-F238E27FC236}">
                  <a16:creationId xmlns:a16="http://schemas.microsoft.com/office/drawing/2014/main" id="{316F8ECA-A463-4383-BA51-64AC09D76111}"/>
                </a:ext>
              </a:extLst>
            </p:cNvPr>
            <p:cNvSpPr/>
            <p:nvPr/>
          </p:nvSpPr>
          <p:spPr>
            <a:xfrm>
              <a:off x="5096567" y="3460470"/>
              <a:ext cx="2775796" cy="1033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th-TH" sz="3600" b="1" dirty="0">
                  <a:solidFill>
                    <a:srgbClr val="000000"/>
                  </a:solidFill>
                  <a:effectLst>
                    <a:glow rad="127000">
                      <a:schemeClr val="bg1"/>
                    </a:glo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สุ่มนักเรียนออกมากลุ่มละ 1 คน</a:t>
              </a:r>
            </a:p>
          </p:txBody>
        </p:sp>
      </p:grpSp>
      <p:grpSp>
        <p:nvGrpSpPr>
          <p:cNvPr id="29" name="กลุ่ม 28">
            <a:extLst>
              <a:ext uri="{FF2B5EF4-FFF2-40B4-BE49-F238E27FC236}">
                <a16:creationId xmlns:a16="http://schemas.microsoft.com/office/drawing/2014/main" id="{E7B835A3-7E64-406C-877B-59C86539B153}"/>
              </a:ext>
            </a:extLst>
          </p:cNvPr>
          <p:cNvGrpSpPr/>
          <p:nvPr/>
        </p:nvGrpSpPr>
        <p:grpSpPr>
          <a:xfrm>
            <a:off x="4666867" y="5214068"/>
            <a:ext cx="448777" cy="880699"/>
            <a:chOff x="1043608" y="4869160"/>
            <a:chExt cx="648072" cy="1271803"/>
          </a:xfrm>
        </p:grpSpPr>
        <p:sp>
          <p:nvSpPr>
            <p:cNvPr id="30" name="แผนผังลำดับงาน: แยก 29">
              <a:extLst>
                <a:ext uri="{FF2B5EF4-FFF2-40B4-BE49-F238E27FC236}">
                  <a16:creationId xmlns:a16="http://schemas.microsoft.com/office/drawing/2014/main" id="{F3C0FED8-A6D6-4666-A75A-6A0A2BB21781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1" name="วงรี 30">
              <a:extLst>
                <a:ext uri="{FF2B5EF4-FFF2-40B4-BE49-F238E27FC236}">
                  <a16:creationId xmlns:a16="http://schemas.microsoft.com/office/drawing/2014/main" id="{3055513F-0FD7-47B4-9B89-4374C1C153A7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2" name="กลุ่ม 31">
            <a:extLst>
              <a:ext uri="{FF2B5EF4-FFF2-40B4-BE49-F238E27FC236}">
                <a16:creationId xmlns:a16="http://schemas.microsoft.com/office/drawing/2014/main" id="{F0BABD2B-8A02-48DF-9080-3A391A32A347}"/>
              </a:ext>
            </a:extLst>
          </p:cNvPr>
          <p:cNvGrpSpPr/>
          <p:nvPr/>
        </p:nvGrpSpPr>
        <p:grpSpPr>
          <a:xfrm>
            <a:off x="5700127" y="5214068"/>
            <a:ext cx="448777" cy="880699"/>
            <a:chOff x="1043608" y="4869160"/>
            <a:chExt cx="648072" cy="1271803"/>
          </a:xfrm>
        </p:grpSpPr>
        <p:sp>
          <p:nvSpPr>
            <p:cNvPr id="33" name="แผนผังลำดับงาน: แยก 32">
              <a:extLst>
                <a:ext uri="{FF2B5EF4-FFF2-40B4-BE49-F238E27FC236}">
                  <a16:creationId xmlns:a16="http://schemas.microsoft.com/office/drawing/2014/main" id="{1B989443-C197-4388-8153-22F0E18ED020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4" name="วงรี 33">
              <a:extLst>
                <a:ext uri="{FF2B5EF4-FFF2-40B4-BE49-F238E27FC236}">
                  <a16:creationId xmlns:a16="http://schemas.microsoft.com/office/drawing/2014/main" id="{4685B4F5-4407-43E4-8D27-45BD438BDC3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5" name="กลุ่ม 34">
            <a:extLst>
              <a:ext uri="{FF2B5EF4-FFF2-40B4-BE49-F238E27FC236}">
                <a16:creationId xmlns:a16="http://schemas.microsoft.com/office/drawing/2014/main" id="{CEBFAA65-4437-4226-AFEE-8351BBB401AC}"/>
              </a:ext>
            </a:extLst>
          </p:cNvPr>
          <p:cNvGrpSpPr/>
          <p:nvPr/>
        </p:nvGrpSpPr>
        <p:grpSpPr>
          <a:xfrm>
            <a:off x="5197190" y="5506772"/>
            <a:ext cx="448777" cy="880699"/>
            <a:chOff x="1043608" y="4869160"/>
            <a:chExt cx="648072" cy="1271803"/>
          </a:xfrm>
        </p:grpSpPr>
        <p:sp>
          <p:nvSpPr>
            <p:cNvPr id="36" name="แผนผังลำดับงาน: แยก 35">
              <a:extLst>
                <a:ext uri="{FF2B5EF4-FFF2-40B4-BE49-F238E27FC236}">
                  <a16:creationId xmlns:a16="http://schemas.microsoft.com/office/drawing/2014/main" id="{FEA712CD-A69D-443E-953B-11EDE20278D9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37" name="วงรี 36">
              <a:extLst>
                <a:ext uri="{FF2B5EF4-FFF2-40B4-BE49-F238E27FC236}">
                  <a16:creationId xmlns:a16="http://schemas.microsoft.com/office/drawing/2014/main" id="{476B27F8-3186-41B1-A72B-67144414083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38" name="กลุ่ม 37">
            <a:extLst>
              <a:ext uri="{FF2B5EF4-FFF2-40B4-BE49-F238E27FC236}">
                <a16:creationId xmlns:a16="http://schemas.microsoft.com/office/drawing/2014/main" id="{A0C6A1AD-8280-432D-BF4B-C4C2FAE49366}"/>
              </a:ext>
            </a:extLst>
          </p:cNvPr>
          <p:cNvGrpSpPr/>
          <p:nvPr/>
        </p:nvGrpSpPr>
        <p:grpSpPr>
          <a:xfrm>
            <a:off x="6226701" y="5502100"/>
            <a:ext cx="448777" cy="880699"/>
            <a:chOff x="1043608" y="4869160"/>
            <a:chExt cx="648072" cy="1271803"/>
          </a:xfrm>
        </p:grpSpPr>
        <p:sp>
          <p:nvSpPr>
            <p:cNvPr id="39" name="แผนผังลำดับงาน: แยก 38">
              <a:extLst>
                <a:ext uri="{FF2B5EF4-FFF2-40B4-BE49-F238E27FC236}">
                  <a16:creationId xmlns:a16="http://schemas.microsoft.com/office/drawing/2014/main" id="{36809682-DB52-4099-B013-CD941B1EA961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0" name="วงรี 39">
              <a:extLst>
                <a:ext uri="{FF2B5EF4-FFF2-40B4-BE49-F238E27FC236}">
                  <a16:creationId xmlns:a16="http://schemas.microsoft.com/office/drawing/2014/main" id="{AF91019E-2FED-4A62-BBE4-EEBC77D779DB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1" name="กลุ่ม 40">
            <a:extLst>
              <a:ext uri="{FF2B5EF4-FFF2-40B4-BE49-F238E27FC236}">
                <a16:creationId xmlns:a16="http://schemas.microsoft.com/office/drawing/2014/main" id="{039961B6-F435-4126-93D1-8A23823A5E5C}"/>
              </a:ext>
            </a:extLst>
          </p:cNvPr>
          <p:cNvGrpSpPr/>
          <p:nvPr/>
        </p:nvGrpSpPr>
        <p:grpSpPr>
          <a:xfrm>
            <a:off x="2554279" y="6388986"/>
            <a:ext cx="448777" cy="880699"/>
            <a:chOff x="1043608" y="4869160"/>
            <a:chExt cx="648072" cy="1271803"/>
          </a:xfrm>
        </p:grpSpPr>
        <p:sp>
          <p:nvSpPr>
            <p:cNvPr id="42" name="แผนผังลำดับงาน: แยก 41">
              <a:extLst>
                <a:ext uri="{FF2B5EF4-FFF2-40B4-BE49-F238E27FC236}">
                  <a16:creationId xmlns:a16="http://schemas.microsoft.com/office/drawing/2014/main" id="{338D66A8-6ACE-46C5-8D9E-A2B8D0FC24C5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3" name="วงรี 42">
              <a:extLst>
                <a:ext uri="{FF2B5EF4-FFF2-40B4-BE49-F238E27FC236}">
                  <a16:creationId xmlns:a16="http://schemas.microsoft.com/office/drawing/2014/main" id="{014F6336-4799-4EC1-B3DC-05491770385E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4" name="กลุ่ม 43">
            <a:extLst>
              <a:ext uri="{FF2B5EF4-FFF2-40B4-BE49-F238E27FC236}">
                <a16:creationId xmlns:a16="http://schemas.microsoft.com/office/drawing/2014/main" id="{4452A9CC-D48F-421F-9920-8D8328E5BC5A}"/>
              </a:ext>
            </a:extLst>
          </p:cNvPr>
          <p:cNvGrpSpPr/>
          <p:nvPr/>
        </p:nvGrpSpPr>
        <p:grpSpPr>
          <a:xfrm>
            <a:off x="3667054" y="6388987"/>
            <a:ext cx="448777" cy="880699"/>
            <a:chOff x="1043608" y="4869160"/>
            <a:chExt cx="648072" cy="1271803"/>
          </a:xfrm>
        </p:grpSpPr>
        <p:sp>
          <p:nvSpPr>
            <p:cNvPr id="45" name="แผนผังลำดับงาน: แยก 44">
              <a:extLst>
                <a:ext uri="{FF2B5EF4-FFF2-40B4-BE49-F238E27FC236}">
                  <a16:creationId xmlns:a16="http://schemas.microsoft.com/office/drawing/2014/main" id="{7B80187D-DFE1-42ED-BB93-8B256A0F68D3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6" name="วงรี 45">
              <a:extLst>
                <a:ext uri="{FF2B5EF4-FFF2-40B4-BE49-F238E27FC236}">
                  <a16:creationId xmlns:a16="http://schemas.microsoft.com/office/drawing/2014/main" id="{1BCBFAC0-0B7D-4E31-8E88-11F0733AE45B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47" name="กลุ่ม 46">
            <a:extLst>
              <a:ext uri="{FF2B5EF4-FFF2-40B4-BE49-F238E27FC236}">
                <a16:creationId xmlns:a16="http://schemas.microsoft.com/office/drawing/2014/main" id="{9FB98849-38F9-4044-BD13-F778504BF75D}"/>
              </a:ext>
            </a:extLst>
          </p:cNvPr>
          <p:cNvGrpSpPr/>
          <p:nvPr/>
        </p:nvGrpSpPr>
        <p:grpSpPr>
          <a:xfrm>
            <a:off x="3104477" y="6959984"/>
            <a:ext cx="448777" cy="880699"/>
            <a:chOff x="1043608" y="4869160"/>
            <a:chExt cx="648072" cy="1271803"/>
          </a:xfrm>
        </p:grpSpPr>
        <p:sp>
          <p:nvSpPr>
            <p:cNvPr id="48" name="แผนผังลำดับงาน: แยก 47">
              <a:extLst>
                <a:ext uri="{FF2B5EF4-FFF2-40B4-BE49-F238E27FC236}">
                  <a16:creationId xmlns:a16="http://schemas.microsoft.com/office/drawing/2014/main" id="{5C584024-50E4-45F0-A4C0-65CEE9686D34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49" name="วงรี 48">
              <a:extLst>
                <a:ext uri="{FF2B5EF4-FFF2-40B4-BE49-F238E27FC236}">
                  <a16:creationId xmlns:a16="http://schemas.microsoft.com/office/drawing/2014/main" id="{C3C45B0C-CB5B-405F-BCA8-EB4EBD63E889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0" name="กลุ่ม 49">
            <a:extLst>
              <a:ext uri="{FF2B5EF4-FFF2-40B4-BE49-F238E27FC236}">
                <a16:creationId xmlns:a16="http://schemas.microsoft.com/office/drawing/2014/main" id="{18FD2EF5-A51F-4C02-871F-CFD89FB925BB}"/>
              </a:ext>
            </a:extLst>
          </p:cNvPr>
          <p:cNvGrpSpPr/>
          <p:nvPr/>
        </p:nvGrpSpPr>
        <p:grpSpPr>
          <a:xfrm>
            <a:off x="4173748" y="6955315"/>
            <a:ext cx="448777" cy="880699"/>
            <a:chOff x="1043608" y="4869160"/>
            <a:chExt cx="648072" cy="1271803"/>
          </a:xfrm>
        </p:grpSpPr>
        <p:sp>
          <p:nvSpPr>
            <p:cNvPr id="51" name="แผนผังลำดับงาน: แยก 50">
              <a:extLst>
                <a:ext uri="{FF2B5EF4-FFF2-40B4-BE49-F238E27FC236}">
                  <a16:creationId xmlns:a16="http://schemas.microsoft.com/office/drawing/2014/main" id="{54A1682F-3E91-4B8B-8F90-D754C5E1B9EE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2" name="วงรี 51">
              <a:extLst>
                <a:ext uri="{FF2B5EF4-FFF2-40B4-BE49-F238E27FC236}">
                  <a16:creationId xmlns:a16="http://schemas.microsoft.com/office/drawing/2014/main" id="{B50C80B3-8510-419F-930F-9FF7B62B8070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3" name="กลุ่ม 52">
            <a:extLst>
              <a:ext uri="{FF2B5EF4-FFF2-40B4-BE49-F238E27FC236}">
                <a16:creationId xmlns:a16="http://schemas.microsoft.com/office/drawing/2014/main" id="{F8773EB9-71EB-48B4-91EE-D02CE0651484}"/>
              </a:ext>
            </a:extLst>
          </p:cNvPr>
          <p:cNvGrpSpPr/>
          <p:nvPr/>
        </p:nvGrpSpPr>
        <p:grpSpPr>
          <a:xfrm>
            <a:off x="4692009" y="6381477"/>
            <a:ext cx="448777" cy="880699"/>
            <a:chOff x="1043608" y="4869160"/>
            <a:chExt cx="648072" cy="1271803"/>
          </a:xfrm>
        </p:grpSpPr>
        <p:sp>
          <p:nvSpPr>
            <p:cNvPr id="54" name="แผนผังลำดับงาน: แยก 53">
              <a:extLst>
                <a:ext uri="{FF2B5EF4-FFF2-40B4-BE49-F238E27FC236}">
                  <a16:creationId xmlns:a16="http://schemas.microsoft.com/office/drawing/2014/main" id="{940E4A78-2864-4EB1-82EC-78EB75C6EF9F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5" name="วงรี 54">
              <a:extLst>
                <a:ext uri="{FF2B5EF4-FFF2-40B4-BE49-F238E27FC236}">
                  <a16:creationId xmlns:a16="http://schemas.microsoft.com/office/drawing/2014/main" id="{DEE62256-CD2C-475D-A546-3083BF7FB7B8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6" name="กลุ่ม 55">
            <a:extLst>
              <a:ext uri="{FF2B5EF4-FFF2-40B4-BE49-F238E27FC236}">
                <a16:creationId xmlns:a16="http://schemas.microsoft.com/office/drawing/2014/main" id="{9775EF5D-633D-420C-9931-13A0BB7289EB}"/>
              </a:ext>
            </a:extLst>
          </p:cNvPr>
          <p:cNvGrpSpPr/>
          <p:nvPr/>
        </p:nvGrpSpPr>
        <p:grpSpPr>
          <a:xfrm>
            <a:off x="5725276" y="6401352"/>
            <a:ext cx="448777" cy="880699"/>
            <a:chOff x="1043608" y="4869160"/>
            <a:chExt cx="648072" cy="1271803"/>
          </a:xfrm>
        </p:grpSpPr>
        <p:sp>
          <p:nvSpPr>
            <p:cNvPr id="57" name="แผนผังลำดับงาน: แยก 56">
              <a:extLst>
                <a:ext uri="{FF2B5EF4-FFF2-40B4-BE49-F238E27FC236}">
                  <a16:creationId xmlns:a16="http://schemas.microsoft.com/office/drawing/2014/main" id="{BE57D370-D1F5-4435-8A84-93A2F7CE3103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8" name="วงรี 57">
              <a:extLst>
                <a:ext uri="{FF2B5EF4-FFF2-40B4-BE49-F238E27FC236}">
                  <a16:creationId xmlns:a16="http://schemas.microsoft.com/office/drawing/2014/main" id="{8C32A501-F544-4625-A6D2-3C7536AF11B2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59" name="กลุ่ม 58">
            <a:extLst>
              <a:ext uri="{FF2B5EF4-FFF2-40B4-BE49-F238E27FC236}">
                <a16:creationId xmlns:a16="http://schemas.microsoft.com/office/drawing/2014/main" id="{AF835F32-8C31-4BF7-B07A-828008FA29AC}"/>
              </a:ext>
            </a:extLst>
          </p:cNvPr>
          <p:cNvGrpSpPr/>
          <p:nvPr/>
        </p:nvGrpSpPr>
        <p:grpSpPr>
          <a:xfrm>
            <a:off x="5222332" y="6952474"/>
            <a:ext cx="448777" cy="880699"/>
            <a:chOff x="1043608" y="4869160"/>
            <a:chExt cx="648072" cy="1271803"/>
          </a:xfrm>
        </p:grpSpPr>
        <p:sp>
          <p:nvSpPr>
            <p:cNvPr id="60" name="แผนผังลำดับงาน: แยก 59">
              <a:extLst>
                <a:ext uri="{FF2B5EF4-FFF2-40B4-BE49-F238E27FC236}">
                  <a16:creationId xmlns:a16="http://schemas.microsoft.com/office/drawing/2014/main" id="{0632D638-9AC6-4DC7-B9F8-B7D03AF1F136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1" name="วงรี 60">
              <a:extLst>
                <a:ext uri="{FF2B5EF4-FFF2-40B4-BE49-F238E27FC236}">
                  <a16:creationId xmlns:a16="http://schemas.microsoft.com/office/drawing/2014/main" id="{A7BA13FB-23A0-4EE1-9B25-480B319A311F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grpSp>
        <p:nvGrpSpPr>
          <p:cNvPr id="62" name="กลุ่ม 61">
            <a:extLst>
              <a:ext uri="{FF2B5EF4-FFF2-40B4-BE49-F238E27FC236}">
                <a16:creationId xmlns:a16="http://schemas.microsoft.com/office/drawing/2014/main" id="{7F3F7A48-2948-4089-8D96-81ECC73B432F}"/>
              </a:ext>
            </a:extLst>
          </p:cNvPr>
          <p:cNvGrpSpPr/>
          <p:nvPr/>
        </p:nvGrpSpPr>
        <p:grpSpPr>
          <a:xfrm>
            <a:off x="6271724" y="6947802"/>
            <a:ext cx="448777" cy="880699"/>
            <a:chOff x="1043608" y="4869160"/>
            <a:chExt cx="648072" cy="1271803"/>
          </a:xfrm>
        </p:grpSpPr>
        <p:sp>
          <p:nvSpPr>
            <p:cNvPr id="63" name="แผนผังลำดับงาน: แยก 62">
              <a:extLst>
                <a:ext uri="{FF2B5EF4-FFF2-40B4-BE49-F238E27FC236}">
                  <a16:creationId xmlns:a16="http://schemas.microsoft.com/office/drawing/2014/main" id="{743A0EFD-3232-4616-857E-ED72554F0877}"/>
                </a:ext>
              </a:extLst>
            </p:cNvPr>
            <p:cNvSpPr/>
            <p:nvPr/>
          </p:nvSpPr>
          <p:spPr>
            <a:xfrm>
              <a:off x="1043608" y="5248011"/>
              <a:ext cx="648072" cy="892952"/>
            </a:xfrm>
            <a:prstGeom prst="flowChartExtract">
              <a:avLst/>
            </a:prstGeom>
            <a:ln w="28575"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64" name="วงรี 63">
              <a:extLst>
                <a:ext uri="{FF2B5EF4-FFF2-40B4-BE49-F238E27FC236}">
                  <a16:creationId xmlns:a16="http://schemas.microsoft.com/office/drawing/2014/main" id="{5B6F6C20-8265-4032-B395-7F70DD42539C}"/>
                </a:ext>
              </a:extLst>
            </p:cNvPr>
            <p:cNvSpPr/>
            <p:nvPr/>
          </p:nvSpPr>
          <p:spPr>
            <a:xfrm>
              <a:off x="1101214" y="4869160"/>
              <a:ext cx="518458" cy="51845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65" name="รูปห้าเหลี่ยม 3">
            <a:extLst>
              <a:ext uri="{FF2B5EF4-FFF2-40B4-BE49-F238E27FC236}">
                <a16:creationId xmlns:a16="http://schemas.microsoft.com/office/drawing/2014/main" id="{7AA25733-8C8A-4AF3-813F-B3A25D013275}"/>
              </a:ext>
            </a:extLst>
          </p:cNvPr>
          <p:cNvSpPr/>
          <p:nvPr/>
        </p:nvSpPr>
        <p:spPr>
          <a:xfrm>
            <a:off x="1571862" y="106008"/>
            <a:ext cx="3954293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สรุปแนวคิด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83953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7813E-6 1.5625E-7 L 0.20337 1.5625E-7 C 0.29431 1.5625E-7 0.40698 0.05127 0.40698 0.09326 L 0.40698 0.1871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49" y="93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>
            <a:extLst>
              <a:ext uri="{FF2B5EF4-FFF2-40B4-BE49-F238E27FC236}">
                <a16:creationId xmlns:a16="http://schemas.microsoft.com/office/drawing/2014/main" id="{D986FAEE-C8E9-43BD-AB70-613DEEB5ACEC}"/>
              </a:ext>
            </a:extLst>
          </p:cNvPr>
          <p:cNvSpPr/>
          <p:nvPr/>
        </p:nvSpPr>
        <p:spPr>
          <a:xfrm>
            <a:off x="-70340" y="2637691"/>
            <a:ext cx="13188462" cy="5256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573441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786993" y="2895711"/>
            <a:ext cx="11750836" cy="4970591"/>
          </a:xfrm>
          <a:prstGeom prst="rect">
            <a:avLst/>
          </a:prstGeom>
          <a:noFill/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</a:defRPr>
            </a:lvl1pPr>
          </a:lstStyle>
          <a:p>
            <a:pPr algn="l"/>
            <a:r>
              <a:rPr lang="th-TH" sz="6000" b="1" dirty="0"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</a:rPr>
              <a:t>	   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ทบทวนการทำงาน คำสั่งต่าง ๆ ของโปรแกรม 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Scratch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เช่น คำสั่งที่ใช้ตรวจสอบเงื่อนไข คำสั่งเงื่อนไขแบบสองทางเลือก คำสั่งวนซ้ำไม่รู้จบ คำสั่งกำหนดตำแหน่งเริ่มต้นของตัวละคร 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คำสั่งกระจายสาร คำสั่ง               รับสาร</a:t>
            </a:r>
            <a:endParaRPr lang="en-US" sz="6000" b="1" dirty="0">
              <a:uFillTx/>
              <a:latin typeface="TH Sarabun New" panose="020B0500040200020003" pitchFamily="34" charset="-34"/>
              <a:ea typeface="+mn-ea"/>
              <a:cs typeface="TH Sarabun New" panose="020B0500040200020003" pitchFamily="34" charset="-34"/>
            </a:endParaRPr>
          </a:p>
          <a:p>
            <a:pPr algn="l"/>
            <a:endParaRPr lang="th-TH" dirty="0"/>
          </a:p>
        </p:txBody>
      </p:sp>
      <p:sp>
        <p:nvSpPr>
          <p:cNvPr id="10" name="รูปห้าเหลี่ยม 3">
            <a:extLst>
              <a:ext uri="{FF2B5EF4-FFF2-40B4-BE49-F238E27FC236}">
                <a16:creationId xmlns:a16="http://schemas.microsoft.com/office/drawing/2014/main" id="{489EED29-4567-47EF-B012-967C8C597070}"/>
              </a:ext>
            </a:extLst>
          </p:cNvPr>
          <p:cNvSpPr/>
          <p:nvPr/>
        </p:nvSpPr>
        <p:spPr>
          <a:xfrm>
            <a:off x="1521137" y="50397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ทบทวนความรู้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0144381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สี่เหลี่ยมผืนผ้า 9">
            <a:extLst>
              <a:ext uri="{FF2B5EF4-FFF2-40B4-BE49-F238E27FC236}">
                <a16:creationId xmlns:a16="http://schemas.microsoft.com/office/drawing/2014/main" id="{28455956-8912-46B3-9ACD-7E079F443AA3}"/>
              </a:ext>
            </a:extLst>
          </p:cNvPr>
          <p:cNvSpPr/>
          <p:nvPr/>
        </p:nvSpPr>
        <p:spPr>
          <a:xfrm>
            <a:off x="2286794" y="2160648"/>
            <a:ext cx="80830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th-TH" sz="1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/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ขั้นตอนการแก้ปัญหา มี 4 ขั้นตอน</a:t>
            </a:r>
          </a:p>
        </p:txBody>
      </p:sp>
      <p:sp>
        <p:nvSpPr>
          <p:cNvPr id="11" name="สี่เหลี่ยมผืนผ้า 10">
            <a:extLst>
              <a:ext uri="{FF2B5EF4-FFF2-40B4-BE49-F238E27FC236}">
                <a16:creationId xmlns:a16="http://schemas.microsoft.com/office/drawing/2014/main" id="{9EEB9459-92E0-4903-9E4D-4878A4B74247}"/>
              </a:ext>
            </a:extLst>
          </p:cNvPr>
          <p:cNvSpPr/>
          <p:nvPr/>
        </p:nvSpPr>
        <p:spPr>
          <a:xfrm>
            <a:off x="1152941" y="3609048"/>
            <a:ext cx="10674626" cy="384720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33000">
                <a:schemeClr val="accent3">
                  <a:tint val="44000"/>
                  <a:satMod val="165000"/>
                </a:schemeClr>
              </a:gs>
              <a:gs pos="70000">
                <a:schemeClr val="accent3">
                  <a:tint val="15000"/>
                  <a:satMod val="165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endParaRPr lang="en-US" sz="14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  <a:sym typeface="Wingdings" panose="05000000000000000000" pitchFamily="2" charset="2"/>
            </a:endParaRPr>
          </a:p>
          <a:p>
            <a:pPr algn="l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 </a:t>
            </a:r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การวิเคราะห์และกำหนดรายละเอียดของปัญหา</a:t>
            </a:r>
          </a:p>
          <a:p>
            <a:pPr algn="l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 </a:t>
            </a:r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การวางแผนการแก้ปัญหา</a:t>
            </a:r>
          </a:p>
          <a:p>
            <a:pPr algn="l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 </a:t>
            </a:r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การดำเนินการแก้ปัญหา</a:t>
            </a:r>
          </a:p>
          <a:p>
            <a:pPr algn="l"/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  <a:sym typeface="Wingdings" panose="05000000000000000000" pitchFamily="2" charset="2"/>
              </a:rPr>
              <a:t> </a:t>
            </a:r>
            <a:r>
              <a:rPr lang="th-TH" sz="5400" b="1" dirty="0">
                <a:solidFill>
                  <a:srgbClr val="0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การตรวจสอบและประเมินผล</a:t>
            </a:r>
            <a:endParaRPr lang="en-US" sz="54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l"/>
            <a:endParaRPr lang="th-TH" sz="1400" b="1" dirty="0">
              <a:solidFill>
                <a:srgbClr val="0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2" name="รูปห้าเหลี่ยม 3">
            <a:extLst>
              <a:ext uri="{FF2B5EF4-FFF2-40B4-BE49-F238E27FC236}">
                <a16:creationId xmlns:a16="http://schemas.microsoft.com/office/drawing/2014/main" id="{E4457AAD-61DB-4CDE-B3E5-2AACC0D533C8}"/>
              </a:ext>
            </a:extLst>
          </p:cNvPr>
          <p:cNvSpPr/>
          <p:nvPr/>
        </p:nvSpPr>
        <p:spPr>
          <a:xfrm>
            <a:off x="1393369" y="90153"/>
            <a:ext cx="5138080" cy="1415772"/>
          </a:xfrm>
          <a:prstGeom prst="homePlate">
            <a:avLst/>
          </a:prstGeom>
          <a:gradFill flip="none" rotWithShape="1">
            <a:gsLst>
              <a:gs pos="0">
                <a:srgbClr val="FFFF00"/>
              </a:gs>
              <a:gs pos="36000">
                <a:schemeClr val="accent6">
                  <a:lumMod val="40000"/>
                  <a:lumOff val="60000"/>
                </a:schemeClr>
              </a:gs>
              <a:gs pos="64000">
                <a:schemeClr val="bg1"/>
              </a:gs>
              <a:gs pos="93000">
                <a:srgbClr val="FF0066"/>
              </a:gs>
            </a:gsLst>
            <a:lin ang="2700000" scaled="1"/>
            <a:tileRect/>
          </a:gradFill>
          <a:ln w="28575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th-TH" sz="12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l"/>
            <a:r>
              <a:rPr lang="th-TH" sz="6600" b="1" dirty="0">
                <a:solidFill>
                  <a:srgbClr val="000000"/>
                </a:solidFill>
                <a:effectLst>
                  <a:glow rad="127000">
                    <a:schemeClr val="bg1"/>
                  </a:glow>
                </a:effectLst>
                <a:latin typeface="TH Sarabun New" panose="020B0500040200020003" pitchFamily="34" charset="-34"/>
                <a:cs typeface="TH Sarabun New" panose="020B0500040200020003" pitchFamily="34" charset="-34"/>
              </a:rPr>
              <a:t> ทบทวนความรู้</a:t>
            </a:r>
          </a:p>
          <a:p>
            <a:pPr algn="ctr"/>
            <a:endParaRPr lang="th-TH" sz="800" b="1" dirty="0">
              <a:solidFill>
                <a:srgbClr val="0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43590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>
            <a:extLst>
              <a:ext uri="{FF2B5EF4-FFF2-40B4-BE49-F238E27FC236}">
                <a16:creationId xmlns:a16="http://schemas.microsoft.com/office/drawing/2014/main" id="{A64F7BA0-3297-4AA1-A6E2-EB470653FF02}"/>
              </a:ext>
            </a:extLst>
          </p:cNvPr>
          <p:cNvSpPr/>
          <p:nvPr/>
        </p:nvSpPr>
        <p:spPr>
          <a:xfrm>
            <a:off x="-70340" y="2637691"/>
            <a:ext cx="13188462" cy="3780000"/>
          </a:xfrm>
          <a:prstGeom prst="rect">
            <a:avLst/>
          </a:prstGeom>
          <a:gradFill flip="none" rotWithShape="1">
            <a:gsLst>
              <a:gs pos="100000">
                <a:srgbClr val="FFC000"/>
              </a:gs>
              <a:gs pos="2000">
                <a:srgbClr val="FE8CC5"/>
              </a:gs>
              <a:gs pos="56000">
                <a:schemeClr val="bg1"/>
              </a:gs>
            </a:gsLst>
            <a:lin ang="5400000" scaled="1"/>
            <a:tileRect/>
          </a:gra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defTabSz="1300480"/>
            <a:endParaRPr lang="en-US" sz="1800" dirty="0">
              <a:uFill>
                <a:solidFill>
                  <a:srgbClr val="000000"/>
                </a:solidFill>
              </a:uFill>
              <a:latin typeface="Helvetica Neue"/>
              <a:sym typeface="Helvetica Neue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ln w="127000">
            <a:solidFill>
              <a:srgbClr val="FF6699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กล่องข้อความ 2">
            <a:extLst>
              <a:ext uri="{FF2B5EF4-FFF2-40B4-BE49-F238E27FC236}">
                <a16:creationId xmlns:a16="http://schemas.microsoft.com/office/drawing/2014/main" id="{210C1D3B-D43E-48A0-BE04-578D6D4812C3}"/>
              </a:ext>
            </a:extLst>
          </p:cNvPr>
          <p:cNvSpPr txBox="1"/>
          <p:nvPr/>
        </p:nvSpPr>
        <p:spPr>
          <a:xfrm>
            <a:off x="698138" y="2906016"/>
            <a:ext cx="11651506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	    นักเรียนศึกษาหนังสือเรียนบทที่ 3 หัวข้อ 3.1 ผลรวมของฉันเป็นคู่หรือไม่ หน้า 55-59  ร่วมกันพิจารณา วิเคราะห์สถานการณ์              ที่กำหนดให้ในหนังสือเรียน และร่วมกันตอบคำถาม</a:t>
            </a:r>
            <a:endParaRPr lang="en-US" sz="54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" name="Picture 2" descr="C:\Users\tkron\Downloads\pic-actPowerCSM1\Books-3-300px.png">
            <a:extLst>
              <a:ext uri="{FF2B5EF4-FFF2-40B4-BE49-F238E27FC236}">
                <a16:creationId xmlns:a16="http://schemas.microsoft.com/office/drawing/2014/main" id="{B5A1BE00-547D-46EB-817E-82B3C86A1A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936" y="244948"/>
            <a:ext cx="1584176" cy="111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23468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Elbow Connector 24"/>
          <p:cNvCxnSpPr/>
          <p:nvPr/>
        </p:nvCxnSpPr>
        <p:spPr>
          <a:xfrm rot="16200000" flipH="1">
            <a:off x="311313" y="1692318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9B6958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9B695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83511" y="285245"/>
              <a:ext cx="7708489" cy="553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ผลรวมของฉันเป็นจำนวนคู่หรือไม่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1458191" y="3349363"/>
            <a:ext cx="4423645" cy="68942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เลือกจำนวน 2 จำนวนขึ้นมาอย่างไร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665690" y="2317720"/>
            <a:ext cx="5554965" cy="800111"/>
            <a:chOff x="3833125" y="1168400"/>
            <a:chExt cx="12947487" cy="78289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4" name="Rounded Rectangle 23"/>
            <p:cNvSpPr/>
            <p:nvPr/>
          </p:nvSpPr>
          <p:spPr>
            <a:xfrm>
              <a:off x="3833125" y="1168400"/>
              <a:ext cx="12414959" cy="7828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0800">
              <a:solidFill>
                <a:srgbClr val="9B69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904114" y="1253863"/>
              <a:ext cx="12876498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30" name="Rounded Rectangle 17">
            <a:extLst>
              <a:ext uri="{FF2B5EF4-FFF2-40B4-BE49-F238E27FC236}">
                <a16:creationId xmlns:a16="http://schemas.microsoft.com/office/drawing/2014/main" id="{243DBD17-DAFD-4C77-8015-4B38EB29D656}"/>
              </a:ext>
            </a:extLst>
          </p:cNvPr>
          <p:cNvSpPr/>
          <p:nvPr/>
        </p:nvSpPr>
        <p:spPr>
          <a:xfrm>
            <a:off x="6306291" y="3409301"/>
            <a:ext cx="4119357" cy="689421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 เลือกจากการสุ่มจำนวน 1 ถึง 10</a:t>
            </a:r>
          </a:p>
        </p:txBody>
      </p:sp>
      <p:sp>
        <p:nvSpPr>
          <p:cNvPr id="31" name="Rounded Rectangle 17">
            <a:extLst>
              <a:ext uri="{FF2B5EF4-FFF2-40B4-BE49-F238E27FC236}">
                <a16:creationId xmlns:a16="http://schemas.microsoft.com/office/drawing/2014/main" id="{EC0400C8-937B-4A93-B2AF-50DF8B1AFBA9}"/>
              </a:ext>
            </a:extLst>
          </p:cNvPr>
          <p:cNvSpPr/>
          <p:nvPr/>
        </p:nvSpPr>
        <p:spPr>
          <a:xfrm>
            <a:off x="1458191" y="4309815"/>
            <a:ext cx="4423645" cy="1725310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มีวิธีการตรวจสอบอย่างไร ว่าผลรวมของสองจำนวนเป็นจำนวนคู่หรือคี่</a:t>
            </a:r>
          </a:p>
        </p:txBody>
      </p:sp>
      <p:sp>
        <p:nvSpPr>
          <p:cNvPr id="32" name="Rounded Rectangle 17">
            <a:extLst>
              <a:ext uri="{FF2B5EF4-FFF2-40B4-BE49-F238E27FC236}">
                <a16:creationId xmlns:a16="http://schemas.microsoft.com/office/drawing/2014/main" id="{E7A5B6A7-EE61-49F0-84A4-1D3ED4529A7B}"/>
              </a:ext>
            </a:extLst>
          </p:cNvPr>
          <p:cNvSpPr/>
          <p:nvPr/>
        </p:nvSpPr>
        <p:spPr>
          <a:xfrm>
            <a:off x="6277779" y="4309816"/>
            <a:ext cx="5602901" cy="1733953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ถ้าผลรวมของสองจำนวนหารด้วย 2 แล้วมีเศษเท่ากับ 0  แสดงว่าเป็นจำนวนคู่ แต่ถ้าเศษเท่ากับ 1 แสดงว่าเป็นจำนวนคี่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B1362A-FC91-4017-9D90-DF45BAEE133F}"/>
              </a:ext>
            </a:extLst>
          </p:cNvPr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4">
              <a:extLst>
                <a:ext uri="{FF2B5EF4-FFF2-40B4-BE49-F238E27FC236}">
                  <a16:creationId xmlns:a16="http://schemas.microsoft.com/office/drawing/2014/main" id="{468CDB8F-3455-4B4E-A263-525583B0D7D4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7613FF-C55A-4E15-888E-D698AB7F2BC7}"/>
                </a:ext>
              </a:extLst>
            </p:cNvPr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แบ่งปัญหาใหญ่เป็นปัญหาย่อย</a:t>
              </a:r>
            </a:p>
          </p:txBody>
        </p:sp>
      </p:grpSp>
      <p:sp>
        <p:nvSpPr>
          <p:cNvPr id="21" name="Rounded Rectangle 17">
            <a:extLst>
              <a:ext uri="{FF2B5EF4-FFF2-40B4-BE49-F238E27FC236}">
                <a16:creationId xmlns:a16="http://schemas.microsoft.com/office/drawing/2014/main" id="{EE1A184B-3DCD-433B-8E38-9AF1FBC7B5BE}"/>
              </a:ext>
            </a:extLst>
          </p:cNvPr>
          <p:cNvSpPr/>
          <p:nvPr/>
        </p:nvSpPr>
        <p:spPr>
          <a:xfrm>
            <a:off x="1512806" y="6210097"/>
            <a:ext cx="4423645" cy="800111"/>
          </a:xfrm>
          <a:prstGeom prst="roundRect">
            <a:avLst>
              <a:gd name="adj" fmla="val 18667"/>
            </a:avLst>
          </a:prstGeom>
          <a:solidFill>
            <a:srgbClr val="9B6958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FFFF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มีการแสดงผลอย่างไร เมื่อผู้เล่นตอบถูก</a:t>
            </a:r>
          </a:p>
        </p:txBody>
      </p:sp>
      <p:sp>
        <p:nvSpPr>
          <p:cNvPr id="22" name="Rounded Rectangle 17">
            <a:extLst>
              <a:ext uri="{FF2B5EF4-FFF2-40B4-BE49-F238E27FC236}">
                <a16:creationId xmlns:a16="http://schemas.microsoft.com/office/drawing/2014/main" id="{8DF860A7-98D1-4F32-A57F-55D391A61354}"/>
              </a:ext>
            </a:extLst>
          </p:cNvPr>
          <p:cNvSpPr/>
          <p:nvPr/>
        </p:nvSpPr>
        <p:spPr>
          <a:xfrm>
            <a:off x="6332394" y="6210098"/>
            <a:ext cx="6519522" cy="1733953"/>
          </a:xfrm>
          <a:prstGeom prst="roundRect">
            <a:avLst>
              <a:gd name="adj" fmla="val 18667"/>
            </a:avLst>
          </a:prstGeom>
          <a:solidFill>
            <a:schemeClr val="bg1"/>
          </a:solidFill>
          <a:ln w="50800">
            <a:solidFill>
              <a:srgbClr val="FF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แสดงเครื่องหมายถูก ถ้าผู้เล่นเลือกคำตอบถูกต้อง   </a:t>
            </a:r>
          </a:p>
          <a:p>
            <a:pPr algn="l" defTabSz="975390" hangingPunct="1"/>
            <a:r>
              <a:rPr lang="en-US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</a:t>
            </a:r>
            <a:r>
              <a:rPr lang="th-TH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เศษจากการหารผลรวมสองจำนวนเป็น 0  แล้วผู้เล่นตอบจำนวนคู่ </a:t>
            </a:r>
          </a:p>
          <a:p>
            <a:pPr algn="l" defTabSz="975390" hangingPunct="1"/>
            <a:r>
              <a:rPr lang="en-US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-</a:t>
            </a:r>
            <a:r>
              <a:rPr lang="th-TH" sz="256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เศษจากการหารผลรวมสองจำนวนเป็น 1  แล้วผู้เล่นตอบจำนวนคี่</a:t>
            </a:r>
          </a:p>
        </p:txBody>
      </p:sp>
    </p:spTree>
    <p:extLst>
      <p:ext uri="{BB962C8B-B14F-4D97-AF65-F5344CB8AC3E}">
        <p14:creationId xmlns:p14="http://schemas.microsoft.com/office/powerpoint/2010/main" val="6519086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0" grpId="0" animBg="1"/>
      <p:bldP spid="31" grpId="0" animBg="1"/>
      <p:bldP spid="32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3187</Words>
  <Application>Microsoft Office PowerPoint</Application>
  <PresentationFormat>Custom</PresentationFormat>
  <Paragraphs>544</Paragraphs>
  <Slides>56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71" baseType="lpstr">
      <vt:lpstr>Arial</vt:lpstr>
      <vt:lpstr>Avenir Roman</vt:lpstr>
      <vt:lpstr>Calibri</vt:lpstr>
      <vt:lpstr>Calibri Light</vt:lpstr>
      <vt:lpstr>Courier New</vt:lpstr>
      <vt:lpstr>Helvetica</vt:lpstr>
      <vt:lpstr>Helvetica Light</vt:lpstr>
      <vt:lpstr>Helvetica Neue</vt:lpstr>
      <vt:lpstr>Helvetica Neue Light</vt:lpstr>
      <vt:lpstr>TH Niramit AS</vt:lpstr>
      <vt:lpstr>TH Sarabun New</vt:lpstr>
      <vt:lpstr>TH SarabunPSK</vt:lpstr>
      <vt:lpstr>Thonburi</vt:lpstr>
      <vt:lpstr>White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ช่วยกันพิจารณาคำสั่งต่อไปนี้ แล้วบอกข้อมูลในรายการ </vt:lpstr>
      <vt:lpstr>ตรวจสอบข้อมูลในรายการ</vt:lpstr>
      <vt:lpstr>แทนที่และลบข้อมูลจากรายการ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perey</dc:creator>
  <cp:lastModifiedBy>Tassanee Krongtong</cp:lastModifiedBy>
  <cp:revision>162</cp:revision>
  <dcterms:modified xsi:type="dcterms:W3CDTF">2020-06-24T08:33:24Z</dcterms:modified>
</cp:coreProperties>
</file>