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65" r:id="rId2"/>
    <p:sldId id="267" r:id="rId3"/>
    <p:sldId id="266" r:id="rId4"/>
    <p:sldId id="269" r:id="rId5"/>
    <p:sldId id="272" r:id="rId6"/>
    <p:sldId id="274" r:id="rId7"/>
    <p:sldId id="275" r:id="rId8"/>
    <p:sldId id="276" r:id="rId9"/>
    <p:sldId id="270" r:id="rId10"/>
    <p:sldId id="268" r:id="rId11"/>
    <p:sldId id="271" r:id="rId12"/>
    <p:sldId id="277" r:id="rId13"/>
    <p:sldId id="278" r:id="rId14"/>
    <p:sldId id="279" r:id="rId15"/>
    <p:sldId id="280" r:id="rId16"/>
    <p:sldId id="282" r:id="rId17"/>
    <p:sldId id="281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9966"/>
    <a:srgbClr val="FF99FF"/>
    <a:srgbClr val="FFCCFF"/>
    <a:srgbClr val="D17DD2"/>
    <a:srgbClr val="EC9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590"/>
  </p:normalViewPr>
  <p:slideViewPr>
    <p:cSldViewPr snapToGrid="0" snapToObjects="1">
      <p:cViewPr varScale="1">
        <p:scale>
          <a:sx n="60" d="100"/>
          <a:sy n="60" d="100"/>
        </p:scale>
        <p:origin x="1356" y="6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357612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724166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724166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724166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pacman1.net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cratch.mit.edu/projects/30451072/fullscreen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075140" cy="4607170"/>
          </a:xfrm>
          <a:prstGeom prst="rect">
            <a:avLst/>
          </a:prstGeom>
          <a:solidFill>
            <a:srgbClr val="FF99FF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สร้างแอปพลิเคชันด้วย </a:t>
            </a:r>
            <a:r>
              <a:rPr 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Scratch</a:t>
            </a:r>
            <a:endParaRPr lang="th-TH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2407" y="1710499"/>
            <a:ext cx="973215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 เขียนโปรแกรมเพิ่มเติมจากข้อ 2 เพื่อค้นหาเวลาที่อยู่นิ่งได้นานที่สุดในรายการ</a:t>
            </a:r>
            <a:b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 ตัวอย่างรหัสลำลองการหาเวลาสูงสุดในรายการ</a:t>
            </a:r>
          </a:p>
          <a:p>
            <a:pPr algn="l"/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  </a:t>
            </a:r>
          </a:p>
        </p:txBody>
      </p:sp>
      <p:sp>
        <p:nvSpPr>
          <p:cNvPr id="3" name="Rectangle 2"/>
          <p:cNvSpPr/>
          <p:nvPr/>
        </p:nvSpPr>
        <p:spPr>
          <a:xfrm>
            <a:off x="772407" y="3464825"/>
            <a:ext cx="8127546" cy="39703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l"/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1. กำหนดตัวแปร </a:t>
            </a:r>
            <a:r>
              <a:rPr lang="en-US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max 0 </a:t>
            </a:r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เพื่อเก็บค่าเวลาที่อยู่นิ่งได้นานที่สุด</a:t>
            </a:r>
          </a:p>
          <a:p>
            <a:pPr algn="l"/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2. กำหนดค่าตัวแปร </a:t>
            </a:r>
            <a:r>
              <a:rPr lang="en-US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1</a:t>
            </a:r>
          </a:p>
          <a:p>
            <a:pPr algn="l"/>
            <a:r>
              <a:rPr lang="en-US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3. </a:t>
            </a:r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ทำซ้ำคำสั่งต่อไปนี้ จนกว่าจะครบทุกข้อมูลในรายการ</a:t>
            </a:r>
          </a:p>
          <a:p>
            <a:pPr algn="l"/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     3.1 ถ้าข้อมูลในรายการที่ </a:t>
            </a:r>
            <a:r>
              <a:rPr lang="en-US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&gt; max </a:t>
            </a:r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ให้</a:t>
            </a:r>
          </a:p>
          <a:p>
            <a:pPr algn="l"/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           </a:t>
            </a:r>
            <a:r>
              <a:rPr lang="en-US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max </a:t>
            </a:r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ข้อมูลในรายการที่ </a:t>
            </a:r>
            <a:r>
              <a:rPr lang="en-US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</a:t>
            </a:r>
          </a:p>
          <a:p>
            <a:pPr algn="l"/>
            <a:r>
              <a:rPr lang="en-US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     3.2 </a:t>
            </a:r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เพิ่มค่า </a:t>
            </a:r>
            <a:r>
              <a:rPr lang="en-US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อีก 1</a:t>
            </a:r>
          </a:p>
          <a:p>
            <a:pPr algn="l"/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4. แสดง </a:t>
            </a:r>
            <a:r>
              <a:rPr lang="en-US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max (</a:t>
            </a:r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เวลาที่อยู่นิ่งได้นานที่สุด)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40844" y="321461"/>
            <a:ext cx="885979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kumimoji="0" lang="th-TH" sz="6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10.1 Don’t Move (</a:t>
            </a: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pic>
        <p:nvPicPr>
          <p:cNvPr id="6146" name="Picture 2" descr="https://lh3.googleusercontent.com/dEqeh8qKo9Xpj5mhZLdpYlQQ34uMrEAwDzwsCtqwrZrG_YGgOtCB41Ji1Kf_RtJ4e5IzdoB3aNfx8pv24MpANMILdDCnty0wIqeNvPvCNWK1VLoCky5TbLbEiiP2biyyspKw13O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543" y="5087377"/>
            <a:ext cx="4477745" cy="433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6691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776473" y="3648692"/>
            <a:ext cx="11451853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ผู้เรียนทดลองเขียนโปรแกรมตามตัวอย่างที่ 3.3 เกมสอยดาว จากนั้น</a:t>
            </a:r>
          </a:p>
          <a:p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ให้ผู้เรียนทำใบกิจกรรมที่ 10.2 เรื่อง เกมสอยดาว ข้อ 1-3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7272825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10.2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เกมสอยดาว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5673042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10.2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เกมสอยดาว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(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8194" name="Picture 2" descr="https://lh5.googleusercontent.com/cHO6DqR95OwepPB7g2AAPWPm0KbQFIa0x0-wwgpCRcrbZrQngkHX3CuAcEHlp8iO3ElbAqXPSi2XM8VndN-tXz20ktP3Lq2TPNBbXK2R9MkM6GlJiSISoC1NmH3kNn-ynTSHY3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058" y="4288536"/>
            <a:ext cx="3330702" cy="439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79129" y="2333068"/>
            <a:ext cx="65024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 ปรับปรุงโปรแกรมให้เพิ่มรางวัล โดยทุกรางวัลที่มีอยู่ในรายการ จะมีอย่างละ 2 ชิ้น</a:t>
            </a:r>
          </a:p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  1.1 ปรับปรุงโปรแกรมที่ตัวละคร     </a:t>
            </a:r>
            <a:endPara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1.2 คำสั่งที่ใช้ในการเพิ่มรางวัล คือ </a:t>
            </a:r>
          </a:p>
          <a:p>
            <a:pPr algn="l"/>
            <a:br>
              <a:rPr lang="th-TH" dirty="0"/>
            </a:br>
            <a:endParaRPr lang="th-TH" dirty="0"/>
          </a:p>
        </p:txBody>
      </p:sp>
      <p:sp>
        <p:nvSpPr>
          <p:cNvPr id="5" name="TextBox 4"/>
          <p:cNvSpPr txBox="1"/>
          <p:nvPr/>
        </p:nvSpPr>
        <p:spPr>
          <a:xfrm>
            <a:off x="6782987" y="3570391"/>
            <a:ext cx="678071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ดาว</a:t>
            </a:r>
          </a:p>
        </p:txBody>
      </p:sp>
    </p:spTree>
    <p:extLst>
      <p:ext uri="{BB962C8B-B14F-4D97-AF65-F5344CB8AC3E}">
        <p14:creationId xmlns:p14="http://schemas.microsoft.com/office/powerpoint/2010/main" val="37056934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10.2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เกมสอยดาว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(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เพิ่มดาวดวงเล็ก แล้วเพิ่มรางวัลสำหรับดาวดวงเล็ก แล้วเขียนโปรแกรมเพิ่มให้เติมให้มีคำนวณเมื่อผู้ใช้คลิกดาวเล็กแล้วมีการแสดงรางวัลและคำนวณรายได้จากการขายดวงละ 10 บาท นักเรียนมีแนวทางอย่างไร</a:t>
            </a:r>
            <a:b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th-TH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2407" y="4356821"/>
            <a:ext cx="7031828" cy="379591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คัดลอกตัวละคระดาว และปรับขนาดตัวละครให้เล็กลง 60% แล้วเปลี่ยนสี  เพิ่มรายการรางวัลสำหรับดาวดวงเล็ก แล้วแก้โปรแกรมส่วนของรางวัล 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เช่น  แล้วปรับแก้ส่วนที่อ้างถึงรายการรางวัลดาวดวงใหญ่ให้เป็นดวงเล็ก เช่น จาก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award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award2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แล้วแก้ส่วนของราคาใหเป็น 10 บาท</a:t>
            </a:r>
            <a:endParaRPr lang="th-TH" sz="4000" b="1" dirty="0">
              <a:solidFill>
                <a:srgbClr val="C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9218" name="Picture 2" descr="https://lh3.googleusercontent.com/D1J8d5QejBsmWwYPgevVTn3fWkYXPYlIfkDK3d9IV5rQstubSfEvPyq96B_5y6GifsP9MoDhhF7SvG0PDRplK2rbMwMODflZ1m5DmT-nyfUFk5J-3Ns7Ll8gXIAy8MlN22o79af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493" y="4356821"/>
            <a:ext cx="4315160" cy="47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682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10.2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เกมสอยดาว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(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 เพิ่มตัวละครไม้ เพื่อใช้สำหรับสอยดาว ให้นักเรียนเขียนคำสั่งที่ตัวละครดาว เพื่อสร้างบล็อกคำสั่งกระจายสาร </a:t>
            </a:r>
            <a:r>
              <a:rPr lang="en-US" sz="40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boradcast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ส่งสารไปที่ที่ตัวละครไม้</a:t>
            </a:r>
          </a:p>
        </p:txBody>
      </p:sp>
      <p:pic>
        <p:nvPicPr>
          <p:cNvPr id="11266" name="Picture 2" descr="https://lh4.googleusercontent.com/s3GV3buaWtHxUKElCHHDaKeAQeFVbrH_uhmQejtgX57gMPt-DfrFQTmtzEQz1QZn1BnWN37yVn8KlYxWjf3W65LgMj5M4mTWbetU0xYZ-QxJ_61QMFhfYsjbflMrSR1NMrXWz-M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431" y="3440779"/>
            <a:ext cx="3219715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772407" y="4902278"/>
            <a:ext cx="114313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4. เเขียนคำสั่งในตัวละครไม้เพื่อรับสารจากตัวละครดาว เพื่อให้ไม้สอยดาวเคลื่อนที่ตามตัวชี้เมาส์</a:t>
            </a:r>
          </a:p>
        </p:txBody>
      </p:sp>
      <p:pic>
        <p:nvPicPr>
          <p:cNvPr id="11268" name="Picture 4" descr="https://lh5.googleusercontent.com/GomEolqtu3oyLLKYPyfzn676IbP1FjkxtJRPDXziFvAbMkBw95D8WBJOvSa9IZrpJGst7ZiSP6IDUF70G_egMWQQ_3SpQ90UzOe2ji4uTK5oHkm3ke3ZOLSuOCtjW3i0AlU8hF1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596" y="5900881"/>
            <a:ext cx="2905003" cy="3445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158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10.3 The Maze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716" y="2046079"/>
            <a:ext cx="7387388" cy="5799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464908" y="7954744"/>
            <a:ext cx="50990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400" b="1" dirty="0">
                <a:latin typeface="TH Sarabun New" panose="020B0500040200020003" pitchFamily="34" charset="-34"/>
                <a:cs typeface="TH Sarabun New" panose="020B0500040200020003" pitchFamily="34" charset="-34"/>
                <a:hlinkClick r:id="rId4"/>
              </a:rPr>
              <a:t>http://www.pacman1.net/</a:t>
            </a:r>
            <a:endParaRPr lang="th-TH" sz="4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1903376" y="7957614"/>
            <a:ext cx="2307677" cy="769441"/>
          </a:xfrm>
          <a:prstGeom prst="rightArrow">
            <a:avLst/>
          </a:prstGeom>
          <a:solidFill>
            <a:srgbClr val="92D050"/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9234001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10.3 The Maze </a:t>
            </a: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ให้นักเรียนพิจารณากิจกรรมท้ายบท แล้วดำเนินการแก้ปัญหาตามขั้นตอนดังนี้</a:t>
            </a:r>
            <a:b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 วิเคราะห์และกำหนดรายละเอียดของปัญหา</a:t>
            </a:r>
          </a:p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 ข้อมูลเข้า คือ </a:t>
            </a:r>
            <a:endParaRPr lang="en-US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 ข้อมูลออก คือ    </a:t>
            </a:r>
            <a:b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68673" y="3358987"/>
            <a:ext cx="52674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การกดแป้นลูกศรซ้าย ขวา ขึ้น ลง</a:t>
            </a:r>
          </a:p>
        </p:txBody>
      </p:sp>
      <p:sp>
        <p:nvSpPr>
          <p:cNvPr id="10" name="Rectangle 9"/>
          <p:cNvSpPr/>
          <p:nvPr/>
        </p:nvSpPr>
        <p:spPr>
          <a:xfrm>
            <a:off x="3276167" y="4054742"/>
            <a:ext cx="853884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เมื่อกดลูกศรขวาตัวละคะเคลื่อนที่ไปทางขวา เมื่อกดลูกศรซ้ายตัวละครเคลื่อนที่ไปทางซ้าย เมื่อกดลูกศรลงตัวละคะเคลื่อนที่ไปลงด้านล่าง เมื่อกดลูกศรขึ้นตัวละครเคลื่อนที่ไปขึ้นด้านบน เมื่อชนกำแพงตัวละคะจะเดินต่อไปไม่ได้ เมื่อไวตามิน ไวตามินจะหายไปและมีคะแนนเพิ่มขึ้นครั้งละ 1 คะแนน</a:t>
            </a:r>
          </a:p>
        </p:txBody>
      </p:sp>
    </p:spTree>
    <p:extLst>
      <p:ext uri="{BB962C8B-B14F-4D97-AF65-F5344CB8AC3E}">
        <p14:creationId xmlns:p14="http://schemas.microsoft.com/office/powerpoint/2010/main" val="232600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10.3 The Maze (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วิธีตรวจสอบข้อมูลมีดังนี้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สมมติตัวละครเริ่มต้นที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x, y = (185, -160)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กดลูกซ้าย 1 ครั้งตัวละครเคลื่อนที่ไปทางซ้าย 10 ก้าว  ตัวละครอยู่ที่ตำแหน่ง 175, -160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กดลูกซ้ายอีก 1 ครั้งตัวละครเคลื่อนที่ไปทางซ้ายเพิ่มอีก 10 ก้าว ตัวละครอยู่ที่ตำแหน่ง 165, -160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กดลูกขึ้น 1 ครั้งตัวละครเคลื่อนที่ไปด้านบน 10 ก้าว  ตัวละครอยู่ที่ตำแหน่ง 165, -150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ตัวละครสัมผัสไวตามิน คะแนนเท่ากับ 1  และไวตามินหายไป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ตัวละครสัมผัสไวตามินอีกเม็ด คะแนนเท่ากับ 2 และไวตามินนั้นหายไป</a:t>
            </a:r>
          </a:p>
          <a:p>
            <a:pPr algn="l"/>
            <a:b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9096375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10.3 The Maze (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วางแผนการแก้ปัญหาและการเขียนโปรแกรมเป็นดังนี้</a:t>
            </a:r>
            <a:b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2.1 โปรแกรมเพื่อควบคุมการเดินของตัวละคร เมื่อกดลูกศรขึ้น (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up arrow) 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ตัวละครจะเปลี่ยนเป็นรูป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ให้แก้ไขโปรแกรม เมื่อเดินชนกำแพงจะไม่เดินทะลุกำแพงทางด้านบน </a:t>
            </a:r>
          </a:p>
        </p:txBody>
      </p:sp>
      <p:sp>
        <p:nvSpPr>
          <p:cNvPr id="7" name="Rectangle 6"/>
          <p:cNvSpPr/>
          <p:nvPr/>
        </p:nvSpPr>
        <p:spPr>
          <a:xfrm>
            <a:off x="452887" y="4428169"/>
            <a:ext cx="6462582" cy="3785652"/>
          </a:xfrm>
          <a:prstGeom prst="rect">
            <a:avLst/>
          </a:prstGeom>
          <a:ln>
            <a:solidFill>
              <a:srgbClr val="003399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รหัสลำลอง/ผังงาน</a:t>
            </a:r>
            <a:endParaRPr lang="th-TH" sz="4000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เมื่อมีการกดลูกศรขี้น</a:t>
            </a:r>
            <a:endParaRPr lang="th-TH" sz="4000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เปลี่ยนพิกัด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y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เพิ่มอีก 10 หน่วย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เปลี่ยนชุดตัวละครให้ตัวละครมีปากขึ้นด้านบน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ตรวจสอบว่าตัวละครมีการชนขอบสีดำหรือไม่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ถ้าใช้ให้ลดค่าพิกัด 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y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ลง 10 หน่วย </a:t>
            </a:r>
          </a:p>
        </p:txBody>
      </p:sp>
      <p:pic>
        <p:nvPicPr>
          <p:cNvPr id="13314" name="Picture 2" descr="https://lh3.googleusercontent.com/Owrsw-PWQuwax0wePD5Rpqu-NSvVkoYokQxnHXpm3h-Og-KdQ1m2GOxTSy0gT1R6RF5PHiBSav1dTUGUo3rMU2-6MgZ6qozpJIEXOYYBBX4WjwECllQdAQRVOlLva3t7SWDd-2_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087" y="4428168"/>
            <a:ext cx="5137008" cy="485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lh6.googleusercontent.com/mpZgSlFHW3_fypRE9csVtysFy3P4664JVrENMaxbECaTz_GtjEkxvpscICEDjn8cu01HGgD2jBIXjplP1SFOPcC51_KOAd-yutBxoBORM2XRNOjUYujWymlvOaD8rvNkACoiMKW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157" y="3378953"/>
            <a:ext cx="537243" cy="46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299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10.3 The Maze (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2.2  โปรแกรมเพื่อควบคุมการเดินของตัวละคร เมื่อกดลูกศรซ้าย (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left arrow)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ตัวละครจะเปลี่ยนเป็นรูป 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ให้แก้ไขโปรแกรม เมื่อเดินชนกำแพงจะไม่ทะลุกำแพงทางด้านซ้าย</a:t>
            </a:r>
          </a:p>
        </p:txBody>
      </p:sp>
      <p:sp>
        <p:nvSpPr>
          <p:cNvPr id="7" name="Rectangle 6"/>
          <p:cNvSpPr/>
          <p:nvPr/>
        </p:nvSpPr>
        <p:spPr>
          <a:xfrm>
            <a:off x="452887" y="3706274"/>
            <a:ext cx="6934502" cy="3785652"/>
          </a:xfrm>
          <a:prstGeom prst="rect">
            <a:avLst/>
          </a:prstGeom>
          <a:ln>
            <a:solidFill>
              <a:srgbClr val="003399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รหัสลำลอง/ผังงาน</a:t>
            </a: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เมื่อมีการกดลูกศรซ้าย</a:t>
            </a: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เปลี่ยนพิกัด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x 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ลดลง 10 หน่วย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เปลี่ยนชุดตัวละครให้ตัวละครมีปากหันไปด้านซ้าย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ตรวจสอบว่าตัวละครมีการชนขอบสีดำหรือไม่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ถ้าใช้ให้เพิ่มค่าพิกัด 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x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ขึ้น 10 หน่วย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36963" y="5070475"/>
            <a:ext cx="130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th-TH" altLang="th-TH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endParaRPr kumimoji="0" lang="th-TH" altLang="th-TH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16387" name="Picture 3" descr="https://lh4.googleusercontent.com/AwTq7VZsqNA6GMQhfVyKIWn3gnya-aobsaRThng4DDIJdup0e5Jp_-_q-4NYfANNJlKUY-H-yGYqqPPbIcZccVFVf-h5c9bJ7t9bnnDDZ4THOxmZ-ylkZ4cWmBx819a3PnuZFn0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4952" y="4065587"/>
            <a:ext cx="4194844" cy="411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https://lh3.googleusercontent.com/-UPs1wh_P0xx4GV5rod9VsNoQ9xNy2vgwULiUnir6GVhFwUYD4q_325qTfgyC3_8249onHAsUmBAxj7MGnWQuUfdpZIoa13EeyNFK81I5RPNkyS7aKEbMGzLQHnWEXweNpkujSL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734" y="2759965"/>
            <a:ext cx="442379" cy="46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1868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70415" y="321460"/>
            <a:ext cx="420147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Scratch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กับวิดีโอ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3156843" y="2597594"/>
            <a:ext cx="7281996" cy="21339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ให้นักเรียนศึกษาโปรแกรมจากลิงก์ต่อไปนี้ แล้วร่วมกันคิดว่าสามารถสร้างงานโดยใช้คำสั่งใน </a:t>
            </a:r>
            <a:r>
              <a:rPr lang="en-US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Scratch </a:t>
            </a: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อะไรบ้าง</a:t>
            </a:r>
            <a:endParaRPr kumimoji="0" lang="en-US" sz="4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73179" y="5780351"/>
            <a:ext cx="96493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hlinkClick r:id="rId3"/>
              </a:rPr>
              <a:t>https://scratch.mit.edu/projects/30451072/fullscreen/</a:t>
            </a:r>
            <a:endParaRPr lang="th-TH" sz="4400" dirty="0"/>
          </a:p>
        </p:txBody>
      </p:sp>
    </p:spTree>
    <p:extLst>
      <p:ext uri="{BB962C8B-B14F-4D97-AF65-F5344CB8AC3E}">
        <p14:creationId xmlns:p14="http://schemas.microsoft.com/office/powerpoint/2010/main" val="3697977870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10.3 The Maze (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2.3 โปรแกรมเพื่อควบคุมการเดินของตัวละคร เมื่อกดลูกศรขวา (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right arrow) 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ตัวละครจะเปลี่ยนเป็นรูป 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ให้แก้ไขโปรแกรม เมื่อเดินชนกำแพงจะไม่ทะลุกำแพงทางด้านขวา</a:t>
            </a:r>
          </a:p>
        </p:txBody>
      </p:sp>
      <p:sp>
        <p:nvSpPr>
          <p:cNvPr id="7" name="Rectangle 6"/>
          <p:cNvSpPr/>
          <p:nvPr/>
        </p:nvSpPr>
        <p:spPr>
          <a:xfrm>
            <a:off x="452887" y="3706274"/>
            <a:ext cx="7343576" cy="3785652"/>
          </a:xfrm>
          <a:prstGeom prst="rect">
            <a:avLst/>
          </a:prstGeom>
          <a:ln>
            <a:solidFill>
              <a:srgbClr val="003399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รหัสลำลอง/ผังงาน</a:t>
            </a: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เมื่อมีการกดลูกศรขวา</a:t>
            </a: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เปลี่ยนพิกัด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x 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เพิ่มขึ้น 10 หน่วย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เปลี่ยนชุดตัวละครให้ตัวละครมีปากหันไปด้านขวา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ตรวจสอบว่าตัวละครมีการชนขอบสีดำหรือไม่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ถ้าใช้ให้ลดค่าพิกัด 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x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ลง 10 หน่วย  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36963" y="5070475"/>
            <a:ext cx="130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th-TH" altLang="th-TH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endParaRPr kumimoji="0" lang="th-TH" altLang="th-TH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17410" name="Picture 2" descr="https://lh5.googleusercontent.com/KNl9R-OIFFqqcfp7fhjOPtlxiB0nA7Zd1AGesQmjdl-0rPzLinIOXT53OirE06Vmm93SzjfR3zadyHMAIP8HXehuEcWpRZaM5vJwL-BX52e9NIsGNdZrQGGJAZF_vPAWzC6zzyT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356" y="2759964"/>
            <a:ext cx="492544" cy="47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lh4.googleusercontent.com/7SJK-naYNZVtWu9ha01M80_GibLo5YyO3cuHPFLyiCiW1MTMdL5-pihsnR7a2UyfyjMOJr4V-2HOESfaU8cCTb6mjoI7e8vIMXsE4QxbN8T5EzNtSGV-LSq67GMQ6jPJzeokdXh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2195" y="4616784"/>
            <a:ext cx="3981528" cy="383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8301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10.3 The Maze (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2.4 โปรแกรมเพื่อควบคุมการเดินของตัวละคร เมื่อกดลูกศรลง (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down arrow)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ตัวละครจะเปลี่ยนเป็นรูป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ให้แก้ไขโปรแกรม เมื่อเดินชนกำแพงจะไม่ทะลุกำแพงทางด้านล่าง</a:t>
            </a:r>
          </a:p>
        </p:txBody>
      </p:sp>
      <p:sp>
        <p:nvSpPr>
          <p:cNvPr id="7" name="Rectangle 6"/>
          <p:cNvSpPr/>
          <p:nvPr/>
        </p:nvSpPr>
        <p:spPr>
          <a:xfrm>
            <a:off x="452887" y="3706274"/>
            <a:ext cx="7343576" cy="3785652"/>
          </a:xfrm>
          <a:prstGeom prst="rect">
            <a:avLst/>
          </a:prstGeom>
          <a:ln>
            <a:solidFill>
              <a:srgbClr val="003399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รหัสลำลอง/ผังงาน</a:t>
            </a: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</a:t>
            </a:r>
            <a:r>
              <a:rPr lang="th-TH" sz="4000" b="1" dirty="0"/>
              <a:t> 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เมื่อมีการกดลูกศรลง</a:t>
            </a: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เปลี่ยนพิกัด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y 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ลดลง 10 หน่วย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เปลี่ยนชุดตัวละครให้ตัวละครมีปากลงด้านล่าง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ตรวจสอบว่าตัวละครมีการชนขอบสีดำหรือไม่</a:t>
            </a: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ถ้าใช้ให้เพิ่มค่าพิกัด  </a:t>
            </a:r>
            <a:r>
              <a:rPr lang="en-US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y </a:t>
            </a:r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ขึ้น 10 หน่วย  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36963" y="5070475"/>
            <a:ext cx="130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th-TH" altLang="th-TH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endParaRPr kumimoji="0" lang="th-TH" altLang="th-TH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18434" name="Picture 2" descr="https://lh4.googleusercontent.com/UIwFwS0ynvDQcTV65u5UHATFgVB4Wzj6gnPwSOFr-g-McepYhswxwuKCGJX9ioyE1zDfTri4VVezy_Db2AOnYeJWnkQpcv5O-Nvp3GG_iJAqFSyULamuiBGmNbN4ek6jZ6R0HSO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289" y="2735902"/>
            <a:ext cx="512649" cy="46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s://lh3.googleusercontent.com/vpOBFLpqHINfINTvpUkDXLYj_-5rzXfQr_veewdg7zhz5LuACyDedJjvM5len7OC_ZjQ2pKysfOhndyOp7g3tf7tJSn1DnuiXxR-yd-5T_K5BRAdcbo-zfdVdxZVDrE-iYNOKy8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917" y="4037012"/>
            <a:ext cx="4470112" cy="440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0553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10.3 The Maze (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2.5 แก้ไขโปรแกรมที่ตัวละคร………………. เมื่อเดินชนจุดแดง(ไวตามิน)  แล้วจุดแดงจะหายไป </a:t>
            </a:r>
          </a:p>
          <a:p>
            <a:pPr algn="l"/>
            <a:b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2887" y="3706275"/>
            <a:ext cx="7897029" cy="3785652"/>
          </a:xfrm>
          <a:prstGeom prst="rect">
            <a:avLst/>
          </a:prstGeom>
          <a:ln>
            <a:solidFill>
              <a:srgbClr val="003399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รหัสลำลอง/ผังงาน</a:t>
            </a: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เมื่อมีการคลิกตัวละครโคลนของไวตามิน</a:t>
            </a: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วนซ้ำไม่รู้จบ</a:t>
            </a:r>
          </a:p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ตรวจสอบว่าตัวละครไวตามินสัมผัสกัลกับตัวละคร </a:t>
            </a:r>
            <a:r>
              <a:rPr lang="en-US" sz="40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pacman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หรือไม่</a:t>
            </a:r>
          </a:p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  ถ้าใช้ให้ลบตัวละครโคลนไวตามินออกไป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36963" y="5070475"/>
            <a:ext cx="130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th-TH" altLang="th-TH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endParaRPr kumimoji="0" lang="th-TH" altLang="th-TH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25869" y="2098246"/>
            <a:ext cx="11560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ไวตามิน</a:t>
            </a:r>
            <a:endParaRPr lang="th-TH" dirty="0">
              <a:solidFill>
                <a:srgbClr val="C00000"/>
              </a:solidFill>
            </a:endParaRPr>
          </a:p>
        </p:txBody>
      </p:sp>
      <p:pic>
        <p:nvPicPr>
          <p:cNvPr id="19458" name="Picture 2" descr="https://lh3.googleusercontent.com/Hq73Bh6UDoW9cSX2bAo3VFB0aIFJjcUaCwJSPrCkRykCsnkYGC20_4huug4CDJ40ypA1trk0ocgdDIkIZelLZP_45FXe4sdEHLpMzuwQylIhAfKCA98DG68wp587A-5c0euyC3y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420" y="3765006"/>
            <a:ext cx="4704181" cy="403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8690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10.3 The Maze (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b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02592" y="3706274"/>
            <a:ext cx="4455997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เขียนไว้ที่ตัวละคร ไวตามิน </a:t>
            </a:r>
            <a:endParaRPr lang="th-TH" sz="4000" dirty="0">
              <a:solidFill>
                <a:srgbClr val="C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000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 </a:t>
            </a:r>
          </a:p>
        </p:txBody>
      </p:sp>
      <p:sp>
        <p:nvSpPr>
          <p:cNvPr id="9" name="Rectangle 8"/>
          <p:cNvSpPr/>
          <p:nvPr/>
        </p:nvSpPr>
        <p:spPr>
          <a:xfrm>
            <a:off x="385763" y="1990524"/>
            <a:ext cx="124158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 แก้ไขโปรแกรมให้แสดงคะแนน เมื่อเดินชนจุดแดง คะแนนจะเพิ่มขึ้น 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 1 คะแนน</a:t>
            </a:r>
          </a:p>
          <a:p>
            <a:pPr algn="l"/>
            <a:b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th-TH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20482" name="Picture 2" descr="https://lh4.googleusercontent.com/9iXGUkw5vTtkTu7wLSsxf7d35dkfBLG1vt-WVxikZ6lp8vaMovioNkDpLWfGXmrtwE5vCTBg-Wy1QoTmpMi1Cu9UcBoHe7SIRHkMOZhTD4Oz2Y7sKBKhD_DWHTA_06dsHhdcbg-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305" y="3421685"/>
            <a:ext cx="5171239" cy="494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5892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แบบฝึกหัดท้ายบท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b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2407" y="3421685"/>
            <a:ext cx="4455997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sz="40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1.1</a:t>
            </a:r>
            <a:r>
              <a:rPr lang="th-TH" sz="40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แทนที่ข้อมูล “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Hello”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ในรายการ </a:t>
            </a:r>
            <a:r>
              <a:rPr lang="en-US" sz="40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mySong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ลำดับที่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</a:t>
            </a:r>
            <a:endPara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08832" y="2174265"/>
            <a:ext cx="1969472" cy="7078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การทำงาน</a:t>
            </a:r>
            <a:endParaRPr lang="th-TH" sz="40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39749" y="2136004"/>
            <a:ext cx="3862440" cy="7078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คำสั่งที่เรียกใช้</a:t>
            </a:r>
            <a:endParaRPr lang="th-TH" sz="4000" b="1" dirty="0">
              <a:solidFill>
                <a:schemeClr val="bg1"/>
              </a:solidFill>
            </a:endParaRPr>
          </a:p>
        </p:txBody>
      </p:sp>
      <p:pic>
        <p:nvPicPr>
          <p:cNvPr id="21507" name="Picture 3" descr="https://lh4.googleusercontent.com/Tf-SXvv8TDCZLOaxsGE1sWd6eJIYlg5lmYwJK1zfnYOZ3SqZiz3jCf1DIgL-1pvRAwxngNtCEkt8zU7vW8NVJPPB-34C3z1_vxIrohlP0eE6qM0KJwQbxWfAiV1NIsO5kuRS70t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678" y="6518539"/>
            <a:ext cx="4030511" cy="84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52887" y="5333833"/>
            <a:ext cx="56813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1.2  ลบข้อมูลทั้งหมดในรายการ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name</a:t>
            </a:r>
            <a:endPara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6191" y="6518539"/>
            <a:ext cx="67810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 แทรก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1000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ในรายการ </a:t>
            </a:r>
            <a:r>
              <a:rPr lang="en-US" sz="40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myList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ลำดับที่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  <a:endPara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21509" name="Picture 5" descr="https://lh5.googleusercontent.com/ll9Xxo3iMqXEDRHLxo-Uvbv-DaMoGj3joCtv5vqeqpDeDQrfRnQmk4RTnKnInVUgK3j84Mmm0J2IIbSeKBTAHFRkCps6EJvXpDerAde4DmJvYrXsVZfGA26WArlGfF0JuLkienH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517" y="7820276"/>
            <a:ext cx="3562348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785466" y="7842778"/>
            <a:ext cx="56268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 เพิ่ม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BNK48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ในรายการ </a:t>
            </a:r>
            <a:r>
              <a:rPr lang="en-US" sz="40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myIdol</a:t>
            </a:r>
            <a:endPara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490" y="3421685"/>
            <a:ext cx="5740885" cy="1034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13" y="5002143"/>
            <a:ext cx="2967123" cy="103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723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แบบฝึกหัดท้ายบท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b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2407" y="3421685"/>
            <a:ext cx="5361843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sz="40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1.5</a:t>
            </a:r>
            <a:r>
              <a:rPr lang="th-TH" sz="40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ถ้า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score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มากกว่า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50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ให้กล้องวิดีโอมีค่าความโปร่งแสง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50</a:t>
            </a:r>
            <a:endPara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08832" y="2174265"/>
            <a:ext cx="1969472" cy="7078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การทำงาน</a:t>
            </a:r>
            <a:endParaRPr lang="th-TH" sz="40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39749" y="2136004"/>
            <a:ext cx="3862440" cy="7078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คำสั่งที่เรียกใช้</a:t>
            </a:r>
            <a:endParaRPr lang="th-TH" sz="4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8140" y="5333833"/>
            <a:ext cx="5347939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 เมื่อมีการรับสาร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Blink</a:t>
            </a:r>
          </a:p>
          <a:p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วนซ้ำคำสั่งต่อไปนี้จำนวน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รอบ</a:t>
            </a:r>
          </a:p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ซ่อนตัวละคร</a:t>
            </a:r>
          </a:p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หน่วงเวลา </a:t>
            </a:r>
            <a:r>
              <a:rPr lang="en-US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0.3 </a:t>
            </a: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วินาที</a:t>
            </a:r>
          </a:p>
          <a:p>
            <a:pPr algn="l"/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แสดงตัวละคร</a:t>
            </a:r>
          </a:p>
        </p:txBody>
      </p:sp>
      <p:pic>
        <p:nvPicPr>
          <p:cNvPr id="22530" name="Picture 2" descr="https://lh3.googleusercontent.com/VOV4BKkNDmC8HNV3IjMm2lsWur1XNJr-1Js0mHWzkY3WjMeH1m_-s2buC7dvFE30thigxsOQffn30q9C_xuagcEhQVp3kLCIEoDY2kdCo2M_-ZrpWiU9b3G2yH1pOPDYTmKIi2s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517" y="3104649"/>
            <a:ext cx="3734071" cy="195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s://lh6.googleusercontent.com/x_PoRDF_WPNNFR_yJVcglefQYP4OheU63IupuvimjH_I-fiSLsE1PdEZby7MuhFQOaTuluy7edPA_nStTtDw0y0qFLv8PsKxRjLzl61QF7xr199ZMSYxLZDYJevhhwiuZwEV23J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092" y="5111714"/>
            <a:ext cx="3106919" cy="422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9870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656415" y="294984"/>
            <a:ext cx="101585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แบบฝึกหัดท้ายบท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2407" y="2098246"/>
            <a:ext cx="11836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b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th-TH" sz="4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2407" y="3421685"/>
            <a:ext cx="5963306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1.7  เมื่อมีการกดปุ่มลูกศรขึ้นบนคีย์บอร์ด ให้เพิ่มค่า 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y </a:t>
            </a:r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อีก 10</a:t>
            </a:r>
            <a:endPara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76501" y="2136004"/>
            <a:ext cx="1969472" cy="7078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การทำงาน</a:t>
            </a:r>
            <a:endParaRPr lang="th-TH" sz="40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39749" y="2136004"/>
            <a:ext cx="3862440" cy="7078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คำสั่งที่เรียกใช้</a:t>
            </a:r>
            <a:endParaRPr lang="th-TH" sz="40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2407" y="6344485"/>
            <a:ext cx="66832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1.8  ถ้าคะแนนน้อยกว่า  10 ให้กระจายสาร </a:t>
            </a:r>
            <a:r>
              <a:rPr lang="en-US" sz="4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call</a:t>
            </a:r>
            <a:endPara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665" y="2989282"/>
            <a:ext cx="4469603" cy="2188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665" y="5528058"/>
            <a:ext cx="4230512" cy="2340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6176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2043088" y="384062"/>
            <a:ext cx="2835713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Video Sensing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56" y="2225871"/>
            <a:ext cx="276225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640" y="3395517"/>
            <a:ext cx="3276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899" y="7046617"/>
            <a:ext cx="21526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899" y="7967240"/>
            <a:ext cx="30289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4878801" y="2317351"/>
            <a:ext cx="7652736" cy="718145"/>
          </a:xfrm>
          <a:prstGeom prst="rect">
            <a:avLst/>
          </a:prstGeom>
          <a:solidFill>
            <a:srgbClr val="00339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ใช้สำหรับการตรวจสอบการเปลี่ยนแปลงของภาพวิดีโอ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4878801" y="3395517"/>
            <a:ext cx="7652735" cy="718145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กำหนดลักษณะการแสดงภาพวิดีโอ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4878800" y="7046617"/>
            <a:ext cx="7652735" cy="718145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เปิดหรือปิดการทำงานของกล้องวิดีโอ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4900898" y="4326271"/>
            <a:ext cx="7652735" cy="2564805"/>
          </a:xfrm>
          <a:prstGeom prst="rect">
            <a:avLst/>
          </a:prstGeom>
          <a:solidFill>
            <a:srgbClr val="FF996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-motion </a:t>
            </a:r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ระดับการเคลื่อนไหวของภาพวิดีโอที่สัมผัสตัวละครหรือเวที</a:t>
            </a:r>
          </a:p>
          <a:p>
            <a:pPr algn="l"/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- </a:t>
            </a:r>
            <a:r>
              <a:rPr lang="en-US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direction </a:t>
            </a:r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ทิศทางที่ภาพวิดีโอเคลื่อนที่ผ่านตัวละครหรือเวทีโดยรวม เคลื่อนที่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4878799" y="7970119"/>
            <a:ext cx="7652735" cy="71814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ปรับความโปร่งใสของวิดีโอ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776345" y="245562"/>
            <a:ext cx="751648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kumimoji="0" lang="th-TH" sz="6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kumimoji="0" lang="en-US" sz="6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10.1 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Don’t Move 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76345" y="2032503"/>
            <a:ext cx="94345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ทำใบกิจกรรมที่ 10.1 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Don’t Move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 1 (นักเรียนจะสร้างหน้ากากเองหรือดาวน์โหลดไฟล์ตามลิงก์ในหนังสือเรียนก็ได้)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336431" y="4545833"/>
            <a:ext cx="5157176" cy="1292662"/>
            <a:chOff x="1965531" y="4545833"/>
            <a:chExt cx="4528076" cy="1292662"/>
          </a:xfrm>
        </p:grpSpPr>
        <p:sp>
          <p:nvSpPr>
            <p:cNvPr id="2" name="Rectangle 1"/>
            <p:cNvSpPr>
              <a:spLocks noChangeArrowheads="1"/>
            </p:cNvSpPr>
            <p:nvPr/>
          </p:nvSpPr>
          <p:spPr bwMode="auto">
            <a:xfrm>
              <a:off x="1965531" y="4545833"/>
              <a:ext cx="4528076" cy="1292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0" rIns="91440" bIns="0" numCol="1" anchor="ctr" anchorCtr="0" compatLnSpc="1">
              <a:prstTxWarp prst="textNoShape">
                <a:avLst/>
              </a:prstTxWarp>
              <a:spAutoFit/>
            </a:bodyPr>
            <a:lstStyle>
              <a:lvl1pPr indent="457200" algn="l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1pPr>
              <a:lvl2pPr marL="457200" algn="l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2pPr>
              <a:lvl3pPr marL="914400" algn="l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3pPr>
              <a:lvl4pPr marL="1371600" algn="l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4pPr>
              <a:lvl5pPr marL="1828800" algn="l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5pPr>
              <a:lvl6pPr marL="2286000" algn="l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6pPr>
              <a:lvl7pPr marL="2743200" algn="l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7pPr>
              <a:lvl8pPr marL="3200400" algn="l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8pPr>
              <a:lvl9pPr marL="3657600" algn="l" fontAlgn="base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itchFamily="34" charset="0"/>
                  <a:cs typeface="Angsana New" pitchFamily="18" charset="-34"/>
                </a:defRPr>
              </a:lvl9pPr>
            </a:lstStyle>
            <a:p>
              <a:pPr marL="0" marR="0" lvl="0" indent="4572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h-TH" altLang="th-TH" sz="3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H Sarabun New" panose="020B0500040200020003" pitchFamily="34" charset="-34"/>
                  <a:cs typeface="TH Sarabun New" panose="020B0500040200020003" pitchFamily="34" charset="-34"/>
                </a:rPr>
                <a:t>1.1 คลิกที่ปุ่ม</a:t>
              </a:r>
              <a:r>
                <a:rPr kumimoji="0" lang="en-US" altLang="th-TH" sz="3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kumimoji="0" lang="th-TH" altLang="th-TH" sz="4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H Sarabun New" panose="020B0500040200020003" pitchFamily="34" charset="-34"/>
                  <a:cs typeface="TH Sarabun New" panose="020B0500040200020003" pitchFamily="34" charset="-34"/>
                </a:rPr>
                <a:t> </a:t>
              </a:r>
              <a:r>
                <a:rPr kumimoji="0" lang="th-TH" altLang="th-TH" sz="3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kumimoji="0" lang="en-US" altLang="th-TH" sz="3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H Sarabun New" panose="020B0500040200020003" pitchFamily="34" charset="-34"/>
                  <a:cs typeface="TH Sarabun New" panose="020B0500040200020003" pitchFamily="34" charset="-34"/>
                </a:rPr>
                <a:t>     </a:t>
              </a:r>
              <a:r>
                <a:rPr kumimoji="0" lang="th-TH" altLang="th-TH" sz="36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H Sarabun New" panose="020B0500040200020003" pitchFamily="34" charset="-34"/>
                  <a:cs typeface="TH Sarabun New" panose="020B0500040200020003" pitchFamily="34" charset="-34"/>
                </a:rPr>
                <a:t>  ผลลัพธ์ที่ได้คือ</a:t>
              </a:r>
              <a:endParaRPr kumimoji="0" lang="th-TH" altLang="th-TH" sz="3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pic>
          <p:nvPicPr>
            <p:cNvPr id="1026" name="Picture 2" descr="https://lh5.googleusercontent.com/ZyR2_ttE4KuvUNGb7q5R0qmGmtgGzEZkVz7z69GVL8d6u3IZtM6W12xVkHCgmQEefavxfKLAKLJHLU9lNqViVoOUA_C1L-sOafLUVc5dc-CXrWERkeSQMeY2Ul8iU7iSzIdVKmQ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0067" y="4965539"/>
              <a:ext cx="415444" cy="400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6462921" y="4837269"/>
            <a:ext cx="6277359" cy="683190"/>
            <a:chOff x="6462921" y="4837269"/>
            <a:chExt cx="6277359" cy="683190"/>
          </a:xfrm>
        </p:grpSpPr>
        <p:sp>
          <p:nvSpPr>
            <p:cNvPr id="3" name="TextBox 2"/>
            <p:cNvSpPr txBox="1"/>
            <p:nvPr/>
          </p:nvSpPr>
          <p:spPr>
            <a:xfrm>
              <a:off x="6462921" y="4837269"/>
              <a:ext cx="6277359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lvl="0"/>
              <a:r>
                <a:rPr lang="th-TH" altLang="th-TH" dirty="0">
                  <a:solidFill>
                    <a:srgbClr val="FF000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ปุ่ม START เปลี่ยนเป็น  </a:t>
              </a:r>
              <a:r>
                <a:rPr lang="en-US" altLang="th-TH" dirty="0">
                  <a:solidFill>
                    <a:srgbClr val="FF000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     </a:t>
              </a:r>
              <a:r>
                <a:rPr lang="th-TH" altLang="th-TH" dirty="0">
                  <a:solidFill>
                    <a:srgbClr val="FF000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และ score เริ่มที่ 10</a:t>
              </a:r>
            </a:p>
          </p:txBody>
        </p:sp>
        <p:pic>
          <p:nvPicPr>
            <p:cNvPr id="1027" name="Picture 3" descr="https://lh3.googleusercontent.com/oJTjoTWV-AbxN5yPCKNLGhYigfoktzaovSLh5wOMdVSlJFbI12xGn4XTY0H6zZWggb3J0Td3S12FXV39Q0gAyP1rKOlICpBNAxMqSkSHt4HjVdmRPtFF2-2GEXmSTZ5ZxSsqoCnv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3879" y="4908359"/>
              <a:ext cx="635652" cy="61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374511" y="6203117"/>
            <a:ext cx="1023819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7200" algn="l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1pPr>
            <a:lvl2pPr marL="457200" algn="l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2pPr>
            <a:lvl3pPr marL="914400" algn="l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3pPr>
            <a:lvl4pPr marL="1371600" algn="l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4pPr>
            <a:lvl5pPr marL="1828800" algn="l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5pPr>
            <a:lvl6pPr marL="2286000" algn="l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6pPr>
            <a:lvl7pPr marL="2743200" algn="l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7pPr>
            <a:lvl8pPr marL="3200400" algn="l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8pPr>
            <a:lvl9pPr marL="3657600" algn="l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1.2  ให้นักเรียนหยุดนิ่งสักครู่ หลังจากนั้นขยับใบหน้า ผลลัพธ์ที่ได้ คือ</a:t>
            </a:r>
            <a:endParaRPr kumimoji="0" lang="th-TH" altLang="th-TH" sz="3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98965" y="6874723"/>
            <a:ext cx="9371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th-TH" altLang="th-TH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เมื่อมีการขยับใบหน้า คะแนนลดลงจาก 10 ไปครั้ง 1 ของการขยับ 1 ครั้ง</a:t>
            </a:r>
            <a:endParaRPr lang="th-TH" altLang="th-TH" sz="2400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65815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40844" y="321461"/>
            <a:ext cx="885979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kumimoji="0" lang="th-TH" sz="6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10.1 Don’t Move (</a:t>
            </a: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63956" y="2023044"/>
            <a:ext cx="94345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หากนักเรียนต้องการปรับโปรแกรมจากข้อ 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ให้มีการจับเวลาในการหยุดนิ่งจนกว่าจะเคลื่อนไหว แล้วบันทึกข้อมูลลงในรายการ (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List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จะต้องทำอย่างไร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36431" y="4558444"/>
            <a:ext cx="1093976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2.1 ที่ตัวละคร    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button1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เมื่อมีการคลิกปุ่ม 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Start 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ชุดตัวละครจะเปลี่ยนไป นักเรียนจะมีการเพิ่มคำสั่งสำหรับกำหนดค่าเริ่มต้นเวลา โดยใช้บล็อกคำสั่ง              นอกนี้จะมีตัวแปรที่กำหนดสถานะว่ามีการคลิกปุ่มแล้ว โดยตั้งชื่อตัวแปรว่า  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ซึ่งจะกำหนดค่าเป็น 1 โดยใช้บล็อกคำสั่ง </a:t>
            </a:r>
            <a:r>
              <a:rPr lang="en-US" sz="48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55130" y="7663524"/>
            <a:ext cx="28312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set pressed to 1</a:t>
            </a:r>
            <a:endParaRPr lang="th-TH" sz="4000" dirty="0"/>
          </a:p>
        </p:txBody>
      </p:sp>
      <p:sp>
        <p:nvSpPr>
          <p:cNvPr id="13" name="Rectangle 12"/>
          <p:cNvSpPr/>
          <p:nvPr/>
        </p:nvSpPr>
        <p:spPr>
          <a:xfrm>
            <a:off x="4122418" y="6128104"/>
            <a:ext cx="20986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reset timer </a:t>
            </a:r>
            <a:endParaRPr lang="th-TH" sz="4000" b="1" dirty="0"/>
          </a:p>
        </p:txBody>
      </p:sp>
      <p:sp>
        <p:nvSpPr>
          <p:cNvPr id="14" name="Rectangle 13"/>
          <p:cNvSpPr/>
          <p:nvPr/>
        </p:nvSpPr>
        <p:spPr>
          <a:xfrm>
            <a:off x="7244105" y="6801859"/>
            <a:ext cx="14606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pressed</a:t>
            </a:r>
            <a:endParaRPr lang="th-TH" sz="4000" b="1" dirty="0"/>
          </a:p>
        </p:txBody>
      </p:sp>
    </p:spTree>
    <p:extLst>
      <p:ext uri="{BB962C8B-B14F-4D97-AF65-F5344CB8AC3E}">
        <p14:creationId xmlns:p14="http://schemas.microsoft.com/office/powerpoint/2010/main" val="10317183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63954" y="1929505"/>
            <a:ext cx="1093976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2.2 ที่ตัวละครหน้ากาก เมื่อมีการขยับใบหน้า โปรแกรมจะตรวจสอบว่ามีการคลิกที่ปุ่ม   หรือไม่ ถ้ามีการคลิกปุ่ม 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START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และมีขยับใบหน้า ก็จะบันทึกเวลาลงรายการที่นักเรียนสร้างขึ้น ชื่อ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คำสั่งที่ใช้ในการบันทึกเวลาลงรายการ คือ 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                 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เมื่อมีการบันทึกเรียบร้อยแล้ว จะกำหนดให้โปรแกรมรอการคลิกปุ่ม 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START 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ใหม่ โดยจะกำหนดสถานะค่าตัวแปรสำหรับการคลิกปุ่มให้มีค่าเป็น 0 โดยใช้บล็อกคำสั่ง 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   </a:t>
            </a:r>
            <a:b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th-TH" sz="4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934" y="6238833"/>
            <a:ext cx="3749128" cy="3384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298162" y="3283555"/>
            <a:ext cx="24449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timeRecord</a:t>
            </a:r>
            <a:endParaRPr lang="th-TH" sz="4800" b="1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952538" y="4095809"/>
            <a:ext cx="45368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4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add time to </a:t>
            </a:r>
            <a:r>
              <a:rPr lang="en-US" sz="44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timeRecord</a:t>
            </a:r>
            <a:endParaRPr lang="en-US" sz="4400" b="1" dirty="0">
              <a:solidFill>
                <a:srgbClr val="C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84877" y="6336192"/>
            <a:ext cx="361188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set pressed to  0   </a:t>
            </a:r>
            <a:endParaRPr lang="th-TH" sz="4400" b="1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40844" y="321461"/>
            <a:ext cx="885979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kumimoji="0" lang="th-TH" sz="6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10.1 Don’t Move (</a:t>
            </a: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493765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63953" y="2360245"/>
            <a:ext cx="10939767" cy="230832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l"/>
            <a:r>
              <a:rPr lang="th-TH" sz="4800" b="1" dirty="0">
                <a:solidFill>
                  <a:srgbClr val="00339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เมื่อมีการบันทึกเวลาลงรายการแล้ว นักเรียนจะเปลี่ยนตัวละครปุ่ม </a:t>
            </a:r>
            <a:r>
              <a:rPr lang="en-US" sz="4800" b="1" dirty="0">
                <a:solidFill>
                  <a:srgbClr val="00339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START </a:t>
            </a:r>
            <a:r>
              <a:rPr lang="th-TH" sz="4800" b="1" dirty="0">
                <a:solidFill>
                  <a:srgbClr val="00339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ที่มีการกด ให้เปลี่ยนชุดตัวละครสำหรับพร้อมกดอย่างไร และเปลี่ยนที่ตัวละครใด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40844" y="321461"/>
            <a:ext cx="885979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kumimoji="0" lang="th-TH" sz="6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10.1 Don’t Move (</a:t>
            </a: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1263953" y="5099309"/>
            <a:ext cx="10909738" cy="1938992"/>
          </a:xfrm>
          <a:prstGeom prst="rect">
            <a:avLst/>
          </a:prstGeom>
          <a:solidFill>
            <a:srgbClr val="003399"/>
          </a:solidFill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ที่ตัวละครหน้ากาก ให้กระจายสารสำหรับเปลี่ยนชุด และตัวละครปุ่ม จะมีการตรวจสอบการรับสารที่ตรงกับที่กำหนดไว้ที่ตัวละคะหน้ากาก โดยกำหนดให้ตัวละครเปลี่ยนเป็นปุ่มสำหรับพร้อมสำหรับการเริ่มต้น</a:t>
            </a:r>
          </a:p>
        </p:txBody>
      </p:sp>
      <p:sp>
        <p:nvSpPr>
          <p:cNvPr id="9" name="Curved Left Arrow 8"/>
          <p:cNvSpPr/>
          <p:nvPr/>
        </p:nvSpPr>
        <p:spPr>
          <a:xfrm>
            <a:off x="12272579" y="3514407"/>
            <a:ext cx="676166" cy="2238703"/>
          </a:xfrm>
          <a:prstGeom prst="curvedLeftArrow">
            <a:avLst/>
          </a:prstGeom>
          <a:solidFill>
            <a:srgbClr val="C00000"/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4660495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FF99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63953" y="2360245"/>
            <a:ext cx="3244985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l"/>
            <a:r>
              <a:rPr lang="th-TH" sz="4800" b="1" dirty="0">
                <a:solidFill>
                  <a:srgbClr val="003399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ตัวละครหน้ากาก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40844" y="321461"/>
            <a:ext cx="885979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kumimoji="0" lang="th-TH" sz="6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ใบกิจกรรมที่</a:t>
            </a:r>
            <a:r>
              <a:rPr kumimoji="0" lang="th-TH" sz="6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10.1 Don’t Move (</a:t>
            </a: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ต่อ)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1263952" y="6166788"/>
            <a:ext cx="3244985" cy="830997"/>
          </a:xfrm>
          <a:prstGeom prst="rect">
            <a:avLst/>
          </a:prstGeom>
          <a:solidFill>
            <a:srgbClr val="003399"/>
          </a:solidFill>
        </p:spPr>
        <p:txBody>
          <a:bodyPr wrap="square">
            <a:spAutoFit/>
          </a:bodyPr>
          <a:lstStyle/>
          <a:p>
            <a:pPr algn="l"/>
            <a:r>
              <a:rPr lang="th-TH" sz="4800" b="1" dirty="0">
                <a:solidFill>
                  <a:schemeClr val="bg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ตัวละครปุ่ม</a:t>
            </a:r>
          </a:p>
        </p:txBody>
      </p:sp>
      <p:pic>
        <p:nvPicPr>
          <p:cNvPr id="4098" name="Picture 2" descr="https://lh4.googleusercontent.com/jMz9pP5iRDwjNQRwXsQR7zA9fVBS0_qRwVgWZRVRroEwoIa3deUd_7TKvwDqAOgwTUJ38T2DkdgqusnvkJQfawN-bX6nzwzHiCUsmuI7oE1nkDloKsxatN9D0MqsDysrJwNFhd5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742" y="2157779"/>
            <a:ext cx="3488568" cy="384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lh6.googleusercontent.com/Le8Ipq0cE764EbyC9PpQDJyFdFcLjGkvw4TKuQgeZPmDmlGcgZxbZWDeH-QODqq7-uCCSnlcmdg226C4pdjlrnufzEa8c0AURL5OYd_9KIkhiDKjClcnSjmlPYXa8RiyNk2JdeL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685" y="6471928"/>
            <a:ext cx="2894681" cy="158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2372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D17DD2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43432" y="337326"/>
            <a:ext cx="726801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ทบทวนการสร้างรายการ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(List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)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952" y="2530385"/>
            <a:ext cx="2881692" cy="6606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919196" y="1788202"/>
            <a:ext cx="6644448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กลุ่มบล็อก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Variables -&gt; Make a List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00546554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2107</Words>
  <Application>Microsoft Office PowerPoint</Application>
  <PresentationFormat>Custom</PresentationFormat>
  <Paragraphs>179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Avenir Roman</vt:lpstr>
      <vt:lpstr>Helvetica</vt:lpstr>
      <vt:lpstr>Helvetica Light</vt:lpstr>
      <vt:lpstr>Helvetica Neue</vt:lpstr>
      <vt:lpstr>Helvetica Neue Light</vt:lpstr>
      <vt:lpstr>TH Sarabun New</vt:lpstr>
      <vt:lpstr>Thonburi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Tassanee Krongtong</dc:creator>
  <cp:lastModifiedBy>Tassanee Krongtong</cp:lastModifiedBy>
  <cp:revision>46</cp:revision>
  <dcterms:modified xsi:type="dcterms:W3CDTF">2020-02-05T09:19:42Z</dcterms:modified>
</cp:coreProperties>
</file>